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80"/>
  </p:notesMasterIdLst>
  <p:sldIdLst>
    <p:sldId id="256" r:id="rId3"/>
    <p:sldId id="287" r:id="rId4"/>
    <p:sldId id="271" r:id="rId5"/>
    <p:sldId id="259" r:id="rId6"/>
    <p:sldId id="272" r:id="rId7"/>
    <p:sldId id="273" r:id="rId8"/>
    <p:sldId id="274" r:id="rId9"/>
    <p:sldId id="291" r:id="rId10"/>
    <p:sldId id="289" r:id="rId11"/>
    <p:sldId id="288" r:id="rId12"/>
    <p:sldId id="292" r:id="rId13"/>
    <p:sldId id="293" r:id="rId14"/>
    <p:sldId id="294" r:id="rId15"/>
    <p:sldId id="295" r:id="rId16"/>
    <p:sldId id="296" r:id="rId17"/>
    <p:sldId id="297" r:id="rId18"/>
    <p:sldId id="303" r:id="rId19"/>
    <p:sldId id="299" r:id="rId20"/>
    <p:sldId id="300" r:id="rId21"/>
    <p:sldId id="301" r:id="rId22"/>
    <p:sldId id="302" r:id="rId23"/>
    <p:sldId id="307" r:id="rId24"/>
    <p:sldId id="304" r:id="rId25"/>
    <p:sldId id="308" r:id="rId26"/>
    <p:sldId id="305" r:id="rId27"/>
    <p:sldId id="298" r:id="rId28"/>
    <p:sldId id="1294" r:id="rId29"/>
    <p:sldId id="1297" r:id="rId30"/>
    <p:sldId id="1296" r:id="rId31"/>
    <p:sldId id="1298" r:id="rId32"/>
    <p:sldId id="1295" r:id="rId33"/>
    <p:sldId id="1315" r:id="rId34"/>
    <p:sldId id="1299" r:id="rId35"/>
    <p:sldId id="1302" r:id="rId36"/>
    <p:sldId id="1300" r:id="rId37"/>
    <p:sldId id="306" r:id="rId38"/>
    <p:sldId id="1316" r:id="rId39"/>
    <p:sldId id="1303" r:id="rId40"/>
    <p:sldId id="1307" r:id="rId41"/>
    <p:sldId id="1308" r:id="rId42"/>
    <p:sldId id="1306" r:id="rId43"/>
    <p:sldId id="1309" r:id="rId44"/>
    <p:sldId id="1312" r:id="rId45"/>
    <p:sldId id="1311" r:id="rId46"/>
    <p:sldId id="1313" r:id="rId47"/>
    <p:sldId id="1314" r:id="rId48"/>
    <p:sldId id="1318" r:id="rId49"/>
    <p:sldId id="1319" r:id="rId50"/>
    <p:sldId id="1320" r:id="rId51"/>
    <p:sldId id="1321" r:id="rId52"/>
    <p:sldId id="1322" r:id="rId53"/>
    <p:sldId id="1323" r:id="rId54"/>
    <p:sldId id="1324" r:id="rId55"/>
    <p:sldId id="1325" r:id="rId56"/>
    <p:sldId id="1326" r:id="rId57"/>
    <p:sldId id="1327" r:id="rId58"/>
    <p:sldId id="1328" r:id="rId59"/>
    <p:sldId id="1329" r:id="rId60"/>
    <p:sldId id="1330" r:id="rId61"/>
    <p:sldId id="1331" r:id="rId62"/>
    <p:sldId id="1332" r:id="rId63"/>
    <p:sldId id="1333" r:id="rId64"/>
    <p:sldId id="1334" r:id="rId65"/>
    <p:sldId id="1335" r:id="rId66"/>
    <p:sldId id="1336" r:id="rId67"/>
    <p:sldId id="1339" r:id="rId68"/>
    <p:sldId id="1340" r:id="rId69"/>
    <p:sldId id="1341" r:id="rId70"/>
    <p:sldId id="1342" r:id="rId71"/>
    <p:sldId id="1343" r:id="rId72"/>
    <p:sldId id="1344" r:id="rId73"/>
    <p:sldId id="1345" r:id="rId74"/>
    <p:sldId id="1346" r:id="rId75"/>
    <p:sldId id="1337" r:id="rId76"/>
    <p:sldId id="1304" r:id="rId77"/>
    <p:sldId id="1338" r:id="rId78"/>
    <p:sldId id="1317" r:id="rId79"/>
  </p:sldIdLst>
  <p:sldSz cx="12192000" cy="6858000"/>
  <p:notesSz cx="6858000" cy="9144000"/>
  <p:embeddedFontLs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entury Gothic" panose="020B0502020202020204" pitchFamily="34" charset="0"/>
      <p:regular r:id="rId85"/>
      <p:bold r:id="rId86"/>
      <p:italic r:id="rId87"/>
      <p:boldItalic r:id="rId88"/>
    </p:embeddedFont>
    <p:embeddedFont>
      <p:font typeface="Consolas" panose="020B0609020204030204" pitchFamily="49" charset="0"/>
      <p:regular r:id="rId89"/>
      <p:bold r:id="rId90"/>
      <p:italic r:id="rId91"/>
      <p:boldItalic r:id="rId92"/>
    </p:embeddedFont>
    <p:embeddedFont>
      <p:font typeface="MesloLGS NF" panose="020B0609030804020204" pitchFamily="49" charset="0"/>
      <p:regular r:id="rId93"/>
      <p:bold r:id="rId94"/>
      <p:italic r:id="rId95"/>
      <p:boldItalic r:id="rId96"/>
    </p:embeddedFont>
    <p:embeddedFont>
      <p:font typeface="Montserrat" pitchFamily="2" charset="0"/>
      <p:regular r:id="rId97"/>
      <p:bold r:id="rId98"/>
      <p:italic r:id="rId99"/>
      <p:boldItalic r:id="rId100"/>
    </p:embeddedFont>
    <p:embeddedFont>
      <p:font typeface="Montserrat ExtraBold" pitchFamily="2" charset="0"/>
      <p:bold r:id="rId101"/>
      <p:italic r:id="rId102"/>
      <p:boldItalic r:id="rId103"/>
    </p:embeddedFont>
    <p:embeddedFont>
      <p:font typeface="Montserrat ExtraLight" pitchFamily="2" charset="0"/>
      <p:regular r:id="rId104"/>
      <p:bold r:id="rId105"/>
      <p:italic r:id="rId106"/>
      <p:boldItalic r:id="rId107"/>
    </p:embeddedFont>
    <p:embeddedFont>
      <p:font typeface="Montserrat Light" pitchFamily="2" charset="0"/>
      <p:regular r:id="rId108"/>
      <p:bold r:id="rId109"/>
      <p:italic r:id="rId110"/>
      <p:boldItalic r:id="rId111"/>
    </p:embeddedFont>
    <p:embeddedFont>
      <p:font typeface="Montserrat Medium" panose="020F0502020204030204" pitchFamily="34" charset="0"/>
      <p:regular r:id="rId112"/>
      <p:bold r:id="rId113"/>
      <p:italic r:id="rId114"/>
      <p:boldItalic r:id="rId115"/>
    </p:embeddedFont>
    <p:embeddedFont>
      <p:font typeface="Montserrat SemiBold" panose="020F0502020204030204" pitchFamily="34" charset="0"/>
      <p:regular r:id="rId116"/>
      <p:bold r:id="rId117"/>
      <p:italic r:id="rId118"/>
      <p:boldItalic r:id="rId119"/>
    </p:embeddedFont>
    <p:embeddedFont>
      <p:font typeface="Work Sans" pitchFamily="2" charset="0"/>
      <p:regular r:id="rId120"/>
      <p:bold r:id="rId121"/>
      <p:italic r:id="rId122"/>
      <p:boldItalic r:id="rId1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838">
          <p15:clr>
            <a:srgbClr val="A4A3A4"/>
          </p15:clr>
        </p15:guide>
        <p15:guide id="2" pos="166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24" roundtripDataSignature="AMtx7mjpmteEPFfzawLA8LK7I3TiojGS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C26440-91CD-4F73-BFB3-E42F59A852A1}">
  <a:tblStyle styleId="{2BC26440-91CD-4F73-BFB3-E42F59A852A1}" styleName="Table_0">
    <a:wholeTbl>
      <a:tcTxStyle b="off" i="off">
        <a:font>
          <a:latin typeface="work sans"/>
          <a:ea typeface="work sans"/>
          <a:cs typeface="work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CF5"/>
          </a:solidFill>
        </a:fill>
      </a:tcStyle>
    </a:wholeTbl>
    <a:band1H>
      <a:tcTxStyle/>
      <a:tcStyle>
        <a:tcBdr/>
        <a:fill>
          <a:solidFill>
            <a:srgbClr val="CAF8E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F8E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work sans"/>
          <a:ea typeface="work sans"/>
          <a:cs typeface="work san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work sans"/>
          <a:ea typeface="work sans"/>
          <a:cs typeface="work san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work sans"/>
          <a:ea typeface="work sans"/>
          <a:cs typeface="work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work sans"/>
          <a:ea typeface="work sans"/>
          <a:cs typeface="work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EB9D567-5EFE-4492-A3A3-8116AD61B6D0}" styleName="Table_1">
    <a:wholeTbl>
      <a:tcTxStyle b="off" i="off">
        <a:font>
          <a:latin typeface="work sans"/>
          <a:ea typeface="work sans"/>
          <a:cs typeface="work sans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FCF5"/>
          </a:solidFill>
        </a:fill>
      </a:tcStyle>
    </a:wholeTbl>
    <a:band1H>
      <a:tcTxStyle/>
      <a:tcStyle>
        <a:tcBdr/>
        <a:fill>
          <a:solidFill>
            <a:srgbClr val="CAF8E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F8E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work sans"/>
          <a:ea typeface="work sans"/>
          <a:cs typeface="work sans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work sans"/>
          <a:ea typeface="work sans"/>
          <a:cs typeface="work sans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work sans"/>
          <a:ea typeface="work sans"/>
          <a:cs typeface="work sans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work sans"/>
          <a:ea typeface="work sans"/>
          <a:cs typeface="work sans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62" autoAdjust="0"/>
    <p:restoredTop sz="88049" autoAdjust="0"/>
  </p:normalViewPr>
  <p:slideViewPr>
    <p:cSldViewPr snapToGrid="0">
      <p:cViewPr>
        <p:scale>
          <a:sx n="100" d="100"/>
          <a:sy n="100" d="100"/>
        </p:scale>
        <p:origin x="1168" y="464"/>
      </p:cViewPr>
      <p:guideLst>
        <p:guide orient="horz" pos="3838"/>
        <p:guide pos="166"/>
      </p:guideLst>
    </p:cSldViewPr>
  </p:slideViewPr>
  <p:notesTextViewPr>
    <p:cViewPr>
      <p:scale>
        <a:sx n="65" d="100"/>
        <a:sy n="6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font" Target="fonts/font37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12" Type="http://schemas.openxmlformats.org/officeDocument/2006/relationships/font" Target="fonts/font32.fntdata"/><Relationship Id="rId16" Type="http://schemas.openxmlformats.org/officeDocument/2006/relationships/slide" Target="slides/slide14.xml"/><Relationship Id="rId107" Type="http://schemas.openxmlformats.org/officeDocument/2006/relationships/font" Target="fonts/font27.fntdata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22.fntdata"/><Relationship Id="rId123" Type="http://schemas.openxmlformats.org/officeDocument/2006/relationships/font" Target="fonts/font43.fntdata"/><Relationship Id="rId128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font" Target="fonts/font33.fntdata"/><Relationship Id="rId118" Type="http://schemas.openxmlformats.org/officeDocument/2006/relationships/font" Target="fonts/font38.fntdata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23.fntdata"/><Relationship Id="rId108" Type="http://schemas.openxmlformats.org/officeDocument/2006/relationships/font" Target="fonts/font28.fntdata"/><Relationship Id="rId124" Type="http://customschemas.google.com/relationships/presentationmetadata" Target="meta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34.fntdata"/><Relationship Id="rId119" Type="http://schemas.openxmlformats.org/officeDocument/2006/relationships/font" Target="fonts/font39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font" Target="fonts/font29.fntdata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7.fntdata"/><Relationship Id="rId104" Type="http://schemas.openxmlformats.org/officeDocument/2006/relationships/font" Target="fonts/font24.fntdata"/><Relationship Id="rId120" Type="http://schemas.openxmlformats.org/officeDocument/2006/relationships/font" Target="fonts/font40.fntdata"/><Relationship Id="rId125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7.fntdata"/><Relationship Id="rId110" Type="http://schemas.openxmlformats.org/officeDocument/2006/relationships/font" Target="fonts/font30.fntdata"/><Relationship Id="rId115" Type="http://schemas.openxmlformats.org/officeDocument/2006/relationships/font" Target="fonts/font35.fntdata"/><Relationship Id="rId61" Type="http://schemas.openxmlformats.org/officeDocument/2006/relationships/slide" Target="slides/slide59.xml"/><Relationship Id="rId82" Type="http://schemas.openxmlformats.org/officeDocument/2006/relationships/font" Target="fonts/font2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20.fntdata"/><Relationship Id="rId105" Type="http://schemas.openxmlformats.org/officeDocument/2006/relationships/font" Target="fonts/font25.fntdata"/><Relationship Id="rId12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121" Type="http://schemas.openxmlformats.org/officeDocument/2006/relationships/font" Target="fonts/font41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3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111" Type="http://schemas.openxmlformats.org/officeDocument/2006/relationships/font" Target="fonts/font31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font" Target="fonts/font26.fntdata"/><Relationship Id="rId12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font" Target="fonts/font21.fntdata"/><Relationship Id="rId122" Type="http://schemas.openxmlformats.org/officeDocument/2006/relationships/font" Target="fonts/font42.fntdata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image" Target="../media/image11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ainerlab.dev/cmd/destroy/" TargetMode="External"/><Relationship Id="rId13" Type="http://schemas.openxmlformats.org/officeDocument/2006/relationships/hyperlink" Target="https://containerlab.dev/install/" TargetMode="External"/><Relationship Id="rId18" Type="http://schemas.openxmlformats.org/officeDocument/2006/relationships/hyperlink" Target="https://containerlab.dev/#use-cases" TargetMode="External"/><Relationship Id="rId3" Type="http://schemas.openxmlformats.org/officeDocument/2006/relationships/hyperlink" Target="https://containerlab.dev/#features" TargetMode="External"/><Relationship Id="rId7" Type="http://schemas.openxmlformats.org/officeDocument/2006/relationships/hyperlink" Target="https://containerlab.dev/cmd/deploy/" TargetMode="External"/><Relationship Id="rId12" Type="http://schemas.openxmlformats.org/officeDocument/2006/relationships/hyperlink" Target="https://containerlab.dev/cmd/generate/" TargetMode="External"/><Relationship Id="rId17" Type="http://schemas.openxmlformats.org/officeDocument/2006/relationships/hyperlink" Target="https://containerlab.dev/lab-examples/lab-examples/" TargetMode="External"/><Relationship Id="rId2" Type="http://schemas.openxmlformats.org/officeDocument/2006/relationships/slide" Target="../slides/slide32.xml"/><Relationship Id="rId16" Type="http://schemas.openxmlformats.org/officeDocument/2006/relationships/hyperlink" Target="https://containerlab.dev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ntainerlab.dev/manual/vrnetlab/" TargetMode="External"/><Relationship Id="rId11" Type="http://schemas.openxmlformats.org/officeDocument/2006/relationships/hyperlink" Target="https://containerlab.dev/cmd/graph/" TargetMode="External"/><Relationship Id="rId5" Type="http://schemas.openxmlformats.org/officeDocument/2006/relationships/hyperlink" Target="https://containerlab.dev/manual/kinds/kinds/" TargetMode="External"/><Relationship Id="rId15" Type="http://schemas.openxmlformats.org/officeDocument/2006/relationships/hyperlink" Target="https://containerlab.dev/manual/network/" TargetMode="External"/><Relationship Id="rId10" Type="http://schemas.openxmlformats.org/officeDocument/2006/relationships/hyperlink" Target="https://containerlab.dev/cmd/inspect/" TargetMode="External"/><Relationship Id="rId19" Type="http://schemas.openxmlformats.org/officeDocument/2006/relationships/hyperlink" Target="https://containerlab.dev/manual/published-ports/" TargetMode="External"/><Relationship Id="rId4" Type="http://schemas.openxmlformats.org/officeDocument/2006/relationships/hyperlink" Target="https://containerlab.dev/manual/topo-def-file/" TargetMode="External"/><Relationship Id="rId9" Type="http://schemas.openxmlformats.org/officeDocument/2006/relationships/hyperlink" Target="https://containerlab.dev/cmd/save/" TargetMode="External"/><Relationship Id="rId14" Type="http://schemas.openxmlformats.org/officeDocument/2006/relationships/hyperlink" Target="https://containerlab.dev/install/#upgrade" TargetMode="External"/></Relationships>
</file>

<file path=ppt/notesSlides/_rels/notes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containerlab.dev/manual/kinds/keysight_ixia-c-one/" TargetMode="External"/><Relationship Id="rId13" Type="http://schemas.openxmlformats.org/officeDocument/2006/relationships/hyperlink" Target="https://containerlab.dev/manual/kinds/vr-xrv9k/" TargetMode="External"/><Relationship Id="rId18" Type="http://schemas.openxmlformats.org/officeDocument/2006/relationships/hyperlink" Target="https://containerlab.dev/manual/kinds/vr-pan/" TargetMode="External"/><Relationship Id="rId3" Type="http://schemas.openxmlformats.org/officeDocument/2006/relationships/hyperlink" Target="https://containerlab.dev/manual/kinds/srl/" TargetMode="External"/><Relationship Id="rId7" Type="http://schemas.openxmlformats.org/officeDocument/2006/relationships/hyperlink" Target="https://containerlab.dev/manual/kinds/cvx/" TargetMode="External"/><Relationship Id="rId12" Type="http://schemas.openxmlformats.org/officeDocument/2006/relationships/hyperlink" Target="https://containerlab.dev/manual/kinds/vr-vqfx/" TargetMode="External"/><Relationship Id="rId17" Type="http://schemas.openxmlformats.org/officeDocument/2006/relationships/hyperlink" Target="https://containerlab.dev/manual/kinds/vr-veos/" TargetMode="External"/><Relationship Id="rId2" Type="http://schemas.openxmlformats.org/officeDocument/2006/relationships/slide" Target="../slides/slide33.xml"/><Relationship Id="rId16" Type="http://schemas.openxmlformats.org/officeDocument/2006/relationships/hyperlink" Target="https://containerlab.dev/manual/kinds/vr-csr/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ontainerlab.dev/manual/kinds/crpd/" TargetMode="External"/><Relationship Id="rId11" Type="http://schemas.openxmlformats.org/officeDocument/2006/relationships/hyperlink" Target="https://containerlab.dev/manual/kinds/vr-vmx/" TargetMode="External"/><Relationship Id="rId5" Type="http://schemas.openxmlformats.org/officeDocument/2006/relationships/hyperlink" Target="https://containerlab.dev/manual/kinds/sonic-vs/" TargetMode="External"/><Relationship Id="rId15" Type="http://schemas.openxmlformats.org/officeDocument/2006/relationships/hyperlink" Target="https://containerlab.dev/manual/kinds/vr-ftosv/" TargetMode="External"/><Relationship Id="rId10" Type="http://schemas.openxmlformats.org/officeDocument/2006/relationships/hyperlink" Target="https://containerlab.dev/manual/kinds/vr-sros/" TargetMode="External"/><Relationship Id="rId19" Type="http://schemas.openxmlformats.org/officeDocument/2006/relationships/hyperlink" Target="https://containerlab.dev/manual/kinds/ipinfusion-ocnos/" TargetMode="External"/><Relationship Id="rId4" Type="http://schemas.openxmlformats.org/officeDocument/2006/relationships/hyperlink" Target="https://containerlab.dev/manual/kinds/ceos/" TargetMode="External"/><Relationship Id="rId9" Type="http://schemas.openxmlformats.org/officeDocument/2006/relationships/hyperlink" Target="https://containerlab.dev/manual/vrnetlab/" TargetMode="External"/><Relationship Id="rId14" Type="http://schemas.openxmlformats.org/officeDocument/2006/relationships/hyperlink" Target="https://containerlab.dev/manual/kinds/vr-n9kv/" TargetMode="Externa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endParaRPr lang="pl-PL" dirty="0"/>
          </a:p>
          <a:p>
            <a:pPr marL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pl-PL" dirty="0"/>
              <a:t>UNIKALNE CECHY:</a:t>
            </a:r>
          </a:p>
          <a:p>
            <a:pPr marL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pl-PL" dirty="0" err="1"/>
              <a:t>Core</a:t>
            </a:r>
            <a:r>
              <a:rPr lang="pl-PL" dirty="0"/>
              <a:t> biznes to DC, ale campus i WIFI również pojawiło się w ofercie</a:t>
            </a: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pl-PL" sz="900" dirty="0">
                <a:latin typeface="+mj-lt"/>
              </a:rPr>
              <a:t>Obsługa </a:t>
            </a:r>
            <a:r>
              <a:rPr lang="pl-PL" sz="900" dirty="0" err="1">
                <a:latin typeface="+mj-lt"/>
              </a:rPr>
              <a:t>PoE</a:t>
            </a:r>
            <a:r>
              <a:rPr lang="en-US" sz="900" dirty="0">
                <a:latin typeface="+mj-lt"/>
              </a:rPr>
              <a:t> (</a:t>
            </a:r>
            <a:r>
              <a:rPr lang="pl-PL" sz="900" dirty="0">
                <a:latin typeface="+mj-lt"/>
              </a:rPr>
              <a:t>dynamiczne</a:t>
            </a:r>
            <a:r>
              <a:rPr lang="en-US" sz="900" dirty="0">
                <a:latin typeface="+mj-lt"/>
              </a:rPr>
              <a:t> 30/60W</a:t>
            </a:r>
            <a:r>
              <a:rPr lang="pl-PL" sz="900" dirty="0">
                <a:latin typeface="+mj-lt"/>
              </a:rPr>
              <a:t>/90W </a:t>
            </a:r>
            <a:r>
              <a:rPr lang="pl-PL" sz="11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IEEE 802.3bt </a:t>
            </a:r>
            <a:r>
              <a:rPr lang="en-US" sz="900" dirty="0">
                <a:latin typeface="+mj-lt"/>
              </a:rPr>
              <a:t>)</a:t>
            </a:r>
            <a:r>
              <a:rPr lang="pl-PL" sz="900" dirty="0">
                <a:latin typeface="+mj-lt"/>
              </a:rPr>
              <a:t> </a:t>
            </a:r>
            <a:r>
              <a:rPr lang="pl-PL" sz="900" dirty="0" err="1">
                <a:latin typeface="+mj-lt"/>
              </a:rPr>
              <a:t>zasiladnie</a:t>
            </a:r>
            <a:r>
              <a:rPr lang="pl-PL" sz="900" dirty="0">
                <a:latin typeface="+mj-lt"/>
              </a:rPr>
              <a:t> po POE </a:t>
            </a:r>
            <a:r>
              <a:rPr lang="pl-PL" sz="900" dirty="0" err="1">
                <a:latin typeface="+mj-lt"/>
              </a:rPr>
              <a:t>przelaczników</a:t>
            </a:r>
            <a:r>
              <a:rPr lang="pl-PL" sz="900" dirty="0">
                <a:latin typeface="+mj-lt"/>
              </a:rPr>
              <a:t>, kamery zewnętrzne z grzałkami itd..</a:t>
            </a:r>
            <a:endParaRPr lang="en-US" sz="900" dirty="0">
              <a:latin typeface="+mj-lt"/>
            </a:endParaRP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pl-PL" sz="900" dirty="0">
                <a:latin typeface="+mj-lt"/>
              </a:rPr>
              <a:t>Współpraca z dowolnym NAC</a:t>
            </a:r>
            <a:endParaRPr lang="en-US" sz="900" dirty="0">
              <a:latin typeface="+mj-lt"/>
            </a:endParaRP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pl-PL" sz="900" dirty="0">
                <a:latin typeface="+mj-lt"/>
              </a:rPr>
              <a:t>Wysoka wydajność </a:t>
            </a:r>
            <a:r>
              <a:rPr lang="pl-PL" sz="900" dirty="0" err="1">
                <a:latin typeface="+mj-lt"/>
              </a:rPr>
              <a:t>mGig</a:t>
            </a:r>
            <a:r>
              <a:rPr lang="pl-PL" sz="900" dirty="0">
                <a:latin typeface="+mj-lt"/>
              </a:rPr>
              <a:t>, 25G, 100G</a:t>
            </a:r>
            <a:endParaRPr lang="en-US" sz="900" dirty="0">
              <a:latin typeface="+mj-lt"/>
            </a:endParaRP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pl-PL" sz="900" dirty="0">
                <a:latin typeface="+mj-lt"/>
              </a:rPr>
              <a:t>Monitorowanie przepływów</a:t>
            </a:r>
            <a:endParaRPr lang="en-US" sz="900" dirty="0">
              <a:latin typeface="+mj-lt"/>
            </a:endParaRP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pl-PL" sz="900" dirty="0" err="1">
                <a:latin typeface="+mj-lt"/>
              </a:rPr>
              <a:t>WiFi</a:t>
            </a:r>
            <a:r>
              <a:rPr lang="pl-PL" sz="900" dirty="0">
                <a:latin typeface="+mj-lt"/>
              </a:rPr>
              <a:t> </a:t>
            </a:r>
            <a:r>
              <a:rPr lang="en-US" sz="900" dirty="0">
                <a:latin typeface="+mj-lt"/>
              </a:rPr>
              <a:t>6E    (2.4 / 5 /6GHz)</a:t>
            </a:r>
            <a:endParaRPr lang="pl-PL" sz="900" dirty="0">
              <a:latin typeface="+mj-lt"/>
            </a:endParaRPr>
          </a:p>
          <a:p>
            <a:pPr lvl="1"/>
            <a:r>
              <a:rPr lang="pl-PL" sz="900" dirty="0">
                <a:latin typeface="+mj-lt"/>
              </a:rPr>
              <a:t>- 3  anteny (+ testowa)</a:t>
            </a:r>
            <a:endParaRPr lang="en-US" sz="900" dirty="0">
              <a:latin typeface="+mj-lt"/>
            </a:endParaRPr>
          </a:p>
          <a:p>
            <a:pPr marL="628650" lvl="1" indent="-171450">
              <a:buFontTx/>
              <a:buChar char="-"/>
            </a:pPr>
            <a:r>
              <a:rPr lang="pl-PL" sz="900" dirty="0">
                <a:latin typeface="+mj-lt"/>
              </a:rPr>
              <a:t>zarządzanie chmurowe lub lokalne</a:t>
            </a:r>
          </a:p>
          <a:p>
            <a:pPr marL="628650" lvl="1" indent="-171450">
              <a:buFontTx/>
              <a:buChar char="-"/>
            </a:pPr>
            <a:r>
              <a:rPr lang="pl-PL" sz="900" dirty="0">
                <a:latin typeface="+mj-lt"/>
              </a:rPr>
              <a:t>unikalny </a:t>
            </a:r>
            <a:r>
              <a:rPr lang="en-US" sz="900" dirty="0">
                <a:latin typeface="+mj-lt"/>
              </a:rPr>
              <a:t>troubleshooting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2163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R&amp;D department have to take decision 2-3 years upfront.</a:t>
            </a:r>
          </a:p>
          <a:p>
            <a:r>
              <a:rPr lang="en-US" sz="1200" dirty="0">
                <a:solidFill>
                  <a:srgbClr val="C00000"/>
                </a:solidFill>
              </a:rPr>
              <a:t>More R&amp;D departments?</a:t>
            </a:r>
            <a:endParaRPr lang="pl-PL" sz="1200" dirty="0">
              <a:solidFill>
                <a:srgbClr val="C00000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Physical limitation applies to all</a:t>
            </a:r>
          </a:p>
          <a:p>
            <a:endParaRPr lang="en-US" sz="1200"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8751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1200" dirty="0">
                <a:solidFill>
                  <a:schemeClr val="tx1"/>
                </a:solidFill>
              </a:rPr>
              <a:t>R&amp;D department have to take decision 2-3 years upfront.</a:t>
            </a:r>
          </a:p>
          <a:p>
            <a:r>
              <a:rPr lang="en-US" sz="1200" dirty="0">
                <a:solidFill>
                  <a:srgbClr val="C00000"/>
                </a:solidFill>
              </a:rPr>
              <a:t>More R&amp;D departments?</a:t>
            </a:r>
            <a:endParaRPr lang="pl-PL" sz="1200" dirty="0">
              <a:solidFill>
                <a:srgbClr val="C00000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200" dirty="0">
                <a:solidFill>
                  <a:srgbClr val="C00000"/>
                </a:solidFill>
              </a:rPr>
              <a:t>Physical limitation applies to all</a:t>
            </a:r>
            <a:endParaRPr lang="pl-PL" sz="1200" dirty="0">
              <a:solidFill>
                <a:srgbClr val="C00000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l-PL" sz="1200" dirty="0">
              <a:solidFill>
                <a:srgbClr val="C00000"/>
              </a:solidFill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l-PL" sz="1200" dirty="0" err="1">
                <a:solidFill>
                  <a:srgbClr val="C00000"/>
                </a:solidFill>
              </a:rPr>
              <a:t>Kazdy</a:t>
            </a:r>
            <a:r>
              <a:rPr lang="pl-PL" sz="1200" dirty="0">
                <a:solidFill>
                  <a:srgbClr val="C00000"/>
                </a:solidFill>
              </a:rPr>
              <a:t> ma unikalne </a:t>
            </a:r>
            <a:r>
              <a:rPr lang="pl-PL" sz="1200" dirty="0" err="1">
                <a:solidFill>
                  <a:srgbClr val="C00000"/>
                </a:solidFill>
              </a:rPr>
              <a:t>cenchy</a:t>
            </a:r>
            <a:r>
              <a:rPr lang="pl-PL" sz="1200" dirty="0">
                <a:solidFill>
                  <a:srgbClr val="C00000"/>
                </a:solidFill>
              </a:rPr>
              <a:t>: scala, bufory, opóźnienie, programowalność, </a:t>
            </a:r>
            <a:r>
              <a:rPr lang="pl-PL" sz="1200" dirty="0" err="1">
                <a:solidFill>
                  <a:srgbClr val="C00000"/>
                </a:solidFill>
              </a:rPr>
              <a:t>power</a:t>
            </a:r>
            <a:r>
              <a:rPr lang="pl-PL" sz="1200" dirty="0">
                <a:solidFill>
                  <a:srgbClr val="C00000"/>
                </a:solidFill>
              </a:rPr>
              <a:t>, przepustowość bufory </a:t>
            </a:r>
            <a:r>
              <a:rPr lang="pl-PL" sz="1200" dirty="0" err="1">
                <a:solidFill>
                  <a:srgbClr val="C00000"/>
                </a:solidFill>
              </a:rPr>
              <a:t>ficzery</a:t>
            </a:r>
            <a:endParaRPr lang="en-US" sz="1200" dirty="0">
              <a:solidFill>
                <a:srgbClr val="C00000"/>
              </a:solidFill>
            </a:endParaRPr>
          </a:p>
          <a:p>
            <a:endParaRPr lang="en-US" sz="1200"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36207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sz="1200"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692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sz="1200" dirty="0" err="1">
                <a:solidFill>
                  <a:srgbClr val="C00000"/>
                </a:solidFill>
              </a:rPr>
              <a:t>Wlasne</a:t>
            </a:r>
            <a:r>
              <a:rPr lang="pl-PL" sz="1200" dirty="0">
                <a:solidFill>
                  <a:srgbClr val="C00000"/>
                </a:solidFill>
              </a:rPr>
              <a:t> SDK, lepsza </a:t>
            </a:r>
            <a:r>
              <a:rPr lang="pl-PL" sz="1200" dirty="0" err="1">
                <a:solidFill>
                  <a:srgbClr val="C00000"/>
                </a:solidFill>
              </a:rPr>
              <a:t>dostepnosc</a:t>
            </a:r>
            <a:r>
              <a:rPr lang="pl-PL" sz="1200" dirty="0">
                <a:solidFill>
                  <a:srgbClr val="C00000"/>
                </a:solidFill>
              </a:rPr>
              <a:t> – </a:t>
            </a:r>
            <a:r>
              <a:rPr lang="pl-PL" sz="1200" dirty="0" err="1">
                <a:solidFill>
                  <a:srgbClr val="C00000"/>
                </a:solidFill>
              </a:rPr>
              <a:t>glowny</a:t>
            </a:r>
            <a:r>
              <a:rPr lang="pl-PL" sz="1200" dirty="0">
                <a:solidFill>
                  <a:srgbClr val="C00000"/>
                </a:solidFill>
              </a:rPr>
              <a:t> odbiorca </a:t>
            </a:r>
            <a:r>
              <a:rPr lang="pl-PL" sz="1200" dirty="0" err="1">
                <a:solidFill>
                  <a:srgbClr val="C00000"/>
                </a:solidFill>
              </a:rPr>
              <a:t>chipsetow</a:t>
            </a:r>
            <a:r>
              <a:rPr lang="pl-PL" sz="1200" dirty="0">
                <a:solidFill>
                  <a:srgbClr val="C00000"/>
                </a:solidFill>
              </a:rPr>
              <a:t> od  </a:t>
            </a:r>
            <a:r>
              <a:rPr lang="pl-PL" sz="1200" dirty="0" err="1">
                <a:solidFill>
                  <a:srgbClr val="C00000"/>
                </a:solidFill>
              </a:rPr>
              <a:t>Broadcom</a:t>
            </a:r>
            <a:endParaRPr lang="en-US" sz="1200" dirty="0">
              <a:solidFill>
                <a:srgbClr val="C00000"/>
              </a:solidFill>
            </a:endParaRPr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82989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sz="1200"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CLI standardowe – jak Cisco, ale jest tez </a:t>
            </a:r>
            <a:r>
              <a:rPr lang="pl-PL" dirty="0" err="1"/>
              <a:t>commit</a:t>
            </a:r>
            <a:r>
              <a:rPr lang="pl-PL" dirty="0"/>
              <a:t> (</a:t>
            </a:r>
            <a:r>
              <a:rPr lang="pl-PL" dirty="0" err="1"/>
              <a:t>session</a:t>
            </a:r>
            <a:r>
              <a:rPr lang="pl-PL" dirty="0"/>
              <a:t>) oraz kilka </a:t>
            </a:r>
            <a:r>
              <a:rPr lang="pl-PL" dirty="0" err="1"/>
              <a:t>enhancmentów</a:t>
            </a:r>
            <a:r>
              <a:rPr lang="pl-PL" dirty="0"/>
              <a:t> :D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Standard EOS, </a:t>
            </a:r>
            <a:r>
              <a:rPr lang="pl-PL" dirty="0" err="1"/>
              <a:t>cEOS</a:t>
            </a:r>
            <a:r>
              <a:rPr lang="pl-PL" dirty="0"/>
              <a:t>, </a:t>
            </a:r>
            <a:r>
              <a:rPr lang="pl-PL" dirty="0" err="1"/>
              <a:t>vEOS</a:t>
            </a:r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1355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sz="1200"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CLI standardowe – jak Cisco, ale jest tez </a:t>
            </a:r>
            <a:r>
              <a:rPr lang="pl-PL" dirty="0" err="1"/>
              <a:t>commit</a:t>
            </a:r>
            <a:r>
              <a:rPr lang="pl-PL" dirty="0"/>
              <a:t> (</a:t>
            </a:r>
            <a:r>
              <a:rPr lang="pl-PL" dirty="0" err="1"/>
              <a:t>session</a:t>
            </a:r>
            <a:r>
              <a:rPr lang="pl-PL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Standard EOS, </a:t>
            </a:r>
            <a:r>
              <a:rPr lang="pl-PL" dirty="0" err="1"/>
              <a:t>cEOS</a:t>
            </a:r>
            <a:r>
              <a:rPr lang="pl-PL" dirty="0"/>
              <a:t>, </a:t>
            </a:r>
            <a:r>
              <a:rPr lang="pl-PL" dirty="0" err="1"/>
              <a:t>vEOS</a:t>
            </a:r>
            <a:endParaRPr lang="pl-PL" sz="12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E6A92"/>
                </a:solidFill>
                <a:latin typeface="Work Sans" pitchFamily="2" charset="-18"/>
                <a:cs typeface="Helvetica Neue"/>
              </a:rPr>
              <a:t>Same configuration structure for</a:t>
            </a:r>
            <a:r>
              <a:rPr lang="pl-PL" sz="1200" dirty="0">
                <a:solidFill>
                  <a:srgbClr val="3E6A92"/>
                </a:solidFill>
                <a:latin typeface="Work Sans" pitchFamily="2" charset="-18"/>
                <a:cs typeface="Helvetica Neue"/>
              </a:rPr>
              <a:t> </a:t>
            </a:r>
            <a:r>
              <a:rPr lang="en-US" sz="1200" dirty="0">
                <a:solidFill>
                  <a:srgbClr val="3E6A92"/>
                </a:solidFill>
                <a:latin typeface="Work Sans" pitchFamily="2" charset="-18"/>
                <a:cs typeface="Helvetica Neue"/>
              </a:rPr>
              <a:t>all channels</a:t>
            </a:r>
            <a:endParaRPr lang="en-US" sz="1050" i="0" dirty="0">
              <a:solidFill>
                <a:srgbClr val="3E6A92"/>
              </a:solidFill>
              <a:latin typeface="Work Sans" pitchFamily="2" charset="-18"/>
              <a:cs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2319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US" sz="1200" dirty="0">
              <a:solidFill>
                <a:srgbClr val="C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CLI standardowe – jak Cisco, ale jest tez </a:t>
            </a:r>
            <a:r>
              <a:rPr lang="pl-PL" dirty="0" err="1"/>
              <a:t>commit</a:t>
            </a:r>
            <a:r>
              <a:rPr lang="pl-PL" dirty="0"/>
              <a:t> (</a:t>
            </a:r>
            <a:r>
              <a:rPr lang="pl-PL" dirty="0" err="1"/>
              <a:t>session</a:t>
            </a:r>
            <a:r>
              <a:rPr lang="pl-PL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Standard EOS, </a:t>
            </a:r>
            <a:r>
              <a:rPr lang="pl-PL" dirty="0" err="1"/>
              <a:t>cEOS</a:t>
            </a:r>
            <a:r>
              <a:rPr lang="pl-PL" dirty="0"/>
              <a:t>, </a:t>
            </a:r>
            <a:r>
              <a:rPr lang="pl-PL" dirty="0" err="1"/>
              <a:t>vEOS</a:t>
            </a:r>
            <a:endParaRPr lang="pl-PL" sz="12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E6A92"/>
                </a:solidFill>
                <a:latin typeface="Work Sans" pitchFamily="2" charset="-18"/>
                <a:cs typeface="Helvetica Neue"/>
              </a:rPr>
              <a:t>Same configuration structure for</a:t>
            </a:r>
            <a:r>
              <a:rPr lang="pl-PL" sz="1200" dirty="0">
                <a:solidFill>
                  <a:srgbClr val="3E6A92"/>
                </a:solidFill>
                <a:latin typeface="Work Sans" pitchFamily="2" charset="-18"/>
                <a:cs typeface="Helvetica Neue"/>
              </a:rPr>
              <a:t> </a:t>
            </a:r>
            <a:r>
              <a:rPr lang="en-US" sz="1200" dirty="0">
                <a:solidFill>
                  <a:srgbClr val="3E6A92"/>
                </a:solidFill>
                <a:latin typeface="Work Sans" pitchFamily="2" charset="-18"/>
                <a:cs typeface="Helvetica Neue"/>
              </a:rPr>
              <a:t>all channels</a:t>
            </a:r>
            <a:endParaRPr lang="en-US" sz="1050" i="0" dirty="0">
              <a:solidFill>
                <a:srgbClr val="3E6A92"/>
              </a:solidFill>
              <a:latin typeface="Work Sans" pitchFamily="2" charset="-18"/>
              <a:cs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1586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dirty="0" err="1"/>
              <a:t>Kwintensencja</a:t>
            </a:r>
            <a:r>
              <a:rPr lang="pl-PL" dirty="0"/>
              <a:t> tego systemu jest telemetria,</a:t>
            </a:r>
          </a:p>
          <a:p>
            <a:endParaRPr lang="pl-PL" dirty="0"/>
          </a:p>
          <a:p>
            <a:r>
              <a:rPr lang="pl-PL" dirty="0" err="1"/>
              <a:t>Zbydowane</a:t>
            </a:r>
            <a:r>
              <a:rPr lang="pl-PL" dirty="0"/>
              <a:t> w oparciu o klaster </a:t>
            </a:r>
            <a:r>
              <a:rPr lang="pl-PL" dirty="0" err="1"/>
              <a:t>kubernetesowy</a:t>
            </a:r>
            <a:r>
              <a:rPr lang="pl-PL" dirty="0"/>
              <a:t> ( </a:t>
            </a:r>
            <a:r>
              <a:rPr lang="pl-PL" dirty="0" err="1"/>
              <a:t>modul</a:t>
            </a:r>
            <a:r>
              <a:rPr lang="pl-PL" dirty="0"/>
              <a:t> wizualizacji topologii, który </a:t>
            </a:r>
            <a:r>
              <a:rPr lang="pl-PL" dirty="0" err="1"/>
              <a:t>potrawfi</a:t>
            </a:r>
            <a:r>
              <a:rPr lang="pl-PL" dirty="0"/>
              <a:t> się </a:t>
            </a:r>
            <a:r>
              <a:rPr lang="pl-PL" dirty="0" err="1"/>
              <a:t>zacziac</a:t>
            </a:r>
            <a:r>
              <a:rPr lang="pl-PL" dirty="0"/>
              <a:t> nie </a:t>
            </a:r>
            <a:r>
              <a:rPr lang="pl-PL" dirty="0" err="1"/>
              <a:t>impliuje</a:t>
            </a:r>
            <a:r>
              <a:rPr lang="pl-PL" dirty="0"/>
              <a:t> problemów i </a:t>
            </a:r>
            <a:r>
              <a:rPr lang="pl-PL" dirty="0" err="1"/>
              <a:t>responsywnosci</a:t>
            </a:r>
            <a:r>
              <a:rPr lang="pl-PL" dirty="0"/>
              <a:t> w innych </a:t>
            </a:r>
            <a:r>
              <a:rPr lang="pl-PL" dirty="0" err="1"/>
              <a:t>modulach</a:t>
            </a:r>
            <a:r>
              <a:rPr lang="pl-PL" dirty="0"/>
              <a:t>)</a:t>
            </a:r>
          </a:p>
          <a:p>
            <a:endParaRPr lang="pl-PL" dirty="0"/>
          </a:p>
          <a:p>
            <a:r>
              <a:rPr lang="pl-PL" dirty="0" err="1"/>
              <a:t>Precise</a:t>
            </a:r>
            <a:r>
              <a:rPr lang="pl-PL" dirty="0"/>
              <a:t> </a:t>
            </a:r>
            <a:r>
              <a:rPr lang="pl-PL" dirty="0" err="1"/>
              <a:t>time</a:t>
            </a:r>
            <a:endParaRPr lang="pl-PL" dirty="0"/>
          </a:p>
          <a:p>
            <a:r>
              <a:rPr lang="pl-PL" dirty="0" err="1"/>
              <a:t>Key</a:t>
            </a:r>
            <a:r>
              <a:rPr lang="pl-PL" dirty="0"/>
              <a:t> and </a:t>
            </a:r>
            <a:r>
              <a:rPr lang="pl-PL" dirty="0" err="1"/>
              <a:t>Values</a:t>
            </a:r>
            <a:endParaRPr lang="pl-PL" dirty="0"/>
          </a:p>
          <a:p>
            <a:r>
              <a:rPr lang="pl-PL" dirty="0"/>
              <a:t>Human-</a:t>
            </a:r>
            <a:r>
              <a:rPr lang="pl-PL" dirty="0" err="1"/>
              <a:t>readable</a:t>
            </a:r>
            <a:endParaRPr lang="pl-PL" dirty="0"/>
          </a:p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18110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dirty="0"/>
              <a:t>Telemetria i </a:t>
            </a:r>
            <a:r>
              <a:rPr lang="pl-PL" dirty="0" err="1"/>
              <a:t>realtime’owość</a:t>
            </a:r>
            <a:r>
              <a:rPr lang="pl-PL" dirty="0"/>
              <a:t> danych jest </a:t>
            </a:r>
            <a:r>
              <a:rPr lang="pl-PL" dirty="0" err="1"/>
              <a:t>rózna</a:t>
            </a:r>
            <a:r>
              <a:rPr lang="pl-PL" dirty="0"/>
              <a:t> dla wielu </a:t>
            </a:r>
            <a:r>
              <a:rPr lang="pl-PL" dirty="0" err="1"/>
              <a:t>vendorów</a:t>
            </a:r>
            <a:r>
              <a:rPr lang="pl-PL" dirty="0"/>
              <a:t>.</a:t>
            </a:r>
          </a:p>
          <a:p>
            <a:endParaRPr lang="pl-PL" dirty="0"/>
          </a:p>
          <a:p>
            <a:r>
              <a:rPr lang="pl-PL" dirty="0" err="1"/>
              <a:t>Precise</a:t>
            </a:r>
            <a:r>
              <a:rPr lang="pl-PL" dirty="0"/>
              <a:t> </a:t>
            </a:r>
            <a:r>
              <a:rPr lang="pl-PL" dirty="0" err="1"/>
              <a:t>time</a:t>
            </a:r>
            <a:endParaRPr lang="pl-PL" dirty="0"/>
          </a:p>
          <a:p>
            <a:r>
              <a:rPr lang="pl-PL" dirty="0" err="1"/>
              <a:t>Key</a:t>
            </a:r>
            <a:r>
              <a:rPr lang="pl-PL" dirty="0"/>
              <a:t> and </a:t>
            </a:r>
            <a:r>
              <a:rPr lang="pl-PL" dirty="0" err="1"/>
              <a:t>Values</a:t>
            </a:r>
            <a:endParaRPr lang="pl-PL" dirty="0"/>
          </a:p>
          <a:p>
            <a:r>
              <a:rPr lang="pl-PL" dirty="0"/>
              <a:t>Human-</a:t>
            </a:r>
            <a:r>
              <a:rPr lang="pl-PL" dirty="0" err="1"/>
              <a:t>readable</a:t>
            </a:r>
            <a:endParaRPr lang="pl-PL" dirty="0"/>
          </a:p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1783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Jestesmy</a:t>
            </a:r>
            <a:r>
              <a:rPr lang="pl-PL" dirty="0"/>
              <a:t> partnerem firmy </a:t>
            </a:r>
            <a:r>
              <a:rPr lang="pl-PL" dirty="0" err="1"/>
              <a:t>Arista</a:t>
            </a:r>
            <a:r>
              <a:rPr lang="pl-PL" dirty="0"/>
              <a:t> na poziomie Elite. Posiadamy </a:t>
            </a:r>
            <a:r>
              <a:rPr lang="pl-PL" dirty="0" err="1"/>
              <a:t>wykszałconych</a:t>
            </a:r>
            <a:r>
              <a:rPr lang="pl-PL" dirty="0"/>
              <a:t>, </a:t>
            </a:r>
            <a:r>
              <a:rPr lang="pl-PL" dirty="0" err="1"/>
              <a:t>wycertyfikowanych</a:t>
            </a:r>
            <a:r>
              <a:rPr lang="pl-PL" dirty="0"/>
              <a:t> inżynierów potwierdzającą naszą wiedzę zdobytą podczas wdrożeń, A tych znaczących mamy klika w </a:t>
            </a:r>
            <a:r>
              <a:rPr lang="pl-PL" dirty="0" err="1"/>
              <a:t>polsce</a:t>
            </a:r>
            <a:endParaRPr dirty="0"/>
          </a:p>
        </p:txBody>
      </p:sp>
      <p:sp>
        <p:nvSpPr>
          <p:cNvPr id="399" name="Google Shape;3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1037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dirty="0" err="1"/>
              <a:t>Precise</a:t>
            </a:r>
            <a:r>
              <a:rPr lang="pl-PL" dirty="0"/>
              <a:t> </a:t>
            </a:r>
            <a:r>
              <a:rPr lang="pl-PL" dirty="0" err="1"/>
              <a:t>time</a:t>
            </a:r>
            <a:endParaRPr lang="pl-PL" dirty="0"/>
          </a:p>
          <a:p>
            <a:r>
              <a:rPr lang="pl-PL" dirty="0" err="1"/>
              <a:t>Key</a:t>
            </a:r>
            <a:r>
              <a:rPr lang="pl-PL" dirty="0"/>
              <a:t> and </a:t>
            </a:r>
            <a:r>
              <a:rPr lang="pl-PL" dirty="0" err="1"/>
              <a:t>Values</a:t>
            </a:r>
            <a:endParaRPr lang="pl-PL" dirty="0"/>
          </a:p>
          <a:p>
            <a:r>
              <a:rPr lang="pl-PL" dirty="0"/>
              <a:t>Human-</a:t>
            </a:r>
            <a:r>
              <a:rPr lang="pl-PL" dirty="0" err="1"/>
              <a:t>readable</a:t>
            </a:r>
            <a:endParaRPr lang="pl-PL" dirty="0"/>
          </a:p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4570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dirty="0" err="1"/>
              <a:t>Precise</a:t>
            </a:r>
            <a:r>
              <a:rPr lang="pl-PL" dirty="0"/>
              <a:t> </a:t>
            </a:r>
            <a:r>
              <a:rPr lang="pl-PL" dirty="0" err="1"/>
              <a:t>time</a:t>
            </a:r>
            <a:endParaRPr lang="pl-PL" dirty="0"/>
          </a:p>
          <a:p>
            <a:r>
              <a:rPr lang="pl-PL" dirty="0" err="1"/>
              <a:t>Key</a:t>
            </a:r>
            <a:r>
              <a:rPr lang="pl-PL" dirty="0"/>
              <a:t> and </a:t>
            </a:r>
            <a:r>
              <a:rPr lang="pl-PL" dirty="0" err="1"/>
              <a:t>Values</a:t>
            </a:r>
            <a:endParaRPr lang="pl-PL" dirty="0"/>
          </a:p>
          <a:p>
            <a:r>
              <a:rPr lang="pl-PL" dirty="0"/>
              <a:t>Human-</a:t>
            </a:r>
            <a:r>
              <a:rPr lang="pl-PL" dirty="0" err="1"/>
              <a:t>readable</a:t>
            </a:r>
            <a:endParaRPr lang="pl-PL" dirty="0"/>
          </a:p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9300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8774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dirty="0" err="1"/>
              <a:t>Precise</a:t>
            </a:r>
            <a:r>
              <a:rPr lang="pl-PL" dirty="0"/>
              <a:t> </a:t>
            </a:r>
            <a:r>
              <a:rPr lang="pl-PL" dirty="0" err="1"/>
              <a:t>time</a:t>
            </a:r>
            <a:endParaRPr lang="pl-PL" dirty="0"/>
          </a:p>
          <a:p>
            <a:r>
              <a:rPr lang="pl-PL" dirty="0" err="1"/>
              <a:t>Key</a:t>
            </a:r>
            <a:r>
              <a:rPr lang="pl-PL" dirty="0"/>
              <a:t> and </a:t>
            </a:r>
            <a:r>
              <a:rPr lang="pl-PL" dirty="0" err="1"/>
              <a:t>Values</a:t>
            </a:r>
            <a:endParaRPr lang="pl-PL" dirty="0"/>
          </a:p>
          <a:p>
            <a:r>
              <a:rPr lang="pl-PL" dirty="0"/>
              <a:t>Human-</a:t>
            </a:r>
            <a:r>
              <a:rPr lang="pl-PL" dirty="0" err="1"/>
              <a:t>readable</a:t>
            </a:r>
            <a:endParaRPr lang="pl-PL" dirty="0"/>
          </a:p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1768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27162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dirty="0" err="1"/>
              <a:t>Now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deploymen</a:t>
            </a:r>
            <a:r>
              <a:rPr lang="pl-PL" dirty="0"/>
              <a:t> </a:t>
            </a:r>
            <a:r>
              <a:rPr lang="pl-PL" dirty="0" err="1"/>
              <a:t>options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Cloudvision</a:t>
            </a:r>
            <a:r>
              <a:rPr lang="pl-PL" dirty="0"/>
              <a:t> as </a:t>
            </a:r>
            <a:r>
              <a:rPr lang="pl-PL" dirty="0" err="1"/>
              <a:t>as</a:t>
            </a:r>
            <a:r>
              <a:rPr lang="pl-PL" dirty="0"/>
              <a:t> </a:t>
            </a:r>
            <a:r>
              <a:rPr lang="pl-PL" dirty="0" err="1"/>
              <a:t>serivice</a:t>
            </a:r>
            <a:endParaRPr lang="pl-PL" dirty="0"/>
          </a:p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91951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14930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</a:pP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Konteneryzacja – co to jest? Komu to potrzebne? </a:t>
            </a:r>
          </a:p>
          <a:p>
            <a:pPr marL="0" indent="0">
              <a:spcBef>
                <a:spcPts val="0"/>
              </a:spcBef>
            </a:pP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Wyobraź sobie aplikację. Działając tworzy ona swoje procesy, wykorzystuje zasoby (procesora, pamięci RAM, dysku twardego), korzysta z jakichś zależności, jest w pewien sposób skonfigurowana. Co zrobisz, gdy zechcesz taką aplikację gdzieś przenieść? Albo zmultiplikować? Przeprowadzić na niej – być może destrukcyjne – testy? Oddzielić od innych aplikacji w celach zapewnienia bezpieczeństwa i stabilności?</a:t>
            </a:r>
          </a:p>
          <a:p>
            <a:pPr marL="0" indent="0">
              <a:spcBef>
                <a:spcPts val="0"/>
              </a:spcBef>
            </a:pPr>
            <a:endParaRPr lang="pl-PL" sz="1200" dirty="0">
              <a:solidFill>
                <a:schemeClr val="dk1"/>
              </a:solidFill>
              <a:latin typeface="Work Sans"/>
              <a:sym typeface="Work Sans"/>
            </a:endParaRPr>
          </a:p>
          <a:p>
            <a:pPr marL="0" indent="0">
              <a:spcBef>
                <a:spcPts val="0"/>
              </a:spcBef>
            </a:pP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Będziesz </a:t>
            </a: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reinstalować</a:t>
            </a: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 aplikację i przywracać jej konfigurację raz za razem? A co, jeśli musisz zrobić tysiąc kopii? Albo dziesięć tysięcy? Co, jeśli każda instancja musi mieć inny adres IP? Co, jeśli system operacyjny nie będzie zawierał wymaganych zależności?</a:t>
            </a:r>
          </a:p>
          <a:p>
            <a:pPr marL="0" indent="0">
              <a:spcBef>
                <a:spcPts val="0"/>
              </a:spcBef>
            </a:pPr>
            <a:endParaRPr lang="pl-PL" sz="1200" dirty="0">
              <a:solidFill>
                <a:schemeClr val="dk1"/>
              </a:solidFill>
              <a:latin typeface="Work Sans"/>
              <a:sym typeface="Work Sans"/>
            </a:endParaRPr>
          </a:p>
          <a:p>
            <a:pPr marL="0" indent="0">
              <a:spcBef>
                <a:spcPts val="0"/>
              </a:spcBef>
            </a:pP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To może wirtualizacja! Przeniesienie maszyny wirtualnej nie powinno przecież stanowić problemu. Zapewni możliwość dopasowywania zasobów, przydzielania adresacji, będzie odizolowana od innych. Dobry pomysł, ale po co nam cała </a:t>
            </a: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wirtualka</a:t>
            </a: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, skoro chcieliśmy mieć po prostu aplikację?</a:t>
            </a:r>
          </a:p>
          <a:p>
            <a:pPr marL="0" indent="0">
              <a:spcBef>
                <a:spcPts val="0"/>
              </a:spcBef>
            </a:pPr>
            <a:endParaRPr lang="pl-PL" sz="1200" dirty="0">
              <a:solidFill>
                <a:schemeClr val="dk1"/>
              </a:solidFill>
              <a:latin typeface="Work Sans"/>
              <a:sym typeface="Work Sans"/>
            </a:endParaRPr>
          </a:p>
          <a:p>
            <a:pPr marL="0" indent="0">
              <a:spcBef>
                <a:spcPts val="0"/>
              </a:spcBef>
            </a:pP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Podstawowym zamysłem konteneryzacji jest więc umieszczenie aplikacji, jej procesów, konfiguracji i zależności w wirtualnej jednostce zwanej kontenerem. Z punktu widzenia aplikacji, kontenery te są odrębnymi i niezależnymi instancjami środowiska uruchomieniowego. Posiadają one własny wydzielony obszar pamięci RAM oraz dysku, jak również prywatny adres IP. Pomimo izolacji, kontenery mogą komunikować się między sobą w ramach ściśle zdefiniowanych kanałów wymiany informacji.</a:t>
            </a:r>
          </a:p>
          <a:p>
            <a:pPr marL="0" indent="0">
              <a:spcBef>
                <a:spcPts val="0"/>
              </a:spcBef>
            </a:pPr>
            <a:endParaRPr lang="pl-PL" sz="1200" dirty="0">
              <a:solidFill>
                <a:schemeClr val="dk1"/>
              </a:solidFill>
              <a:latin typeface="Work Sans"/>
              <a:sym typeface="Work Sans"/>
            </a:endParaRPr>
          </a:p>
          <a:p>
            <a:pPr marL="0" indent="0">
              <a:spcBef>
                <a:spcPts val="0"/>
              </a:spcBef>
            </a:pP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Czytaj więcej: </a:t>
            </a: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https</a:t>
            </a: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://</a:t>
            </a: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magnifier.pl</a:t>
            </a: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/konteneryzacja-</a:t>
            </a: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docker</a:t>
            </a: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-</a:t>
            </a: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kubernetes</a:t>
            </a: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/</a:t>
            </a:r>
            <a:endParaRPr lang="pl-PL" dirty="0"/>
          </a:p>
          <a:p>
            <a:pPr marL="0" indent="0">
              <a:spcBef>
                <a:spcPts val="0"/>
              </a:spcBef>
            </a:pPr>
            <a:endParaRPr lang="pl-PL" sz="1200" dirty="0">
              <a:solidFill>
                <a:schemeClr val="dk1"/>
              </a:solidFill>
              <a:latin typeface="Work Sans"/>
              <a:sym typeface="Work Sans"/>
            </a:endParaRPr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4600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Rozne</a:t>
            </a: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 </a:t>
            </a: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enginy</a:t>
            </a: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: LXC, </a:t>
            </a: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podman</a:t>
            </a: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, </a:t>
            </a: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runC</a:t>
            </a: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, </a:t>
            </a: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containerd</a:t>
            </a:r>
            <a:endParaRPr lang="pl-PL" dirty="0"/>
          </a:p>
          <a:p>
            <a:pPr marL="0" indent="0">
              <a:spcBef>
                <a:spcPts val="0"/>
              </a:spcBef>
            </a:pPr>
            <a:endParaRPr lang="pl-PL" dirty="0"/>
          </a:p>
          <a:p>
            <a:pPr marL="0" indent="0">
              <a:spcBef>
                <a:spcPts val="0"/>
              </a:spcBef>
            </a:pPr>
            <a:r>
              <a:rPr lang="pl-PL" dirty="0"/>
              <a:t>Docker </a:t>
            </a:r>
            <a:r>
              <a:rPr lang="pl-PL" dirty="0" err="1"/>
              <a:t>swarm</a:t>
            </a:r>
            <a:r>
              <a:rPr lang="pl-PL" dirty="0"/>
              <a:t>, </a:t>
            </a:r>
            <a:r>
              <a:rPr lang="pl-PL" dirty="0" err="1"/>
              <a:t>kubernetes</a:t>
            </a:r>
            <a:r>
              <a:rPr lang="pl-PL" dirty="0"/>
              <a:t>, </a:t>
            </a:r>
          </a:p>
          <a:p>
            <a:pPr marL="0" indent="0">
              <a:spcBef>
                <a:spcPts val="0"/>
              </a:spcBef>
            </a:pPr>
            <a:endParaRPr lang="pl-PL" dirty="0"/>
          </a:p>
          <a:p>
            <a:pPr marL="0" indent="0">
              <a:spcBef>
                <a:spcPts val="0"/>
              </a:spcBef>
            </a:pPr>
            <a:r>
              <a:rPr lang="pl-PL" dirty="0"/>
              <a:t>Docker – popularność </a:t>
            </a:r>
            <a:r>
              <a:rPr lang="pl-PL" dirty="0" err="1"/>
              <a:t>dockerHUB</a:t>
            </a:r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43920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2085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  <a:p>
            <a:pPr marL="342900" lvl="0" indent="-342900">
              <a:buFont typeface="+mj-lt"/>
              <a:buAutoNum type="arabicParenR"/>
            </a:pPr>
            <a:r>
              <a:rPr lang="pl-PL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Portfolio produktów sprzętowych </a:t>
            </a:r>
            <a:r>
              <a:rPr lang="pl-PL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Arista</a:t>
            </a:r>
            <a:r>
              <a:rPr lang="pl-PL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Networks - Prezentacja unikalnej wizji i podejścia </a:t>
            </a:r>
            <a:r>
              <a:rPr lang="pl-PL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Aristy</a:t>
            </a:r>
            <a:r>
              <a:rPr lang="pl-PL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w zakresie systemu operacyjnego samych urządzeń oraz rozwiązań i koncepcji w zakresie campus/wifi/DC (~15min),</a:t>
            </a:r>
            <a:endParaRPr lang="pl-PL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pl-PL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Platforma </a:t>
            </a:r>
            <a:r>
              <a:rPr lang="pl-PL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Cloud</a:t>
            </a:r>
            <a:r>
              <a:rPr lang="pl-PL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l-PL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Vision</a:t>
            </a:r>
            <a:r>
              <a:rPr lang="pl-PL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Platform - narzędzia do zarządzania i monitorowania urządzeń oraz wizualizacji przepływów w sieci (~15min),</a:t>
            </a:r>
            <a:endParaRPr lang="pl-PL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+mj-lt"/>
              <a:buAutoNum type="arabicParenR"/>
            </a:pPr>
            <a:r>
              <a:rPr lang="pl-PL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Network </a:t>
            </a:r>
            <a:r>
              <a:rPr lang="pl-PL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Packet</a:t>
            </a:r>
            <a:r>
              <a:rPr lang="pl-PL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Broker - DANZ Monitoring </a:t>
            </a:r>
            <a:r>
              <a:rPr lang="pl-PL" sz="1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Fabric</a:t>
            </a:r>
            <a:r>
              <a:rPr lang="pl-PL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(DMF) – narzędzie m.in. do przekazywania, modyfikowania, nagrywania ruchu sieciowego, (~15min), </a:t>
            </a:r>
            <a:endParaRPr lang="pl-PL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  <a:p>
            <a:r>
              <a:rPr lang="pl-PL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Przedstawienie unikalnych cech (różnic) produktów i rozwiązań firmy </a:t>
            </a:r>
            <a:r>
              <a:rPr lang="pl-PL" sz="1200" b="0" i="1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Arista</a:t>
            </a:r>
            <a:r>
              <a:rPr lang="pl-PL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Networks (~30min)</a:t>
            </a: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pl-PL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Zapoznanie z platformą </a:t>
            </a:r>
            <a:r>
              <a:rPr lang="pl-PL" sz="1200" b="0" i="1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ApiusLAB</a:t>
            </a:r>
            <a:r>
              <a:rPr lang="pl-PL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 agendy cyklu warsztatów (~1h)</a:t>
            </a: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pl-PL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Wprowadzenie do MLAG oraz </a:t>
            </a:r>
            <a:r>
              <a:rPr lang="pl-PL" sz="1200" b="0" i="1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vARP</a:t>
            </a:r>
            <a:r>
              <a:rPr lang="pl-PL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(~30min)</a:t>
            </a: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pl-PL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Przeprowadzenie ćwiczenia – konfiguracji MLAG (~1h)</a:t>
            </a: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pl-PL" sz="1200" b="0" i="1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Sesja Q&amp;A (~30min)”</a:t>
            </a: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</p:txBody>
      </p:sp>
      <p:sp>
        <p:nvSpPr>
          <p:cNvPr id="572" name="Google Shape;57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73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6875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 tooltip="Permanent link"/>
              </a:rPr>
              <a:t>#</a:t>
            </a: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IaaC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approach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Declarative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way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defining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labs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means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topology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clab files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Network Operating Systems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centric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Focus on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containerized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Network Operating Systems.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sophisticated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startup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requirements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various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NOS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abstracted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with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kinds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allows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focus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on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cases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rather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than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infrastructure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hurdles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VM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nodes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friendly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With the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6"/>
              </a:rPr>
              <a:t>vrnetlab integration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possible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best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two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worlds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running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virtualized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containerized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alike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with the same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IaaC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approach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workflows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Multi-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vendor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open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Although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kick-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started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by Nokia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engineers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containerlab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doesn't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take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sides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supports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NOSes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other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vendors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opensource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projects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orchestration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Starting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interconnecting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them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alone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already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good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but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containerlab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packages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even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more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like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managing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lab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lifecycle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7"/>
              </a:rPr>
              <a:t>deploy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8"/>
              </a:rPr>
              <a:t>destroy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9"/>
              </a:rPr>
              <a:t>save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0"/>
              </a:rPr>
              <a:t>inspect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1"/>
              </a:rPr>
              <a:t>graph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operations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Scaled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labs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generator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With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2"/>
              </a:rPr>
              <a:t>generate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capabilities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containerlab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possible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define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launch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CLOS-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topologies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arbitrary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scale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Just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say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many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tiers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big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each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tier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rest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done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a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split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second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Simplicity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convenience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Starting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frictionless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3"/>
              </a:rPr>
              <a:t>installation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and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4"/>
              </a:rPr>
              <a:t>upgrade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capabilities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ranging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behind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-the-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scenes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5"/>
              </a:rPr>
              <a:t>link wiring machinery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containerlab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best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enjoy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tool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Fast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Blazing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fast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way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labs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Linux system with Docker.</a:t>
            </a:r>
          </a:p>
          <a:p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Automated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TLS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certificates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provisioning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nodes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which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require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TLS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certs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get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them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automatically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boot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Documentation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first-class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citizen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We do not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let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our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users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guess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by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making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complete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concise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clean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6"/>
              </a:rPr>
              <a:t>documentation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catalog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"most-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wanted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 lab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topologies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7"/>
              </a:rPr>
              <a:t>documented and included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with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containerlab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installation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Based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on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this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cherry-picked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selection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start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crafting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labs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answering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needs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cases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8" tooltip="Permanent link"/>
              </a:rPr>
              <a:t>#</a:t>
            </a: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Labs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demos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Containerlab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was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meant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be a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tool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provisioning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networking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labs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built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It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free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open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ubiquitous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No software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apart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from Docker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required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!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 with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lab environment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allows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users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validate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features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topologies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perform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interop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datapath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etc.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also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perfect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companion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your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next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demo.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Deploy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lab fast, with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all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configuration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stored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as a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-&gt;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destroy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when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done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Easily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 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9"/>
              </a:rPr>
              <a:t>securely share lab access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if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needed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Testing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CI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Because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containerlab's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single-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binary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packaging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code-based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lab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definition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files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was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never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that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easy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spin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up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test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for CI.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Gitlab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CI,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Github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Actions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virtually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CI system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able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spin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up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containerlab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topologies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a single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simple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command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Telemetry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validation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Coupling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modern telemetry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stacks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with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containerlab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labs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make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perfect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fit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for Telemetry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cases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validation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Spin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up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 lab with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containerized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network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functions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with a telemetry on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side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and run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comprehensive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telemetry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cases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5212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Containerlab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focuses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 the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containerized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Operating Systems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typically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test network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designs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as:</a:t>
            </a:r>
          </a:p>
          <a:p>
            <a:endParaRPr lang="pl-PL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Nokia SR-Linux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Arista cEOS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 SONiC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Juniper cRPD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Cumulus VX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Keysight IXIA-C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l-PL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In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</a:rPr>
              <a:t>addition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 to native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</a:rPr>
              <a:t>containerized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</a:rPr>
              <a:t>NOSes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,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</a:rPr>
              <a:t>containerlab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</a:rPr>
              <a:t>can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</a:rPr>
              <a:t>launch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</a:rPr>
              <a:t>traditional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</a:rPr>
              <a:t>virtual-machine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</a:rPr>
              <a:t>based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</a:rPr>
              <a:t>routers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 </a:t>
            </a:r>
            <a:r>
              <a:rPr lang="pl-PL" dirty="0" err="1">
                <a:solidFill>
                  <a:schemeClr val="tx1">
                    <a:lumMod val="50000"/>
                  </a:schemeClr>
                </a:solidFill>
              </a:rPr>
              <a:t>using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vrnetlab integration</a:t>
            </a:r>
            <a:r>
              <a:rPr lang="pl-PL" dirty="0">
                <a:solidFill>
                  <a:schemeClr val="tx1">
                    <a:lumMod val="50000"/>
                  </a:schemeClr>
                </a:solidFill>
              </a:rPr>
              <a:t>:</a:t>
            </a:r>
          </a:p>
          <a:p>
            <a:endParaRPr lang="pl-PL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Nokia virtual SR OS (vSim/VSR)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Juniper vMX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Juniper vQFX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Cisco IOS XRv9k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Cisco Nexus 9000v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Dell FTOS10v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Cisco CSR 1000v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Arista vEOS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Palo Alto PAN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r>
              <a:rPr lang="pl-PL" dirty="0">
                <a:solidFill>
                  <a:schemeClr val="tx1">
                    <a:lumMod val="60000"/>
                    <a:lumOff val="40000"/>
                  </a:schemeClr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IPInfusion OcNOS</a:t>
            </a:r>
            <a:endParaRPr lang="pl-PL" dirty="0">
              <a:solidFill>
                <a:schemeClr val="tx1">
                  <a:lumMod val="60000"/>
                  <a:lumOff val="40000"/>
                </a:schemeClr>
              </a:solidFill>
            </a:endParaRPr>
          </a:p>
          <a:p>
            <a:endParaRPr lang="pl-PL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79136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2897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98731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82357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46044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4239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7224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55268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086353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77720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278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37799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39590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0664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98461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62691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2300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943033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72411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735656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25434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39564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27199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l-PL" dirty="0"/>
              <a:t>M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LAG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peer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-link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recommendations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(STRONG):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▪ 2 x 10Gbps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links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for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redundancy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▪ On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Arista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chassis’s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have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the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links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on a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separate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blade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▪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Switches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MLAG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should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be the same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Arista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model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▪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Switches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in MLAG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pair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should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run the same EOS version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cs typeface="Calibri"/>
              <a:sym typeface="Calibri"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MLAG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peer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-link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requirements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▪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Must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be 10Gbps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interfaces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higher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speed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	▪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Must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be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point-to-point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links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endParaRPr lang="pl-PL" dirty="0">
              <a:effectLst/>
            </a:endParaRP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pl-PL" dirty="0">
              <a:effectLst/>
            </a:endParaRPr>
          </a:p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58752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0683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649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70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45654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942129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3935482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11595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555133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9232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9459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8231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725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614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PRZYWITANIE: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Witam Państwa nazywam się Marek Plaza  i pracuję w </a:t>
            </a:r>
            <a:r>
              <a:rPr lang="pl-PL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Apius</a:t>
            </a:r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Technologies jako Architect Rozwiązań Sieciowych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wstępie chciałby zacząć od przybliżenia historii i jest już uznanym dostawcą rozwiązań sieciowych z kilku miliardowymi przychodami. (ponad 23% wzrostu w 2021).</a:t>
            </a:r>
          </a:p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Wartość giełdowa wyższa niż </a:t>
            </a:r>
            <a:r>
              <a:rPr lang="pl-PL" sz="1200" dirty="0" err="1">
                <a:solidFill>
                  <a:schemeClr val="dk1"/>
                </a:solidFill>
                <a:latin typeface="Work Sans"/>
                <a:sym typeface="Work Sans"/>
              </a:rPr>
              <a:t>Juniper</a:t>
            </a: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 10MldUSD, Extreme Networks 1,7MldUSD  (dane z listopada 2021)</a:t>
            </a:r>
          </a:p>
          <a:p>
            <a:r>
              <a:rPr lang="pl-PL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naszym portfolio można znaleźć przełączniki, routery, systemy do monitorowania, wifi oraz rozwiązania klasy NDR.  </a:t>
            </a:r>
          </a:p>
          <a:p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dirty="0"/>
              <a:t>UNIKALNE CECHY: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Prosty system licencyjny typu „trust </a:t>
            </a:r>
            <a:r>
              <a:rPr lang="pl-PL" dirty="0" err="1"/>
              <a:t>based</a:t>
            </a:r>
            <a:r>
              <a:rPr lang="pl-PL" dirty="0"/>
              <a:t>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Pojedynczy system operacyjny dla wszystkich urządzeń (single image EOS)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Najniższa ilość podatności bezpieczeństwa CVE – unikalna jakość kodu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Standardowy interfejs CLI  (Cisco </a:t>
            </a:r>
            <a:r>
              <a:rPr lang="pl-PL" dirty="0" err="1"/>
              <a:t>like</a:t>
            </a:r>
            <a:r>
              <a:rPr lang="pl-PL" dirty="0"/>
              <a:t> - dlatego niski koszt adaptacji technologii)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Wysoka stabilność  (rozwiązania typu </a:t>
            </a:r>
            <a:r>
              <a:rPr lang="pl-PL" dirty="0" err="1"/>
              <a:t>mission</a:t>
            </a:r>
            <a:r>
              <a:rPr lang="pl-PL" dirty="0"/>
              <a:t> </a:t>
            </a:r>
            <a:r>
              <a:rPr lang="pl-PL" dirty="0" err="1"/>
              <a:t>critical</a:t>
            </a:r>
            <a:r>
              <a:rPr lang="pl-PL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Pojedynczy system zarządzania dla wszystkich rozwiązań (</a:t>
            </a:r>
            <a:r>
              <a:rPr lang="pl-PL" dirty="0" err="1"/>
              <a:t>CloudVision</a:t>
            </a:r>
            <a:r>
              <a:rPr lang="pl-PL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Telemetria i strumieniowanie wszystkich danych w czasie rzeczywistym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l-PL" dirty="0"/>
              <a:t>Automatyzacja, integracja z </a:t>
            </a:r>
            <a:r>
              <a:rPr lang="pl-PL" dirty="0" err="1"/>
              <a:t>OpenStack</a:t>
            </a:r>
            <a:r>
              <a:rPr lang="pl-PL" dirty="0"/>
              <a:t>, </a:t>
            </a:r>
            <a:r>
              <a:rPr lang="pl-PL" dirty="0" err="1"/>
              <a:t>Ansible</a:t>
            </a:r>
            <a:r>
              <a:rPr lang="pl-PL" dirty="0"/>
              <a:t>, </a:t>
            </a:r>
            <a:r>
              <a:rPr lang="pl-PL" dirty="0" err="1"/>
              <a:t>VMware</a:t>
            </a:r>
            <a:r>
              <a:rPr lang="pl-PL" dirty="0"/>
              <a:t>, SDN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Switch#conf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t</a:t>
            </a:r>
          </a:p>
          <a:p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Switch(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config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)#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load-interval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?</a:t>
            </a:r>
          </a:p>
          <a:p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default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load-interval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configuration</a:t>
            </a: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Switch(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config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)#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load-interval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default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?</a:t>
            </a:r>
          </a:p>
          <a:p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&lt;0-600&gt;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Number</a:t>
            </a:r>
            <a:r>
              <a:rPr lang="pl-PL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of </a:t>
            </a:r>
            <a:r>
              <a:rPr lang="pl-PL" sz="1200" b="1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seconds</a:t>
            </a: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Switch#wr</a:t>
            </a: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</a:t>
            </a:r>
          </a:p>
          <a:p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Now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you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can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use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"show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interfaces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counters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rates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|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nz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" from CLI for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overall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ingress</a:t>
            </a:r>
            <a:r>
              <a:rPr lang="pl-PL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egress</a:t>
            </a:r>
            <a:endParaRPr lang="pl-PL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68255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897993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42902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350685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71620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101109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2" name="Google Shape;4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362054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062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8000" indent="-108000">
              <a:buFont typeface="Arial" panose="020B0604020202020204" pitchFamily="34" charset="0"/>
              <a:buChar char="•"/>
            </a:pPr>
            <a:r>
              <a:rPr lang="pl-PL" sz="1200" dirty="0">
                <a:latin typeface="+mj-lt"/>
              </a:rPr>
              <a:t>Wydajne przełączanie (1/10/25/100/400G) z Fabryką EVPN/VXLAN i SDN.</a:t>
            </a:r>
            <a:endParaRPr lang="en-US" sz="1200" dirty="0">
              <a:latin typeface="+mj-lt"/>
            </a:endParaRP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pl-PL" sz="1200" dirty="0">
                <a:latin typeface="+mj-lt"/>
              </a:rPr>
              <a:t>Nieprzerwanie od wielu lat </a:t>
            </a:r>
            <a:r>
              <a:rPr lang="pl-PL" sz="1200" dirty="0" err="1">
                <a:latin typeface="+mj-lt"/>
              </a:rPr>
              <a:t>Arista</a:t>
            </a:r>
            <a:r>
              <a:rPr lang="pl-PL" sz="1200" dirty="0">
                <a:latin typeface="+mj-lt"/>
              </a:rPr>
              <a:t> jest pozycjonowana przez </a:t>
            </a:r>
            <a:r>
              <a:rPr lang="pl-PL" sz="1200" dirty="0" err="1">
                <a:latin typeface="+mj-lt"/>
              </a:rPr>
              <a:t>Gartner’a</a:t>
            </a:r>
            <a:r>
              <a:rPr lang="pl-PL" sz="1200" dirty="0">
                <a:latin typeface="+mj-lt"/>
              </a:rPr>
              <a:t> jako lider rozwiązań DC</a:t>
            </a:r>
            <a:endParaRPr lang="en-US" sz="1200" dirty="0">
              <a:latin typeface="+mj-lt"/>
            </a:endParaRP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pl-PL" sz="1200" dirty="0">
                <a:latin typeface="+mj-lt"/>
              </a:rPr>
              <a:t>Rozbudowane i łatwe w implementacji systemy automatyzacji</a:t>
            </a:r>
            <a:endParaRPr lang="en-US" sz="1200" dirty="0">
              <a:latin typeface="+mj-lt"/>
            </a:endParaRPr>
          </a:p>
          <a:p>
            <a:pPr marL="108000" indent="-108000">
              <a:buFont typeface="Arial" panose="020B0604020202020204" pitchFamily="34" charset="0"/>
              <a:buChar char="•"/>
            </a:pPr>
            <a:r>
              <a:rPr lang="pl-PL" sz="1200" dirty="0">
                <a:latin typeface="+mj-lt"/>
              </a:rPr>
              <a:t>Unikalne w branży sieciowej niskie zużycie energii (ważne dla kalkulacji TCO)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02099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 err="1"/>
              <a:t>CloudVision</a:t>
            </a:r>
            <a:r>
              <a:rPr lang="pl-PL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l-PL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 err="1"/>
              <a:t>Okiestracja</a:t>
            </a:r>
            <a:r>
              <a:rPr lang="pl-PL" dirty="0"/>
              <a:t> i </a:t>
            </a:r>
            <a:r>
              <a:rPr lang="pl-PL" dirty="0" err="1"/>
              <a:t>provisioning</a:t>
            </a:r>
            <a:r>
              <a:rPr lang="pl-PL" dirty="0"/>
              <a:t> (</a:t>
            </a:r>
            <a:r>
              <a:rPr lang="pl-PL" dirty="0" err="1"/>
              <a:t>templatet’y</a:t>
            </a:r>
            <a:r>
              <a:rPr lang="pl-PL" dirty="0"/>
              <a:t>, dynamiczna konfiguracja (</a:t>
            </a:r>
            <a:r>
              <a:rPr lang="pl-PL" dirty="0" err="1"/>
              <a:t>configlets</a:t>
            </a:r>
            <a:r>
              <a:rPr lang="pl-PL" dirty="0"/>
              <a:t>), Orkiestracja złożonych topologii DC (</a:t>
            </a:r>
            <a:r>
              <a:rPr lang="pl-PL" dirty="0" err="1"/>
              <a:t>Studios</a:t>
            </a:r>
            <a:r>
              <a:rPr lang="pl-PL" dirty="0"/>
              <a:t>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Telemetria (w czasie rzeczywistym z powodu unikalnej budowy systemu operacyjnego)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Analiza przepływów w sieci (zbieranie danych telemetrycznych i wizualizacja przepływów end-to-end, (</a:t>
            </a:r>
            <a:r>
              <a:rPr lang="pl-PL" dirty="0" err="1"/>
              <a:t>overlay</a:t>
            </a:r>
            <a:r>
              <a:rPr lang="pl-PL" dirty="0"/>
              <a:t> i </a:t>
            </a:r>
            <a:r>
              <a:rPr lang="pl-PL" dirty="0" err="1"/>
              <a:t>underlay</a:t>
            </a:r>
            <a:r>
              <a:rPr lang="pl-PL" dirty="0"/>
              <a:t>) integracja z Vmware </a:t>
            </a:r>
            <a:r>
              <a:rPr lang="pl-PL" dirty="0" err="1"/>
              <a:t>vSphere</a:t>
            </a:r>
            <a:r>
              <a:rPr lang="pl-PL" dirty="0"/>
              <a:t>, NSX, </a:t>
            </a:r>
            <a:r>
              <a:rPr lang="pl-PL" dirty="0" err="1"/>
              <a:t>Openstack</a:t>
            </a:r>
            <a:r>
              <a:rPr lang="pl-PL" dirty="0"/>
              <a:t>, </a:t>
            </a:r>
            <a:r>
              <a:rPr lang="pl-PL" dirty="0" err="1"/>
              <a:t>Nuage</a:t>
            </a:r>
            <a:endParaRPr lang="pl-PL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Automatyzacja – API, </a:t>
            </a:r>
            <a:r>
              <a:rPr lang="pl-PL" dirty="0" err="1"/>
              <a:t>intergracja</a:t>
            </a:r>
            <a:r>
              <a:rPr lang="pl-PL" dirty="0"/>
              <a:t> z </a:t>
            </a:r>
            <a:r>
              <a:rPr lang="pl-PL" dirty="0" err="1"/>
              <a:t>ansible</a:t>
            </a:r>
            <a:r>
              <a:rPr lang="pl-PL" dirty="0"/>
              <a:t> i </a:t>
            </a:r>
            <a:r>
              <a:rPr lang="pl-PL" dirty="0" err="1"/>
              <a:t>python</a:t>
            </a:r>
            <a:r>
              <a:rPr lang="pl-PL" dirty="0"/>
              <a:t>,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pełna kontrola zmian (możliwość opcji zatwierdzania zmian przez Recenzenta), natychmiastowe wykrywanie ręcznie wprowadzonych zmian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 err="1"/>
              <a:t>Występuja</a:t>
            </a:r>
            <a:r>
              <a:rPr lang="pl-PL" dirty="0"/>
              <a:t> jako SaaS (</a:t>
            </a:r>
            <a:r>
              <a:rPr lang="pl-PL" dirty="0" err="1"/>
              <a:t>Cloud</a:t>
            </a:r>
            <a:r>
              <a:rPr lang="pl-PL" dirty="0"/>
              <a:t>) oraz on-</a:t>
            </a:r>
            <a:r>
              <a:rPr lang="pl-PL" dirty="0" err="1"/>
              <a:t>premise</a:t>
            </a:r>
            <a:endParaRPr lang="pl-PL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l-PL" dirty="0"/>
              <a:t>Nowoczesna budowa aplikacji – klastry </a:t>
            </a:r>
            <a:r>
              <a:rPr lang="pl-PL" dirty="0" err="1"/>
              <a:t>kubernetesowe</a:t>
            </a:r>
            <a:r>
              <a:rPr lang="pl-PL" dirty="0"/>
              <a:t>, budowa HA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l-PL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l-PL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l-PL" dirty="0"/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Śledzenie połączeń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Filtrowanie ruchu,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Modyfikacja pakietów</a:t>
            </a:r>
          </a:p>
          <a:p>
            <a:pPr marL="171450" indent="-1714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pl-PL" sz="1200" dirty="0">
                <a:solidFill>
                  <a:schemeClr val="dk1"/>
                </a:solidFill>
                <a:latin typeface="Work Sans"/>
                <a:sym typeface="Work Sans"/>
              </a:rPr>
              <a:t>Nagrywanie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l-PL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l-PL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602" name="Google Shape;60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79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>
  <p:cSld name="Slajd tytułow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9"/>
          <p:cNvSpPr txBox="1">
            <a:spLocks noGrp="1"/>
          </p:cNvSpPr>
          <p:nvPr>
            <p:ph type="body" idx="1"/>
          </p:nvPr>
        </p:nvSpPr>
        <p:spPr>
          <a:xfrm>
            <a:off x="668795" y="931636"/>
            <a:ext cx="4945380" cy="2475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 b="1">
                <a:solidFill>
                  <a:schemeClr val="dk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body" idx="2"/>
          </p:nvPr>
        </p:nvSpPr>
        <p:spPr>
          <a:xfrm>
            <a:off x="668795" y="3689616"/>
            <a:ext cx="4945380" cy="145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33333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5" name="Google Shape;15;p29" descr="Obraz zawierający rysunek&#10;&#10;Opis wygenerowany automatycznie"/>
          <p:cNvPicPr preferRelativeResize="0"/>
          <p:nvPr/>
        </p:nvPicPr>
        <p:blipFill rotWithShape="1">
          <a:blip r:embed="rId2">
            <a:alphaModFix/>
          </a:blip>
          <a:srcRect l="11029" t="25293" r="12491" b="22683"/>
          <a:stretch/>
        </p:blipFill>
        <p:spPr>
          <a:xfrm>
            <a:off x="9558671" y="5589465"/>
            <a:ext cx="1979279" cy="80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9" descr="Obraz zawierający tekst&#10;&#10;Opis wygenerowany automatyczn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400" y="5678660"/>
            <a:ext cx="3476955" cy="65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+ tekst">
  <p:cSld name="Tytuł + tekst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/>
          <p:nvPr/>
        </p:nvSpPr>
        <p:spPr>
          <a:xfrm rot="2700000">
            <a:off x="-543634" y="282713"/>
            <a:ext cx="2299886" cy="1474483"/>
          </a:xfrm>
          <a:custGeom>
            <a:avLst/>
            <a:gdLst/>
            <a:ahLst/>
            <a:cxnLst/>
            <a:rect l="l" t="t" r="r" b="b"/>
            <a:pathLst>
              <a:path w="2299886" h="1474483" extrusionOk="0">
                <a:moveTo>
                  <a:pt x="0" y="444750"/>
                </a:moveTo>
                <a:lnTo>
                  <a:pt x="444478" y="272"/>
                </a:lnTo>
                <a:lnTo>
                  <a:pt x="1557480" y="272"/>
                </a:lnTo>
                <a:lnTo>
                  <a:pt x="1557480" y="534"/>
                </a:lnTo>
                <a:lnTo>
                  <a:pt x="1562780" y="0"/>
                </a:lnTo>
                <a:cubicBezTo>
                  <a:pt x="1969872" y="0"/>
                  <a:pt x="2299886" y="330014"/>
                  <a:pt x="2299886" y="737105"/>
                </a:cubicBezTo>
                <a:cubicBezTo>
                  <a:pt x="2299886" y="1144197"/>
                  <a:pt x="1969872" y="1474211"/>
                  <a:pt x="1562780" y="1474211"/>
                </a:cubicBezTo>
                <a:lnTo>
                  <a:pt x="1557480" y="1473677"/>
                </a:lnTo>
                <a:lnTo>
                  <a:pt x="1557480" y="1474483"/>
                </a:lnTo>
                <a:lnTo>
                  <a:pt x="1029734" y="1474483"/>
                </a:lnTo>
                <a:close/>
              </a:path>
            </a:pathLst>
          </a:custGeom>
          <a:solidFill>
            <a:srgbClr val="CCFC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9" name="Google Shape;249;p45"/>
          <p:cNvSpPr/>
          <p:nvPr/>
        </p:nvSpPr>
        <p:spPr>
          <a:xfrm>
            <a:off x="-19455" y="249961"/>
            <a:ext cx="3688559" cy="317104"/>
          </a:xfrm>
          <a:custGeom>
            <a:avLst/>
            <a:gdLst/>
            <a:ahLst/>
            <a:cxnLst/>
            <a:rect l="l" t="t" r="r" b="b"/>
            <a:pathLst>
              <a:path w="3688559" h="317104" extrusionOk="0">
                <a:moveTo>
                  <a:pt x="0" y="0"/>
                </a:moveTo>
                <a:lnTo>
                  <a:pt x="3535809" y="11604"/>
                </a:lnTo>
                <a:cubicBezTo>
                  <a:pt x="3620171" y="11604"/>
                  <a:pt x="3688559" y="79992"/>
                  <a:pt x="3688559" y="164354"/>
                </a:cubicBezTo>
                <a:cubicBezTo>
                  <a:pt x="3688559" y="248716"/>
                  <a:pt x="3620171" y="317104"/>
                  <a:pt x="3535809" y="317104"/>
                </a:cubicBezTo>
                <a:lnTo>
                  <a:pt x="0" y="3171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0" name="Google Shape;250;p45"/>
          <p:cNvSpPr/>
          <p:nvPr/>
        </p:nvSpPr>
        <p:spPr>
          <a:xfrm>
            <a:off x="280306" y="297099"/>
            <a:ext cx="231188" cy="231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51" name="Google Shape;251;p45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1785943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2" name="Google Shape;252;p45"/>
          <p:cNvSpPr txBox="1">
            <a:spLocks noGrp="1"/>
          </p:cNvSpPr>
          <p:nvPr>
            <p:ph type="body" idx="2"/>
          </p:nvPr>
        </p:nvSpPr>
        <p:spPr>
          <a:xfrm>
            <a:off x="215719" y="264704"/>
            <a:ext cx="360362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3" name="Google Shape;253;p45"/>
          <p:cNvSpPr txBox="1">
            <a:spLocks noGrp="1"/>
          </p:cNvSpPr>
          <p:nvPr>
            <p:ph type="body" idx="3"/>
          </p:nvPr>
        </p:nvSpPr>
        <p:spPr>
          <a:xfrm>
            <a:off x="523088" y="2170098"/>
            <a:ext cx="11087887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4" name="Google Shape;254;p45"/>
          <p:cNvSpPr txBox="1">
            <a:spLocks noGrp="1"/>
          </p:cNvSpPr>
          <p:nvPr>
            <p:ph type="sldNum" idx="12"/>
          </p:nvPr>
        </p:nvSpPr>
        <p:spPr>
          <a:xfrm>
            <a:off x="155575" y="6386195"/>
            <a:ext cx="2743200" cy="4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SLAJD </a:t>
            </a: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55" name="Google Shape;255;p45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083707" cy="620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  <a:defRPr sz="3600" b="1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6" name="Google Shape;256;p45"/>
          <p:cNvSpPr txBox="1">
            <a:spLocks noGrp="1"/>
          </p:cNvSpPr>
          <p:nvPr>
            <p:ph type="body" idx="4"/>
          </p:nvPr>
        </p:nvSpPr>
        <p:spPr>
          <a:xfrm>
            <a:off x="511494" y="3640162"/>
            <a:ext cx="11157417" cy="2211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6923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45"/>
          <p:cNvSpPr/>
          <p:nvPr/>
        </p:nvSpPr>
        <p:spPr>
          <a:xfrm>
            <a:off x="11079518" y="6435000"/>
            <a:ext cx="842963" cy="3134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58" name="Google Shape;258;p45" descr="Obraz zawierający tekst&#10;&#10;Opis wygenerowany automatyczn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3277" y="6434999"/>
            <a:ext cx="1654054" cy="31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12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H2 + 2 kolumny tekstu">
  <p:cSld name="Nagłówek H2 + 2 kolumny tekstu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6"/>
          <p:cNvSpPr/>
          <p:nvPr/>
        </p:nvSpPr>
        <p:spPr>
          <a:xfrm rot="2700000">
            <a:off x="-543634" y="282713"/>
            <a:ext cx="2299886" cy="1474483"/>
          </a:xfrm>
          <a:custGeom>
            <a:avLst/>
            <a:gdLst/>
            <a:ahLst/>
            <a:cxnLst/>
            <a:rect l="l" t="t" r="r" b="b"/>
            <a:pathLst>
              <a:path w="2299886" h="1474483" extrusionOk="0">
                <a:moveTo>
                  <a:pt x="0" y="444750"/>
                </a:moveTo>
                <a:lnTo>
                  <a:pt x="444478" y="272"/>
                </a:lnTo>
                <a:lnTo>
                  <a:pt x="1557480" y="272"/>
                </a:lnTo>
                <a:lnTo>
                  <a:pt x="1557480" y="534"/>
                </a:lnTo>
                <a:lnTo>
                  <a:pt x="1562780" y="0"/>
                </a:lnTo>
                <a:cubicBezTo>
                  <a:pt x="1969872" y="0"/>
                  <a:pt x="2299886" y="330014"/>
                  <a:pt x="2299886" y="737105"/>
                </a:cubicBezTo>
                <a:cubicBezTo>
                  <a:pt x="2299886" y="1144197"/>
                  <a:pt x="1969872" y="1474211"/>
                  <a:pt x="1562780" y="1474211"/>
                </a:cubicBezTo>
                <a:lnTo>
                  <a:pt x="1557480" y="1473677"/>
                </a:lnTo>
                <a:lnTo>
                  <a:pt x="1557480" y="1474483"/>
                </a:lnTo>
                <a:lnTo>
                  <a:pt x="1029734" y="1474483"/>
                </a:lnTo>
                <a:close/>
              </a:path>
            </a:pathLst>
          </a:custGeom>
          <a:solidFill>
            <a:srgbClr val="CCFC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1" name="Google Shape;261;p46"/>
          <p:cNvSpPr/>
          <p:nvPr/>
        </p:nvSpPr>
        <p:spPr>
          <a:xfrm>
            <a:off x="-19455" y="249961"/>
            <a:ext cx="3688559" cy="317104"/>
          </a:xfrm>
          <a:custGeom>
            <a:avLst/>
            <a:gdLst/>
            <a:ahLst/>
            <a:cxnLst/>
            <a:rect l="l" t="t" r="r" b="b"/>
            <a:pathLst>
              <a:path w="3688559" h="317104" extrusionOk="0">
                <a:moveTo>
                  <a:pt x="0" y="0"/>
                </a:moveTo>
                <a:lnTo>
                  <a:pt x="3535809" y="11604"/>
                </a:lnTo>
                <a:cubicBezTo>
                  <a:pt x="3620171" y="11604"/>
                  <a:pt x="3688559" y="79992"/>
                  <a:pt x="3688559" y="164354"/>
                </a:cubicBezTo>
                <a:cubicBezTo>
                  <a:pt x="3688559" y="248716"/>
                  <a:pt x="3620171" y="317104"/>
                  <a:pt x="3535809" y="317104"/>
                </a:cubicBezTo>
                <a:lnTo>
                  <a:pt x="0" y="3171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2" name="Google Shape;262;p46"/>
          <p:cNvSpPr/>
          <p:nvPr/>
        </p:nvSpPr>
        <p:spPr>
          <a:xfrm>
            <a:off x="280306" y="297099"/>
            <a:ext cx="231188" cy="231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3" name="Google Shape;263;p46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1785943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46"/>
          <p:cNvSpPr txBox="1">
            <a:spLocks noGrp="1"/>
          </p:cNvSpPr>
          <p:nvPr>
            <p:ph type="body" idx="2"/>
          </p:nvPr>
        </p:nvSpPr>
        <p:spPr>
          <a:xfrm>
            <a:off x="215719" y="264704"/>
            <a:ext cx="360362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5" name="Google Shape;265;p46"/>
          <p:cNvSpPr txBox="1">
            <a:spLocks noGrp="1"/>
          </p:cNvSpPr>
          <p:nvPr>
            <p:ph type="body" idx="3"/>
          </p:nvPr>
        </p:nvSpPr>
        <p:spPr>
          <a:xfrm>
            <a:off x="4869180" y="2167372"/>
            <a:ext cx="6799731" cy="3684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6923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46"/>
          <p:cNvSpPr txBox="1">
            <a:spLocks noGrp="1"/>
          </p:cNvSpPr>
          <p:nvPr>
            <p:ph type="sldNum" idx="12"/>
          </p:nvPr>
        </p:nvSpPr>
        <p:spPr>
          <a:xfrm>
            <a:off x="155575" y="6386195"/>
            <a:ext cx="2743200" cy="4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SLAJD </a:t>
            </a: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67" name="Google Shape;267;p46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621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  <a:defRPr sz="3600" b="1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8" name="Google Shape;268;p46"/>
          <p:cNvSpPr txBox="1">
            <a:spLocks noGrp="1"/>
          </p:cNvSpPr>
          <p:nvPr>
            <p:ph type="body" idx="4"/>
          </p:nvPr>
        </p:nvSpPr>
        <p:spPr>
          <a:xfrm>
            <a:off x="523088" y="2167372"/>
            <a:ext cx="4031327" cy="3905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9" name="Google Shape;269;p46"/>
          <p:cNvSpPr/>
          <p:nvPr/>
        </p:nvSpPr>
        <p:spPr>
          <a:xfrm>
            <a:off x="11079518" y="6435000"/>
            <a:ext cx="842963" cy="3134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70" name="Google Shape;270;p46" descr="Obraz zawierający tekst&#10;&#10;Opis wygenerowany automatyczn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3277" y="6434999"/>
            <a:ext cx="1654054" cy="31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Kontakt">
  <p:cSld name="2_Kontakt"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4"/>
          <p:cNvSpPr/>
          <p:nvPr/>
        </p:nvSpPr>
        <p:spPr>
          <a:xfrm>
            <a:off x="9646902" y="5643846"/>
            <a:ext cx="1831967" cy="68123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baseline="-250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9" name="Google Shape;389;p54"/>
          <p:cNvSpPr/>
          <p:nvPr/>
        </p:nvSpPr>
        <p:spPr>
          <a:xfrm rot="2700000">
            <a:off x="8042656" y="1524373"/>
            <a:ext cx="1806012" cy="4178860"/>
          </a:xfrm>
          <a:custGeom>
            <a:avLst/>
            <a:gdLst/>
            <a:ahLst/>
            <a:cxnLst/>
            <a:rect l="l" t="t" r="r" b="b"/>
            <a:pathLst>
              <a:path w="1655280" h="3830087" extrusionOk="0">
                <a:moveTo>
                  <a:pt x="826113" y="0"/>
                </a:moveTo>
                <a:cubicBezTo>
                  <a:pt x="1282363" y="0"/>
                  <a:pt x="1652226" y="372077"/>
                  <a:pt x="1652226" y="831057"/>
                </a:cubicBezTo>
                <a:lnTo>
                  <a:pt x="1655280" y="831057"/>
                </a:lnTo>
                <a:lnTo>
                  <a:pt x="1655280" y="3060630"/>
                </a:lnTo>
                <a:lnTo>
                  <a:pt x="1649134" y="3060630"/>
                </a:lnTo>
                <a:lnTo>
                  <a:pt x="1647961" y="3084001"/>
                </a:lnTo>
                <a:cubicBezTo>
                  <a:pt x="1605656" y="3503066"/>
                  <a:pt x="1253848" y="3830087"/>
                  <a:pt x="826113" y="3830087"/>
                </a:cubicBezTo>
                <a:cubicBezTo>
                  <a:pt x="398379" y="3830087"/>
                  <a:pt x="46571" y="3503066"/>
                  <a:pt x="4265" y="3084001"/>
                </a:cubicBezTo>
                <a:lnTo>
                  <a:pt x="3092" y="3060630"/>
                </a:lnTo>
                <a:lnTo>
                  <a:pt x="3054" y="3060630"/>
                </a:lnTo>
                <a:lnTo>
                  <a:pt x="3054" y="3059873"/>
                </a:lnTo>
                <a:lnTo>
                  <a:pt x="0" y="2999030"/>
                </a:lnTo>
                <a:lnTo>
                  <a:pt x="3054" y="2938188"/>
                </a:lnTo>
                <a:lnTo>
                  <a:pt x="3054" y="891899"/>
                </a:lnTo>
                <a:lnTo>
                  <a:pt x="0" y="831057"/>
                </a:lnTo>
                <a:cubicBezTo>
                  <a:pt x="0" y="372077"/>
                  <a:pt x="369863" y="0"/>
                  <a:pt x="8261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0" name="Google Shape;390;p54"/>
          <p:cNvSpPr txBox="1">
            <a:spLocks noGrp="1"/>
          </p:cNvSpPr>
          <p:nvPr>
            <p:ph type="body" idx="1"/>
          </p:nvPr>
        </p:nvSpPr>
        <p:spPr>
          <a:xfrm>
            <a:off x="511494" y="3336763"/>
            <a:ext cx="3994150" cy="44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 b="1">
                <a:solidFill>
                  <a:schemeClr val="dk2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54"/>
          <p:cNvSpPr txBox="1">
            <a:spLocks noGrp="1"/>
          </p:cNvSpPr>
          <p:nvPr>
            <p:ph type="body" idx="2"/>
          </p:nvPr>
        </p:nvSpPr>
        <p:spPr>
          <a:xfrm>
            <a:off x="518563" y="3926576"/>
            <a:ext cx="3994150" cy="1084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54"/>
          <p:cNvSpPr txBox="1">
            <a:spLocks noGrp="1"/>
          </p:cNvSpPr>
          <p:nvPr>
            <p:ph type="body" idx="3"/>
          </p:nvPr>
        </p:nvSpPr>
        <p:spPr>
          <a:xfrm>
            <a:off x="511175" y="1893106"/>
            <a:ext cx="5081588" cy="1411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54"/>
          <p:cNvSpPr/>
          <p:nvPr/>
        </p:nvSpPr>
        <p:spPr>
          <a:xfrm>
            <a:off x="-19455" y="249961"/>
            <a:ext cx="3688559" cy="317104"/>
          </a:xfrm>
          <a:custGeom>
            <a:avLst/>
            <a:gdLst/>
            <a:ahLst/>
            <a:cxnLst/>
            <a:rect l="l" t="t" r="r" b="b"/>
            <a:pathLst>
              <a:path w="3688559" h="317104" extrusionOk="0">
                <a:moveTo>
                  <a:pt x="0" y="0"/>
                </a:moveTo>
                <a:lnTo>
                  <a:pt x="3535809" y="11604"/>
                </a:lnTo>
                <a:cubicBezTo>
                  <a:pt x="3620171" y="11604"/>
                  <a:pt x="3688559" y="79992"/>
                  <a:pt x="3688559" y="164354"/>
                </a:cubicBezTo>
                <a:cubicBezTo>
                  <a:pt x="3688559" y="248716"/>
                  <a:pt x="3620171" y="317104"/>
                  <a:pt x="3535809" y="317104"/>
                </a:cubicBezTo>
                <a:lnTo>
                  <a:pt x="0" y="3171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4" name="Google Shape;394;p54"/>
          <p:cNvSpPr/>
          <p:nvPr/>
        </p:nvSpPr>
        <p:spPr>
          <a:xfrm>
            <a:off x="280306" y="297099"/>
            <a:ext cx="231188" cy="231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5" name="Google Shape;395;p54"/>
          <p:cNvSpPr txBox="1">
            <a:spLocks noGrp="1"/>
          </p:cNvSpPr>
          <p:nvPr>
            <p:ph type="body" idx="4"/>
          </p:nvPr>
        </p:nvSpPr>
        <p:spPr>
          <a:xfrm>
            <a:off x="516270" y="265532"/>
            <a:ext cx="1785943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6" name="Google Shape;396;p54" descr="Obraz zawierający tekst&#10;&#10;Opis wygenerowany automatyczn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2670" y="5687701"/>
            <a:ext cx="3463781" cy="656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rozdziału">
  <p:cSld name="Tytuł rozdziału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title"/>
          </p:nvPr>
        </p:nvSpPr>
        <p:spPr>
          <a:xfrm>
            <a:off x="521902" y="1469672"/>
            <a:ext cx="10379562" cy="38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  <a:defRPr sz="6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0"/>
          <p:cNvSpPr/>
          <p:nvPr/>
        </p:nvSpPr>
        <p:spPr>
          <a:xfrm>
            <a:off x="0" y="6345238"/>
            <a:ext cx="12192000" cy="5127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155575" y="6386195"/>
            <a:ext cx="2743200" cy="4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SLAJD </a:t>
            </a: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1" name="Google Shape;21;p30"/>
          <p:cNvSpPr/>
          <p:nvPr/>
        </p:nvSpPr>
        <p:spPr>
          <a:xfrm>
            <a:off x="11079518" y="6435000"/>
            <a:ext cx="842963" cy="3134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" name="Google Shape;22;p30" descr="Obraz zawierający tekst&#10;&#10;Opis wygenerowany automatyczn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3277" y="6434999"/>
            <a:ext cx="1654054" cy="313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11840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rozdziału">
  <p:cSld name="Tytuł rozdziału">
    <p:bg>
      <p:bgPr>
        <a:solidFill>
          <a:schemeClr val="dk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0"/>
          <p:cNvSpPr txBox="1">
            <a:spLocks noGrp="1"/>
          </p:cNvSpPr>
          <p:nvPr>
            <p:ph type="title"/>
          </p:nvPr>
        </p:nvSpPr>
        <p:spPr>
          <a:xfrm>
            <a:off x="521902" y="1469672"/>
            <a:ext cx="10379562" cy="38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  <a:defRPr sz="60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30"/>
          <p:cNvSpPr/>
          <p:nvPr/>
        </p:nvSpPr>
        <p:spPr>
          <a:xfrm>
            <a:off x="0" y="6345238"/>
            <a:ext cx="12192000" cy="5127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" name="Google Shape;20;p30"/>
          <p:cNvSpPr txBox="1">
            <a:spLocks noGrp="1"/>
          </p:cNvSpPr>
          <p:nvPr>
            <p:ph type="sldNum" idx="12"/>
          </p:nvPr>
        </p:nvSpPr>
        <p:spPr>
          <a:xfrm>
            <a:off x="155575" y="6386195"/>
            <a:ext cx="2743200" cy="4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SLAJD </a:t>
            </a: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1" name="Google Shape;21;p30"/>
          <p:cNvSpPr/>
          <p:nvPr/>
        </p:nvSpPr>
        <p:spPr>
          <a:xfrm>
            <a:off x="11079518" y="6435000"/>
            <a:ext cx="842963" cy="3134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2" name="Google Shape;22;p30" descr="Obraz zawierający tekst&#10;&#10;Opis wygenerowany automatyczn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3277" y="6434999"/>
            <a:ext cx="1654054" cy="31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yróżniony tekst">
  <p:cSld name="1_Wyróżniony teks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5"/>
          <p:cNvSpPr/>
          <p:nvPr/>
        </p:nvSpPr>
        <p:spPr>
          <a:xfrm>
            <a:off x="4968240" y="0"/>
            <a:ext cx="722376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5" name="Google Shape;195;p55"/>
          <p:cNvSpPr txBox="1">
            <a:spLocks noGrp="1"/>
          </p:cNvSpPr>
          <p:nvPr>
            <p:ph type="body" idx="1"/>
          </p:nvPr>
        </p:nvSpPr>
        <p:spPr>
          <a:xfrm>
            <a:off x="522741" y="2138111"/>
            <a:ext cx="3926992" cy="1466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7777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55"/>
          <p:cNvSpPr/>
          <p:nvPr/>
        </p:nvSpPr>
        <p:spPr>
          <a:xfrm rot="-3203024">
            <a:off x="228870" y="1456868"/>
            <a:ext cx="565247" cy="505507"/>
          </a:xfrm>
          <a:custGeom>
            <a:avLst/>
            <a:gdLst/>
            <a:ahLst/>
            <a:cxnLst/>
            <a:rect l="l" t="t" r="r" b="b"/>
            <a:pathLst>
              <a:path w="1143653" h="1022782" extrusionOk="0">
                <a:moveTo>
                  <a:pt x="1141295" y="271202"/>
                </a:moveTo>
                <a:lnTo>
                  <a:pt x="1140287" y="275747"/>
                </a:lnTo>
                <a:lnTo>
                  <a:pt x="1020401" y="816581"/>
                </a:lnTo>
                <a:lnTo>
                  <a:pt x="1013592" y="837878"/>
                </a:lnTo>
                <a:lnTo>
                  <a:pt x="1011680" y="855111"/>
                </a:lnTo>
                <a:cubicBezTo>
                  <a:pt x="990121" y="950801"/>
                  <a:pt x="896901" y="1022782"/>
                  <a:pt x="785170" y="1022782"/>
                </a:cubicBezTo>
                <a:lnTo>
                  <a:pt x="785157" y="1022779"/>
                </a:lnTo>
                <a:lnTo>
                  <a:pt x="231220" y="1022779"/>
                </a:lnTo>
                <a:lnTo>
                  <a:pt x="231207" y="1022782"/>
                </a:lnTo>
                <a:lnTo>
                  <a:pt x="231192" y="1022779"/>
                </a:lnTo>
                <a:lnTo>
                  <a:pt x="226552" y="1022779"/>
                </a:lnTo>
                <a:lnTo>
                  <a:pt x="226552" y="1021930"/>
                </a:lnTo>
                <a:lnTo>
                  <a:pt x="141211" y="1006280"/>
                </a:lnTo>
                <a:cubicBezTo>
                  <a:pt x="58228" y="974402"/>
                  <a:pt x="0" y="899773"/>
                  <a:pt x="0" y="812789"/>
                </a:cubicBezTo>
                <a:cubicBezTo>
                  <a:pt x="0" y="725809"/>
                  <a:pt x="58228" y="651177"/>
                  <a:pt x="141211" y="619299"/>
                </a:cubicBezTo>
                <a:lnTo>
                  <a:pt x="226552" y="603652"/>
                </a:lnTo>
                <a:lnTo>
                  <a:pt x="226552" y="602797"/>
                </a:lnTo>
                <a:lnTo>
                  <a:pt x="231207" y="602797"/>
                </a:lnTo>
                <a:lnTo>
                  <a:pt x="637613" y="602797"/>
                </a:lnTo>
                <a:lnTo>
                  <a:pt x="730255" y="184869"/>
                </a:lnTo>
                <a:lnTo>
                  <a:pt x="730255" y="184856"/>
                </a:lnTo>
                <a:lnTo>
                  <a:pt x="730261" y="184841"/>
                </a:lnTo>
                <a:lnTo>
                  <a:pt x="731265" y="180311"/>
                </a:lnTo>
                <a:lnTo>
                  <a:pt x="732095" y="180495"/>
                </a:lnTo>
                <a:lnTo>
                  <a:pt x="765843" y="100563"/>
                </a:lnTo>
                <a:cubicBezTo>
                  <a:pt x="814924" y="26446"/>
                  <a:pt x="900386" y="-14251"/>
                  <a:pt x="985308" y="4573"/>
                </a:cubicBezTo>
                <a:cubicBezTo>
                  <a:pt x="1070228" y="23397"/>
                  <a:pt x="1130489" y="96397"/>
                  <a:pt x="1143653" y="184312"/>
                </a:cubicBezTo>
                <a:lnTo>
                  <a:pt x="1140460" y="27101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97" name="Google Shape;197;p55"/>
          <p:cNvSpPr txBox="1">
            <a:spLocks noGrp="1"/>
          </p:cNvSpPr>
          <p:nvPr>
            <p:ph type="body" idx="2"/>
          </p:nvPr>
        </p:nvSpPr>
        <p:spPr>
          <a:xfrm>
            <a:off x="523217" y="3920651"/>
            <a:ext cx="3926645" cy="1905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>
              <a:lnSpc>
                <a:spcPct val="153846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rial"/>
              <a:buNone/>
              <a:defRPr sz="13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8" name="Google Shape;198;p55"/>
          <p:cNvSpPr txBox="1">
            <a:spLocks noGrp="1"/>
          </p:cNvSpPr>
          <p:nvPr>
            <p:ph type="body" idx="3"/>
          </p:nvPr>
        </p:nvSpPr>
        <p:spPr>
          <a:xfrm>
            <a:off x="4968240" y="0"/>
            <a:ext cx="7223125" cy="634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55"/>
          <p:cNvSpPr/>
          <p:nvPr/>
        </p:nvSpPr>
        <p:spPr>
          <a:xfrm>
            <a:off x="0" y="6345238"/>
            <a:ext cx="12192000" cy="5127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0" name="Google Shape;200;p55"/>
          <p:cNvSpPr txBox="1">
            <a:spLocks noGrp="1"/>
          </p:cNvSpPr>
          <p:nvPr>
            <p:ph type="sldNum" idx="12"/>
          </p:nvPr>
        </p:nvSpPr>
        <p:spPr>
          <a:xfrm>
            <a:off x="155575" y="6386195"/>
            <a:ext cx="2743200" cy="4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SLAJD </a:t>
            </a: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01" name="Google Shape;201;p55"/>
          <p:cNvSpPr/>
          <p:nvPr/>
        </p:nvSpPr>
        <p:spPr>
          <a:xfrm>
            <a:off x="11079518" y="6435000"/>
            <a:ext cx="842963" cy="3134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2" name="Google Shape;202;p55"/>
          <p:cNvSpPr/>
          <p:nvPr/>
        </p:nvSpPr>
        <p:spPr>
          <a:xfrm>
            <a:off x="280306" y="297099"/>
            <a:ext cx="231188" cy="231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3" name="Google Shape;203;p55"/>
          <p:cNvSpPr/>
          <p:nvPr/>
        </p:nvSpPr>
        <p:spPr>
          <a:xfrm>
            <a:off x="-19455" y="249961"/>
            <a:ext cx="3688559" cy="317104"/>
          </a:xfrm>
          <a:custGeom>
            <a:avLst/>
            <a:gdLst/>
            <a:ahLst/>
            <a:cxnLst/>
            <a:rect l="l" t="t" r="r" b="b"/>
            <a:pathLst>
              <a:path w="3688559" h="317104" extrusionOk="0">
                <a:moveTo>
                  <a:pt x="0" y="0"/>
                </a:moveTo>
                <a:lnTo>
                  <a:pt x="3535809" y="11604"/>
                </a:lnTo>
                <a:cubicBezTo>
                  <a:pt x="3620171" y="11604"/>
                  <a:pt x="3688559" y="79992"/>
                  <a:pt x="3688559" y="164354"/>
                </a:cubicBezTo>
                <a:cubicBezTo>
                  <a:pt x="3688559" y="248716"/>
                  <a:pt x="3620171" y="317104"/>
                  <a:pt x="3535809" y="317104"/>
                </a:cubicBezTo>
                <a:lnTo>
                  <a:pt x="0" y="317104"/>
                </a:lnTo>
                <a:close/>
              </a:path>
            </a:pathLst>
          </a:custGeom>
          <a:noFill/>
          <a:ln w="12700" cap="flat" cmpd="sng">
            <a:solidFill>
              <a:schemeClr val="accen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04" name="Google Shape;204;p55"/>
          <p:cNvSpPr txBox="1">
            <a:spLocks noGrp="1"/>
          </p:cNvSpPr>
          <p:nvPr>
            <p:ph type="body" idx="4"/>
          </p:nvPr>
        </p:nvSpPr>
        <p:spPr>
          <a:xfrm>
            <a:off x="516270" y="265532"/>
            <a:ext cx="2877561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55"/>
          <p:cNvSpPr txBox="1">
            <a:spLocks noGrp="1"/>
          </p:cNvSpPr>
          <p:nvPr>
            <p:ph type="body" idx="5"/>
          </p:nvPr>
        </p:nvSpPr>
        <p:spPr>
          <a:xfrm>
            <a:off x="215719" y="264704"/>
            <a:ext cx="360362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06" name="Google Shape;206;p55" descr="Obraz zawierający tekst&#10;&#10;Opis wygenerowany automatyczn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3277" y="6434999"/>
            <a:ext cx="1654054" cy="31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>
  <p:cSld name="Pust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6"/>
          <p:cNvSpPr txBox="1">
            <a:spLocks noGrp="1"/>
          </p:cNvSpPr>
          <p:nvPr>
            <p:ph type="sldNum" idx="12"/>
          </p:nvPr>
        </p:nvSpPr>
        <p:spPr>
          <a:xfrm>
            <a:off x="155575" y="6386195"/>
            <a:ext cx="2743200" cy="4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SLAJD </a:t>
            </a: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09" name="Google Shape;209;p56"/>
          <p:cNvSpPr/>
          <p:nvPr/>
        </p:nvSpPr>
        <p:spPr>
          <a:xfrm>
            <a:off x="11079518" y="6435000"/>
            <a:ext cx="842963" cy="3134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0" name="Google Shape;210;p56"/>
          <p:cNvSpPr/>
          <p:nvPr/>
        </p:nvSpPr>
        <p:spPr>
          <a:xfrm>
            <a:off x="280306" y="297099"/>
            <a:ext cx="231188" cy="231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1" name="Google Shape;211;p56"/>
          <p:cNvSpPr/>
          <p:nvPr/>
        </p:nvSpPr>
        <p:spPr>
          <a:xfrm>
            <a:off x="-19455" y="249961"/>
            <a:ext cx="3688559" cy="317104"/>
          </a:xfrm>
          <a:custGeom>
            <a:avLst/>
            <a:gdLst/>
            <a:ahLst/>
            <a:cxnLst/>
            <a:rect l="l" t="t" r="r" b="b"/>
            <a:pathLst>
              <a:path w="3688559" h="317104" extrusionOk="0">
                <a:moveTo>
                  <a:pt x="0" y="0"/>
                </a:moveTo>
                <a:lnTo>
                  <a:pt x="3535809" y="11604"/>
                </a:lnTo>
                <a:cubicBezTo>
                  <a:pt x="3620171" y="11604"/>
                  <a:pt x="3688559" y="79992"/>
                  <a:pt x="3688559" y="164354"/>
                </a:cubicBezTo>
                <a:cubicBezTo>
                  <a:pt x="3688559" y="248716"/>
                  <a:pt x="3620171" y="317104"/>
                  <a:pt x="3535809" y="317104"/>
                </a:cubicBezTo>
                <a:lnTo>
                  <a:pt x="0" y="317104"/>
                </a:lnTo>
                <a:close/>
              </a:path>
            </a:pathLst>
          </a:custGeom>
          <a:noFill/>
          <a:ln w="12700" cap="flat" cmpd="sng">
            <a:solidFill>
              <a:schemeClr val="accent1">
                <a:alpha val="20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12" name="Google Shape;212;p56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1785943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56"/>
          <p:cNvSpPr txBox="1">
            <a:spLocks noGrp="1"/>
          </p:cNvSpPr>
          <p:nvPr>
            <p:ph type="body" idx="2"/>
          </p:nvPr>
        </p:nvSpPr>
        <p:spPr>
          <a:xfrm>
            <a:off x="215719" y="264704"/>
            <a:ext cx="360362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4" name="Google Shape;214;p56" descr="Obraz zawierający tekst&#10;&#10;Opis wygenerowany automatyczn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05660" y="6434722"/>
            <a:ext cx="1655522" cy="313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Aft>
                <a:spcPts val="600"/>
              </a:spcAft>
              <a:defRPr/>
            </a:lvl1pPr>
            <a:lvl2pPr>
              <a:spcAft>
                <a:spcPts val="600"/>
              </a:spcAft>
              <a:defRPr/>
            </a:lvl2pPr>
            <a:lvl3pPr>
              <a:spcAft>
                <a:spcPts val="600"/>
              </a:spcAft>
              <a:defRPr/>
            </a:lvl3pPr>
            <a:lvl4pPr>
              <a:spcAft>
                <a:spcPts val="600"/>
              </a:spcAft>
              <a:defRPr/>
            </a:lvl4pPr>
            <a:lvl5pPr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9214-589E-C043-A07C-3A2ABFBFD9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166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ubtitle_Content Layout 1">
  <p:cSld name="Title_Subtitle_Content Layout 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09600" y="146304"/>
            <a:ext cx="109728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609600" y="1485693"/>
            <a:ext cx="10972800" cy="47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474121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chemeClr val="accent2"/>
              </a:buClr>
              <a:buSzPts val="2000"/>
              <a:buChar char="•"/>
              <a:defRPr sz="2667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45718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828754" lvl="2" indent="-426708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chemeClr val="accent2"/>
              </a:buClr>
              <a:buSzPts val="1440"/>
              <a:buChar char="≫"/>
              <a:defRPr sz="2133"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438339" lvl="3" indent="-396230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080"/>
              <a:buChar char="•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047924" lvl="4" indent="-457189" algn="l" rtl="0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-"/>
              <a:defRPr sz="2400"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3657509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609600" y="664529"/>
            <a:ext cx="109728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lvl="0" indent="-304792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009EDB"/>
              </a:buClr>
              <a:buSzPts val="1800"/>
              <a:buNone/>
              <a:defRPr sz="2400">
                <a:solidFill>
                  <a:srgbClr val="009ED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1219170" lvl="1" indent="-448722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9EDB"/>
              </a:buClr>
              <a:buSzPts val="1700"/>
              <a:buChar char="-"/>
              <a:defRPr sz="2267">
                <a:solidFill>
                  <a:srgbClr val="009ED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828754" lvl="2" indent="-434329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009EDB"/>
              </a:buClr>
              <a:buSzPts val="1530"/>
              <a:buChar char="≫"/>
              <a:defRPr sz="2267">
                <a:solidFill>
                  <a:srgbClr val="009ED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2438339" lvl="3" indent="-391149" algn="l" rtl="0">
              <a:spcBef>
                <a:spcPts val="453"/>
              </a:spcBef>
              <a:spcAft>
                <a:spcPts val="0"/>
              </a:spcAft>
              <a:buClr>
                <a:srgbClr val="009EDB"/>
              </a:buClr>
              <a:buSzPts val="1020"/>
              <a:buChar char="•"/>
              <a:defRPr sz="2267">
                <a:solidFill>
                  <a:srgbClr val="009ED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3047924" lvl="4" indent="-448722" algn="l" rtl="0">
              <a:spcBef>
                <a:spcPts val="453"/>
              </a:spcBef>
              <a:spcAft>
                <a:spcPts val="0"/>
              </a:spcAft>
              <a:buClr>
                <a:srgbClr val="009EDB"/>
              </a:buClr>
              <a:buSzPts val="1700"/>
              <a:buChar char="-"/>
              <a:defRPr sz="2267">
                <a:solidFill>
                  <a:srgbClr val="009ED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3657509" lvl="5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4267093" lvl="6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4876678" lvl="7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5486263" lvl="8" indent="-457189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ldNum" idx="12"/>
          </p:nvPr>
        </p:nvSpPr>
        <p:spPr>
          <a:xfrm>
            <a:off x="186277" y="6441908"/>
            <a:ext cx="4112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 rtl="0">
              <a:spcBef>
                <a:spcPts val="0"/>
              </a:spcBef>
              <a:buNone/>
              <a:defRPr sz="1067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l" rtl="0">
              <a:spcBef>
                <a:spcPts val="0"/>
              </a:spcBef>
              <a:buNone/>
              <a:defRPr sz="1067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l" rtl="0">
              <a:spcBef>
                <a:spcPts val="0"/>
              </a:spcBef>
              <a:buNone/>
              <a:defRPr sz="1067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l" rtl="0">
              <a:spcBef>
                <a:spcPts val="0"/>
              </a:spcBef>
              <a:buNone/>
              <a:defRPr sz="1067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l" rtl="0">
              <a:spcBef>
                <a:spcPts val="0"/>
              </a:spcBef>
              <a:buNone/>
              <a:defRPr sz="1067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l" rtl="0">
              <a:spcBef>
                <a:spcPts val="0"/>
              </a:spcBef>
              <a:buNone/>
              <a:defRPr sz="1067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l" rtl="0">
              <a:spcBef>
                <a:spcPts val="0"/>
              </a:spcBef>
              <a:buNone/>
              <a:defRPr sz="1067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l" rtl="0">
              <a:spcBef>
                <a:spcPts val="0"/>
              </a:spcBef>
              <a:buNone/>
              <a:defRPr sz="1067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l" rtl="0">
              <a:spcBef>
                <a:spcPts val="0"/>
              </a:spcBef>
              <a:buNone/>
              <a:defRPr sz="1067">
                <a:solidFill>
                  <a:srgbClr val="B7B7B7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52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A9214-589E-C043-A07C-3A2ABFBFD95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175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+ duże wypunktowanie + zdjęcie">
  <p:cSld name="Tytuł + duże wypunktowanie + zdjęcie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3"/>
          <p:cNvSpPr/>
          <p:nvPr/>
        </p:nvSpPr>
        <p:spPr>
          <a:xfrm rot="2700000">
            <a:off x="-543634" y="282713"/>
            <a:ext cx="2299886" cy="1474483"/>
          </a:xfrm>
          <a:custGeom>
            <a:avLst/>
            <a:gdLst/>
            <a:ahLst/>
            <a:cxnLst/>
            <a:rect l="l" t="t" r="r" b="b"/>
            <a:pathLst>
              <a:path w="2299886" h="1474483" extrusionOk="0">
                <a:moveTo>
                  <a:pt x="0" y="444750"/>
                </a:moveTo>
                <a:lnTo>
                  <a:pt x="444478" y="272"/>
                </a:lnTo>
                <a:lnTo>
                  <a:pt x="1557480" y="272"/>
                </a:lnTo>
                <a:lnTo>
                  <a:pt x="1557480" y="534"/>
                </a:lnTo>
                <a:lnTo>
                  <a:pt x="1562780" y="0"/>
                </a:lnTo>
                <a:cubicBezTo>
                  <a:pt x="1969872" y="0"/>
                  <a:pt x="2299886" y="330014"/>
                  <a:pt x="2299886" y="737105"/>
                </a:cubicBezTo>
                <a:cubicBezTo>
                  <a:pt x="2299886" y="1144197"/>
                  <a:pt x="1969872" y="1474211"/>
                  <a:pt x="1562780" y="1474211"/>
                </a:cubicBezTo>
                <a:lnTo>
                  <a:pt x="1557480" y="1473677"/>
                </a:lnTo>
                <a:lnTo>
                  <a:pt x="1557480" y="1474483"/>
                </a:lnTo>
                <a:lnTo>
                  <a:pt x="1029734" y="1474483"/>
                </a:lnTo>
                <a:close/>
              </a:path>
            </a:pathLst>
          </a:custGeom>
          <a:solidFill>
            <a:srgbClr val="CCFC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0" name="Google Shape;220;p43"/>
          <p:cNvSpPr/>
          <p:nvPr/>
        </p:nvSpPr>
        <p:spPr>
          <a:xfrm>
            <a:off x="-19455" y="249961"/>
            <a:ext cx="3688559" cy="317104"/>
          </a:xfrm>
          <a:custGeom>
            <a:avLst/>
            <a:gdLst/>
            <a:ahLst/>
            <a:cxnLst/>
            <a:rect l="l" t="t" r="r" b="b"/>
            <a:pathLst>
              <a:path w="3688559" h="317104" extrusionOk="0">
                <a:moveTo>
                  <a:pt x="0" y="0"/>
                </a:moveTo>
                <a:lnTo>
                  <a:pt x="3535809" y="11604"/>
                </a:lnTo>
                <a:cubicBezTo>
                  <a:pt x="3620171" y="11604"/>
                  <a:pt x="3688559" y="79992"/>
                  <a:pt x="3688559" y="164354"/>
                </a:cubicBezTo>
                <a:cubicBezTo>
                  <a:pt x="3688559" y="248716"/>
                  <a:pt x="3620171" y="317104"/>
                  <a:pt x="3535809" y="317104"/>
                </a:cubicBezTo>
                <a:lnTo>
                  <a:pt x="0" y="3171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1" name="Google Shape;221;p43"/>
          <p:cNvSpPr>
            <a:spLocks noGrp="1"/>
          </p:cNvSpPr>
          <p:nvPr>
            <p:ph type="pic" idx="2"/>
          </p:nvPr>
        </p:nvSpPr>
        <p:spPr>
          <a:xfrm>
            <a:off x="6096000" y="0"/>
            <a:ext cx="6096000" cy="634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BA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494BA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22" name="Google Shape;222;p43"/>
          <p:cNvSpPr/>
          <p:nvPr/>
        </p:nvSpPr>
        <p:spPr>
          <a:xfrm>
            <a:off x="0" y="6345238"/>
            <a:ext cx="12192000" cy="5127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3" name="Google Shape;223;p43"/>
          <p:cNvSpPr txBox="1">
            <a:spLocks noGrp="1"/>
          </p:cNvSpPr>
          <p:nvPr>
            <p:ph type="sldNum" idx="12"/>
          </p:nvPr>
        </p:nvSpPr>
        <p:spPr>
          <a:xfrm>
            <a:off x="155575" y="6386195"/>
            <a:ext cx="2743200" cy="4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SLAJD </a:t>
            </a: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24" name="Google Shape;224;p43"/>
          <p:cNvSpPr/>
          <p:nvPr/>
        </p:nvSpPr>
        <p:spPr>
          <a:xfrm>
            <a:off x="11079518" y="6435000"/>
            <a:ext cx="842963" cy="3134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5" name="Google Shape;225;p43"/>
          <p:cNvSpPr/>
          <p:nvPr/>
        </p:nvSpPr>
        <p:spPr>
          <a:xfrm>
            <a:off x="280306" y="297099"/>
            <a:ext cx="231188" cy="231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6" name="Google Shape;226;p43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1785943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7" name="Google Shape;227;p43"/>
          <p:cNvSpPr txBox="1">
            <a:spLocks noGrp="1"/>
          </p:cNvSpPr>
          <p:nvPr>
            <p:ph type="body" idx="3"/>
          </p:nvPr>
        </p:nvSpPr>
        <p:spPr>
          <a:xfrm>
            <a:off x="215719" y="264704"/>
            <a:ext cx="360362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5432543" cy="10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  <a:defRPr sz="3600" b="1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body" idx="4"/>
          </p:nvPr>
        </p:nvSpPr>
        <p:spPr>
          <a:xfrm>
            <a:off x="523087" y="2209555"/>
            <a:ext cx="5294053" cy="4009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30" name="Google Shape;230;p43"/>
          <p:cNvCxnSpPr/>
          <p:nvPr/>
        </p:nvCxnSpPr>
        <p:spPr>
          <a:xfrm>
            <a:off x="-19455" y="6345238"/>
            <a:ext cx="12211455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31" name="Google Shape;231;p43" descr="Obraz zawierający tekst&#10;&#10;Opis wygenerowany automatyczn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3277" y="6434999"/>
            <a:ext cx="1654054" cy="31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+ tekst + zdjęcie">
  <p:cSld name="Tytuł + tekst + zdjęcie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4"/>
          <p:cNvSpPr/>
          <p:nvPr/>
        </p:nvSpPr>
        <p:spPr>
          <a:xfrm rot="2700000">
            <a:off x="-543634" y="282713"/>
            <a:ext cx="2299886" cy="1474483"/>
          </a:xfrm>
          <a:custGeom>
            <a:avLst/>
            <a:gdLst/>
            <a:ahLst/>
            <a:cxnLst/>
            <a:rect l="l" t="t" r="r" b="b"/>
            <a:pathLst>
              <a:path w="2299886" h="1474483" extrusionOk="0">
                <a:moveTo>
                  <a:pt x="0" y="444750"/>
                </a:moveTo>
                <a:lnTo>
                  <a:pt x="444478" y="272"/>
                </a:lnTo>
                <a:lnTo>
                  <a:pt x="1557480" y="272"/>
                </a:lnTo>
                <a:lnTo>
                  <a:pt x="1557480" y="534"/>
                </a:lnTo>
                <a:lnTo>
                  <a:pt x="1562780" y="0"/>
                </a:lnTo>
                <a:cubicBezTo>
                  <a:pt x="1969872" y="0"/>
                  <a:pt x="2299886" y="330014"/>
                  <a:pt x="2299886" y="737105"/>
                </a:cubicBezTo>
                <a:cubicBezTo>
                  <a:pt x="2299886" y="1144197"/>
                  <a:pt x="1969872" y="1474211"/>
                  <a:pt x="1562780" y="1474211"/>
                </a:cubicBezTo>
                <a:lnTo>
                  <a:pt x="1557480" y="1473677"/>
                </a:lnTo>
                <a:lnTo>
                  <a:pt x="1557480" y="1474483"/>
                </a:lnTo>
                <a:lnTo>
                  <a:pt x="1029734" y="1474483"/>
                </a:lnTo>
                <a:close/>
              </a:path>
            </a:pathLst>
          </a:custGeom>
          <a:solidFill>
            <a:srgbClr val="CCFC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4" name="Google Shape;234;p44"/>
          <p:cNvSpPr/>
          <p:nvPr/>
        </p:nvSpPr>
        <p:spPr>
          <a:xfrm>
            <a:off x="-19455" y="249961"/>
            <a:ext cx="3688559" cy="317104"/>
          </a:xfrm>
          <a:custGeom>
            <a:avLst/>
            <a:gdLst/>
            <a:ahLst/>
            <a:cxnLst/>
            <a:rect l="l" t="t" r="r" b="b"/>
            <a:pathLst>
              <a:path w="3688559" h="317104" extrusionOk="0">
                <a:moveTo>
                  <a:pt x="0" y="0"/>
                </a:moveTo>
                <a:lnTo>
                  <a:pt x="3535809" y="11604"/>
                </a:lnTo>
                <a:cubicBezTo>
                  <a:pt x="3620171" y="11604"/>
                  <a:pt x="3688559" y="79992"/>
                  <a:pt x="3688559" y="164354"/>
                </a:cubicBezTo>
                <a:cubicBezTo>
                  <a:pt x="3688559" y="248716"/>
                  <a:pt x="3620171" y="317104"/>
                  <a:pt x="3535809" y="317104"/>
                </a:cubicBezTo>
                <a:lnTo>
                  <a:pt x="0" y="31710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5" name="Google Shape;235;p44"/>
          <p:cNvSpPr/>
          <p:nvPr/>
        </p:nvSpPr>
        <p:spPr>
          <a:xfrm>
            <a:off x="280306" y="297099"/>
            <a:ext cx="231188" cy="23118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36" name="Google Shape;236;p44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1785943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7" name="Google Shape;237;p44"/>
          <p:cNvSpPr txBox="1">
            <a:spLocks noGrp="1"/>
          </p:cNvSpPr>
          <p:nvPr>
            <p:ph type="body" idx="2"/>
          </p:nvPr>
        </p:nvSpPr>
        <p:spPr>
          <a:xfrm>
            <a:off x="215719" y="264704"/>
            <a:ext cx="360362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8" name="Google Shape;238;p44"/>
          <p:cNvSpPr>
            <a:spLocks noGrp="1"/>
          </p:cNvSpPr>
          <p:nvPr>
            <p:ph type="pic" idx="3"/>
          </p:nvPr>
        </p:nvSpPr>
        <p:spPr>
          <a:xfrm>
            <a:off x="6096000" y="0"/>
            <a:ext cx="6096000" cy="634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94BA1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494BA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39" name="Google Shape;239;p44"/>
          <p:cNvSpPr/>
          <p:nvPr/>
        </p:nvSpPr>
        <p:spPr>
          <a:xfrm>
            <a:off x="0" y="6345238"/>
            <a:ext cx="12192000" cy="5127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0" name="Google Shape;240;p44"/>
          <p:cNvSpPr txBox="1">
            <a:spLocks noGrp="1"/>
          </p:cNvSpPr>
          <p:nvPr>
            <p:ph type="sldNum" idx="12"/>
          </p:nvPr>
        </p:nvSpPr>
        <p:spPr>
          <a:xfrm>
            <a:off x="155575" y="6386195"/>
            <a:ext cx="2743200" cy="4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SLAJD </a:t>
            </a:r>
            <a:fld id="{00000000-1234-1234-1234-123412341234}" type="slidenum">
              <a:rPr lang="pl-PL"/>
              <a:t>‹#›</a:t>
            </a:fld>
            <a:endParaRPr/>
          </a:p>
        </p:txBody>
      </p:sp>
      <p:sp>
        <p:nvSpPr>
          <p:cNvPr id="241" name="Google Shape;241;p44"/>
          <p:cNvSpPr/>
          <p:nvPr/>
        </p:nvSpPr>
        <p:spPr>
          <a:xfrm>
            <a:off x="11079518" y="6435000"/>
            <a:ext cx="842963" cy="313463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42" name="Google Shape;242;p44"/>
          <p:cNvSpPr txBox="1">
            <a:spLocks noGrp="1"/>
          </p:cNvSpPr>
          <p:nvPr>
            <p:ph type="body" idx="4"/>
          </p:nvPr>
        </p:nvSpPr>
        <p:spPr>
          <a:xfrm>
            <a:off x="523088" y="2235895"/>
            <a:ext cx="3933825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3" name="Google Shape;243;p44"/>
          <p:cNvSpPr txBox="1">
            <a:spLocks noGrp="1"/>
          </p:cNvSpPr>
          <p:nvPr>
            <p:ph type="body" idx="5"/>
          </p:nvPr>
        </p:nvSpPr>
        <p:spPr>
          <a:xfrm>
            <a:off x="523088" y="3526068"/>
            <a:ext cx="3933825" cy="255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6923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5432543" cy="10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  <a:defRPr sz="3600" b="1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cxnSp>
        <p:nvCxnSpPr>
          <p:cNvPr id="245" name="Google Shape;245;p44"/>
          <p:cNvCxnSpPr/>
          <p:nvPr/>
        </p:nvCxnSpPr>
        <p:spPr>
          <a:xfrm>
            <a:off x="-19455" y="6345238"/>
            <a:ext cx="12211455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6" name="Google Shape;246;p44" descr="Obraz zawierający tekst&#10;&#10;Opis wygenerowany automatyczni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913277" y="6434999"/>
            <a:ext cx="1654054" cy="313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" name="Google Shape;11;p28"/>
          <p:cNvSpPr txBox="1">
            <a:spLocks noGrp="1"/>
          </p:cNvSpPr>
          <p:nvPr>
            <p:ph type="sldNum" idx="12"/>
          </p:nvPr>
        </p:nvSpPr>
        <p:spPr>
          <a:xfrm>
            <a:off x="155575" y="6386195"/>
            <a:ext cx="2743200" cy="4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SLAJD </a:t>
            </a: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81" r:id="rId5"/>
    <p:sldLayoutId id="2147483682" r:id="rId6"/>
    <p:sldLayoutId id="214748368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25">
          <p15:clr>
            <a:srgbClr val="F26B43"/>
          </p15:clr>
        </p15:guide>
        <p15:guide id="3" pos="98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17" name="Google Shape;217;p42"/>
          <p:cNvSpPr txBox="1">
            <a:spLocks noGrp="1"/>
          </p:cNvSpPr>
          <p:nvPr>
            <p:ph type="sldNum" idx="12"/>
          </p:nvPr>
        </p:nvSpPr>
        <p:spPr>
          <a:xfrm>
            <a:off x="155575" y="6386195"/>
            <a:ext cx="2743200" cy="4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/>
              <a:t>SLAJD </a:t>
            </a: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76" r:id="rId5"/>
    <p:sldLayoutId id="2147483677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25">
          <p15:clr>
            <a:srgbClr val="F26B43"/>
          </p15:clr>
        </p15:guide>
        <p15:guide id="3" pos="98">
          <p15:clr>
            <a:srgbClr val="F26B43"/>
          </p15:clr>
        </p15:guide>
        <p15:guide id="4" orient="horz" pos="404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marek.plaza@apius.pl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106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2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2.png"/><Relationship Id="rId5" Type="http://schemas.openxmlformats.org/officeDocument/2006/relationships/image" Target="../media/image109.png"/><Relationship Id="rId4" Type="http://schemas.openxmlformats.org/officeDocument/2006/relationships/image" Target="../media/image10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2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113.png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9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Relationship Id="rId9" Type="http://schemas.openxmlformats.org/officeDocument/2006/relationships/image" Target="../media/image118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2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96919" y="-674408"/>
            <a:ext cx="6133755" cy="642963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"/>
          <p:cNvSpPr txBox="1">
            <a:spLocks noGrp="1"/>
          </p:cNvSpPr>
          <p:nvPr>
            <p:ph type="body" idx="1"/>
          </p:nvPr>
        </p:nvSpPr>
        <p:spPr>
          <a:xfrm>
            <a:off x="631626" y="1008905"/>
            <a:ext cx="5040630" cy="2039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</a:pPr>
            <a:r>
              <a:rPr lang="pl-PL" dirty="0" err="1"/>
              <a:t>ApiusLAB</a:t>
            </a:r>
            <a:endParaRPr lang="pl-PL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</a:pPr>
            <a:endParaRPr lang="pl-PL"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</a:pPr>
            <a:r>
              <a:rPr lang="pl-PL" dirty="0"/>
              <a:t>ARISTA NETWORKS</a:t>
            </a:r>
            <a:endParaRPr dirty="0"/>
          </a:p>
        </p:txBody>
      </p:sp>
      <p:sp>
        <p:nvSpPr>
          <p:cNvPr id="403" name="Google Shape;403;p1"/>
          <p:cNvSpPr txBox="1">
            <a:spLocks noGrp="1"/>
          </p:cNvSpPr>
          <p:nvPr>
            <p:ph type="body" idx="2"/>
          </p:nvPr>
        </p:nvSpPr>
        <p:spPr>
          <a:xfrm>
            <a:off x="631626" y="3048654"/>
            <a:ext cx="5040630" cy="1451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l-PL" sz="1400" dirty="0">
                <a:latin typeface="Montserrat Light"/>
                <a:sym typeface="Montserrat Light"/>
              </a:rPr>
              <a:t>Marek Plaza </a:t>
            </a:r>
            <a:r>
              <a:rPr lang="pl-PL" sz="1400" dirty="0">
                <a:latin typeface="Montserrat Light"/>
                <a:sym typeface="Montserrat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marek.plaza@apius.pl</a:t>
            </a:r>
            <a:endParaRPr lang="pl-PL" sz="1400" dirty="0">
              <a:latin typeface="Montserrat Light"/>
              <a:sym typeface="Montserrat Ligh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pl-PL" dirty="0">
              <a:latin typeface="Montserrat Light"/>
              <a:sym typeface="Montserrat Light"/>
            </a:endParaRPr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pl-PL" sz="1800" b="1" dirty="0"/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lang="pl-PL" b="1" dirty="0"/>
          </a:p>
          <a:p>
            <a:pPr marL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endParaRPr sz="18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Przedstawienie firmy </a:t>
            </a: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/>
              <a:t>I</a:t>
            </a:r>
            <a:endParaRPr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2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Portfolio</a:t>
            </a:r>
            <a:endParaRPr dirty="0"/>
          </a:p>
        </p:txBody>
      </p:sp>
      <p:grpSp>
        <p:nvGrpSpPr>
          <p:cNvPr id="35" name="Group 5">
            <a:extLst>
              <a:ext uri="{FF2B5EF4-FFF2-40B4-BE49-F238E27FC236}">
                <a16:creationId xmlns:a16="http://schemas.microsoft.com/office/drawing/2014/main" id="{B1B6B526-467A-4052-B518-7DD129B8DB6C}"/>
              </a:ext>
            </a:extLst>
          </p:cNvPr>
          <p:cNvGrpSpPr/>
          <p:nvPr/>
        </p:nvGrpSpPr>
        <p:grpSpPr>
          <a:xfrm>
            <a:off x="2620740" y="1526004"/>
            <a:ext cx="7833939" cy="1270108"/>
            <a:chOff x="-173978" y="770244"/>
            <a:chExt cx="24259702" cy="3331030"/>
          </a:xfrm>
        </p:grpSpPr>
        <p:sp>
          <p:nvSpPr>
            <p:cNvPr id="36" name="Shape 3824">
              <a:extLst>
                <a:ext uri="{FF2B5EF4-FFF2-40B4-BE49-F238E27FC236}">
                  <a16:creationId xmlns:a16="http://schemas.microsoft.com/office/drawing/2014/main" id="{DCB5452B-A21F-45FD-B8A0-A34FAB1FEF25}"/>
                </a:ext>
              </a:extLst>
            </p:cNvPr>
            <p:cNvSpPr/>
            <p:nvPr/>
          </p:nvSpPr>
          <p:spPr>
            <a:xfrm>
              <a:off x="-173978" y="770244"/>
              <a:ext cx="24259702" cy="3331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23" y="11150"/>
                  </a:moveTo>
                  <a:lnTo>
                    <a:pt x="19465" y="1224"/>
                  </a:lnTo>
                  <a:lnTo>
                    <a:pt x="18876" y="0"/>
                  </a:lnTo>
                  <a:lnTo>
                    <a:pt x="21600" y="1009"/>
                  </a:lnTo>
                  <a:lnTo>
                    <a:pt x="21394" y="6071"/>
                  </a:lnTo>
                  <a:lnTo>
                    <a:pt x="20666" y="4350"/>
                  </a:lnTo>
                  <a:lnTo>
                    <a:pt x="2078" y="21600"/>
                  </a:lnTo>
                  <a:lnTo>
                    <a:pt x="0" y="12563"/>
                  </a:lnTo>
                  <a:lnTo>
                    <a:pt x="2523" y="11150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32000">
                  <a:schemeClr val="accent1"/>
                </a:gs>
                <a:gs pos="100000">
                  <a:schemeClr val="accent1"/>
                </a:gs>
              </a:gsLst>
              <a:path>
                <a:fillToRect l="-59" t="49962" r="100059" b="50037"/>
              </a:path>
            </a:gradFill>
            <a:ln w="12700">
              <a:miter lim="400000"/>
            </a:ln>
            <a:effectLst>
              <a:outerShdw blurRad="101600" dist="76200" dir="2700000" rotWithShape="0">
                <a:srgbClr val="000000">
                  <a:alpha val="43000"/>
                </a:srgbClr>
              </a:outerShdw>
            </a:effectLst>
          </p:spPr>
          <p:txBody>
            <a:bodyPr tIns="68579" bIns="68579"/>
            <a:lstStyle/>
            <a:p>
              <a:pPr defTabSz="257051">
                <a:defRPr sz="4800">
                  <a:solidFill>
                    <a:srgbClr val="FFBC1E"/>
                  </a:solidFill>
                  <a:latin typeface="Myriad Pro"/>
                  <a:ea typeface="Myriad Pro"/>
                  <a:cs typeface="Myriad Pro"/>
                  <a:sym typeface="Myriad Pro"/>
                </a:defRPr>
              </a:pPr>
              <a:endParaRPr sz="1350" kern="0">
                <a:solidFill>
                  <a:srgbClr val="FFBC1E"/>
                </a:solidFill>
                <a:latin typeface="Myriad Pro"/>
                <a:ea typeface="Myriad Pro"/>
                <a:cs typeface="Myriad Pro"/>
                <a:sym typeface="Myriad Pro"/>
              </a:endParaRPr>
            </a:p>
          </p:txBody>
        </p:sp>
        <p:sp>
          <p:nvSpPr>
            <p:cNvPr id="37" name="Shape 3825">
              <a:extLst>
                <a:ext uri="{FF2B5EF4-FFF2-40B4-BE49-F238E27FC236}">
                  <a16:creationId xmlns:a16="http://schemas.microsoft.com/office/drawing/2014/main" id="{1FF263F2-E1A6-4DEE-B792-6888A9B5A218}"/>
                </a:ext>
              </a:extLst>
            </p:cNvPr>
            <p:cNvSpPr/>
            <p:nvPr/>
          </p:nvSpPr>
          <p:spPr>
            <a:xfrm rot="21238465">
              <a:off x="3655502" y="1867644"/>
              <a:ext cx="15842244" cy="113622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8784" tIns="8784" rIns="8784" bIns="8784">
              <a:sp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Myriad Pro"/>
                  <a:ea typeface="Myriad Pro"/>
                  <a:cs typeface="Myriad Pro"/>
                  <a:sym typeface="Myriad Pro"/>
                </a:defRPr>
              </a:lvl1pPr>
            </a:lstStyle>
            <a:p>
              <a:pPr defTabSz="685800">
                <a:defRPr sz="1800">
                  <a:solidFill>
                    <a:srgbClr val="000000"/>
                  </a:solidFill>
                </a:defRPr>
              </a:pPr>
              <a:r>
                <a:rPr sz="1350" kern="0" dirty="0">
                  <a:solidFill>
                    <a:schemeClr val="bg1"/>
                  </a:solidFill>
                  <a:latin typeface="Work Sans" pitchFamily="2" charset="-18"/>
                </a:rPr>
                <a:t>EOS: Extensible Operating System</a:t>
              </a:r>
              <a:r>
                <a:rPr lang="en-US" sz="1350" kern="0" dirty="0">
                  <a:solidFill>
                    <a:schemeClr val="bg1"/>
                  </a:solidFill>
                  <a:latin typeface="Work Sans" pitchFamily="2" charset="-18"/>
                </a:rPr>
                <a:t> – Single Binary Image for all Platforms</a:t>
              </a:r>
              <a:endParaRPr sz="1350" kern="0" dirty="0">
                <a:solidFill>
                  <a:schemeClr val="bg1"/>
                </a:solidFill>
                <a:latin typeface="Work Sans" pitchFamily="2" charset="-18"/>
              </a:endParaRPr>
            </a:p>
          </p:txBody>
        </p:sp>
      </p:grpSp>
      <p:sp>
        <p:nvSpPr>
          <p:cNvPr id="38" name="Shape 3847">
            <a:extLst>
              <a:ext uri="{FF2B5EF4-FFF2-40B4-BE49-F238E27FC236}">
                <a16:creationId xmlns:a16="http://schemas.microsoft.com/office/drawing/2014/main" id="{AF67427B-09C6-40CC-9516-444C3AC68905}"/>
              </a:ext>
            </a:extLst>
          </p:cNvPr>
          <p:cNvSpPr/>
          <p:nvPr/>
        </p:nvSpPr>
        <p:spPr>
          <a:xfrm>
            <a:off x="8326248" y="3381880"/>
            <a:ext cx="1015802" cy="2559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440"/>
                </a:lnTo>
                <a:lnTo>
                  <a:pt x="10614" y="0"/>
                </a:lnTo>
                <a:lnTo>
                  <a:pt x="21414" y="1551"/>
                </a:lnTo>
                <a:lnTo>
                  <a:pt x="21600" y="21378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25400" rotWithShape="0">
              <a:srgbClr val="ACCBF9">
                <a:alpha val="79999"/>
              </a:srgbClr>
            </a:outerShdw>
          </a:effectLst>
        </p:spPr>
        <p:txBody>
          <a:bodyPr lIns="25706" tIns="25705" rIns="25706" bIns="25705"/>
          <a:lstStyle/>
          <a:p>
            <a:pPr algn="ctr"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algn="ctr" defTabSz="257051">
              <a:defRPr/>
            </a:pPr>
            <a:r>
              <a:rPr lang="en-US" sz="800" b="1" kern="0" dirty="0">
                <a:solidFill>
                  <a:srgbClr val="FFBC1E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7300X</a:t>
            </a:r>
          </a:p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High Density, Modular System supporting up to 512 40GbE </a:t>
            </a:r>
          </a:p>
          <a:p>
            <a:pPr defTabSz="257051">
              <a:defRPr/>
            </a:pP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Cloud Scale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Leaf and Spine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10GbE-40GbE</a:t>
            </a:r>
            <a:endParaRPr lang="en-US" sz="800" kern="0" dirty="0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</p:txBody>
      </p:sp>
      <p:grpSp>
        <p:nvGrpSpPr>
          <p:cNvPr id="39" name="Group 3856">
            <a:extLst>
              <a:ext uri="{FF2B5EF4-FFF2-40B4-BE49-F238E27FC236}">
                <a16:creationId xmlns:a16="http://schemas.microsoft.com/office/drawing/2014/main" id="{3A8EE823-A4AE-41F5-AA70-B4259EBC82E9}"/>
              </a:ext>
            </a:extLst>
          </p:cNvPr>
          <p:cNvGrpSpPr/>
          <p:nvPr/>
        </p:nvGrpSpPr>
        <p:grpSpPr>
          <a:xfrm>
            <a:off x="8312951" y="2536581"/>
            <a:ext cx="1015802" cy="763971"/>
            <a:chOff x="0" y="376808"/>
            <a:chExt cx="3287566" cy="2004314"/>
          </a:xfrm>
        </p:grpSpPr>
        <p:pic>
          <p:nvPicPr>
            <p:cNvPr id="40" name="image26.png" descr="Top-Front-1-Left-40G_LowRes.png">
              <a:extLst>
                <a:ext uri="{FF2B5EF4-FFF2-40B4-BE49-F238E27FC236}">
                  <a16:creationId xmlns:a16="http://schemas.microsoft.com/office/drawing/2014/main" id="{6CF65FB7-EC8B-4DEF-A8A9-082D9B6926BA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7401" y="1165684"/>
              <a:ext cx="1000165" cy="12154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" name="image27.png" descr="Top-Front-2-Right-Mix_LowRes1200K.png">
              <a:extLst>
                <a:ext uri="{FF2B5EF4-FFF2-40B4-BE49-F238E27FC236}">
                  <a16:creationId xmlns:a16="http://schemas.microsoft.com/office/drawing/2014/main" id="{C8F66FC6-3332-4D97-ACD3-6C8283378D3C}"/>
                </a:ext>
              </a:extLst>
            </p:cNvPr>
            <p:cNvPicPr/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470422"/>
              <a:ext cx="1244524" cy="910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" name="image28.png" descr="Front Left 1(low).png">
              <a:extLst>
                <a:ext uri="{FF2B5EF4-FFF2-40B4-BE49-F238E27FC236}">
                  <a16:creationId xmlns:a16="http://schemas.microsoft.com/office/drawing/2014/main" id="{D3306E0B-5BFF-4FB1-A625-2608EC1CE045}"/>
                </a:ext>
              </a:extLst>
            </p:cNvPr>
            <p:cNvPicPr/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85802" y="376808"/>
              <a:ext cx="1034281" cy="20043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43" name="Shape 3823">
            <a:extLst>
              <a:ext uri="{FF2B5EF4-FFF2-40B4-BE49-F238E27FC236}">
                <a16:creationId xmlns:a16="http://schemas.microsoft.com/office/drawing/2014/main" id="{09A4ECEB-0964-4FED-AC38-92DA93454BA7}"/>
              </a:ext>
            </a:extLst>
          </p:cNvPr>
          <p:cNvSpPr/>
          <p:nvPr/>
        </p:nvSpPr>
        <p:spPr>
          <a:xfrm>
            <a:off x="3728005" y="3878245"/>
            <a:ext cx="1027031" cy="2063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440"/>
                </a:lnTo>
                <a:lnTo>
                  <a:pt x="10614" y="0"/>
                </a:lnTo>
                <a:lnTo>
                  <a:pt x="21414" y="1551"/>
                </a:lnTo>
                <a:lnTo>
                  <a:pt x="21600" y="21378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25400" rotWithShape="0">
              <a:srgbClr val="ACCBF9">
                <a:alpha val="79999"/>
              </a:srgbClr>
            </a:outerShdw>
          </a:effectLst>
        </p:spPr>
        <p:txBody>
          <a:bodyPr lIns="25706" tIns="25705" rIns="25706" bIns="25705"/>
          <a:lstStyle/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algn="ctr" defTabSz="257051">
              <a:defRPr/>
            </a:pPr>
            <a:r>
              <a:rPr lang="en-US" sz="800" b="1" kern="0" dirty="0">
                <a:solidFill>
                  <a:srgbClr val="FFBC1E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7050X &amp; 7200X</a:t>
            </a:r>
          </a:p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Dense Low Latency </a:t>
            </a:r>
            <a:b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</a:b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32 &amp; 64-port QSFP+</a:t>
            </a: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Arial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96xSFP+/8xQSFP+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48-port 10Gb w/ 100Gb Uplinks</a:t>
            </a: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Arial"/>
            </a:endParaRPr>
          </a:p>
          <a:p>
            <a:pPr defTabSz="257051">
              <a:defRPr/>
            </a:pP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Advanced Virtualization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Scale-out</a:t>
            </a: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Arial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Visibility</a:t>
            </a:r>
          </a:p>
        </p:txBody>
      </p:sp>
      <p:grpSp>
        <p:nvGrpSpPr>
          <p:cNvPr id="46" name="Group 21">
            <a:extLst>
              <a:ext uri="{FF2B5EF4-FFF2-40B4-BE49-F238E27FC236}">
                <a16:creationId xmlns:a16="http://schemas.microsoft.com/office/drawing/2014/main" id="{D5E15565-282B-457E-A24C-B32ED596B931}"/>
              </a:ext>
            </a:extLst>
          </p:cNvPr>
          <p:cNvGrpSpPr/>
          <p:nvPr/>
        </p:nvGrpSpPr>
        <p:grpSpPr>
          <a:xfrm>
            <a:off x="3699319" y="2978827"/>
            <a:ext cx="1027030" cy="823007"/>
            <a:chOff x="9912724" y="5237924"/>
            <a:chExt cx="2827593" cy="1892064"/>
          </a:xfrm>
        </p:grpSpPr>
        <p:pic>
          <p:nvPicPr>
            <p:cNvPr id="47" name="image13.png" descr="Top-Front-Right-2(low).png">
              <a:extLst>
                <a:ext uri="{FF2B5EF4-FFF2-40B4-BE49-F238E27FC236}">
                  <a16:creationId xmlns:a16="http://schemas.microsoft.com/office/drawing/2014/main" id="{FDFAA555-C7AD-4C67-8AAE-FA50DF13BD33}"/>
                </a:ext>
              </a:extLst>
            </p:cNvPr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96759" y="6190229"/>
              <a:ext cx="2743558" cy="93975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8" name="image14.png" descr="Top Front 1 Right Low Res.png">
              <a:extLst>
                <a:ext uri="{FF2B5EF4-FFF2-40B4-BE49-F238E27FC236}">
                  <a16:creationId xmlns:a16="http://schemas.microsoft.com/office/drawing/2014/main" id="{09522E45-9A3F-44D6-B131-2E3DF4DA6FCE}"/>
                </a:ext>
              </a:extLst>
            </p:cNvPr>
            <p:cNvPicPr/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96759" y="5556241"/>
              <a:ext cx="2743558" cy="97255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49" name="image15.png" descr="Top 2 Right Low Res.png">
              <a:extLst>
                <a:ext uri="{FF2B5EF4-FFF2-40B4-BE49-F238E27FC236}">
                  <a16:creationId xmlns:a16="http://schemas.microsoft.com/office/drawing/2014/main" id="{44963BD3-417F-40B2-9ADF-C5F40BB18059}"/>
                </a:ext>
              </a:extLst>
            </p:cNvPr>
            <p:cNvPicPr/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2724" y="5237924"/>
              <a:ext cx="2743558" cy="69451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0" name="Shape 3839">
            <a:extLst>
              <a:ext uri="{FF2B5EF4-FFF2-40B4-BE49-F238E27FC236}">
                <a16:creationId xmlns:a16="http://schemas.microsoft.com/office/drawing/2014/main" id="{14F08E00-E273-4BF9-BCCF-3AFBBF88C97E}"/>
              </a:ext>
            </a:extLst>
          </p:cNvPr>
          <p:cNvSpPr/>
          <p:nvPr/>
        </p:nvSpPr>
        <p:spPr>
          <a:xfrm>
            <a:off x="5997180" y="3520882"/>
            <a:ext cx="1029885" cy="2420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440"/>
                </a:lnTo>
                <a:lnTo>
                  <a:pt x="10614" y="0"/>
                </a:lnTo>
                <a:lnTo>
                  <a:pt x="21414" y="1551"/>
                </a:lnTo>
                <a:lnTo>
                  <a:pt x="21600" y="21378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25400" rotWithShape="0">
              <a:srgbClr val="ACCBF9">
                <a:alpha val="79999"/>
              </a:srgbClr>
            </a:outerShdw>
          </a:effectLst>
        </p:spPr>
        <p:txBody>
          <a:bodyPr lIns="25706" tIns="25705" rIns="25706" bIns="25705"/>
          <a:lstStyle/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algn="ctr" defTabSz="257051">
              <a:defRPr/>
            </a:pPr>
            <a:r>
              <a:rPr lang="en-US" sz="800" b="1" kern="0" dirty="0">
                <a:solidFill>
                  <a:srgbClr val="FFBC1E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7260</a:t>
            </a:r>
          </a:p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Dense Low Latency </a:t>
            </a:r>
            <a:b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</a:b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32 &amp; 64-port 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CX32 – 32x40/100G, 64x50G or 128x10/25G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CX64 – 64x40/100G, 128x50G or 246x10/25G</a:t>
            </a:r>
          </a:p>
          <a:p>
            <a:pPr defTabSz="257051">
              <a:defRPr/>
            </a:pP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Advanced Virtualization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Scale-out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Visibility</a:t>
            </a:r>
          </a:p>
        </p:txBody>
      </p:sp>
      <p:grpSp>
        <p:nvGrpSpPr>
          <p:cNvPr id="51" name="Group 27">
            <a:extLst>
              <a:ext uri="{FF2B5EF4-FFF2-40B4-BE49-F238E27FC236}">
                <a16:creationId xmlns:a16="http://schemas.microsoft.com/office/drawing/2014/main" id="{E2824E45-94B6-409C-AF69-BBDBBE9F7881}"/>
              </a:ext>
            </a:extLst>
          </p:cNvPr>
          <p:cNvGrpSpPr/>
          <p:nvPr/>
        </p:nvGrpSpPr>
        <p:grpSpPr>
          <a:xfrm>
            <a:off x="5976188" y="2956863"/>
            <a:ext cx="1029885" cy="568892"/>
            <a:chOff x="13184421" y="5527137"/>
            <a:chExt cx="2743558" cy="1307864"/>
          </a:xfrm>
        </p:grpSpPr>
        <p:pic>
          <p:nvPicPr>
            <p:cNvPr id="52" name="image13.png" descr="Top-Front-Right-2(low).png">
              <a:extLst>
                <a:ext uri="{FF2B5EF4-FFF2-40B4-BE49-F238E27FC236}">
                  <a16:creationId xmlns:a16="http://schemas.microsoft.com/office/drawing/2014/main" id="{BCEC5859-07D3-4AAF-B846-1A24C906DEDE}"/>
                </a:ext>
              </a:extLst>
            </p:cNvPr>
            <p:cNvPicPr/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84421" y="5895242"/>
              <a:ext cx="2743558" cy="939759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3" name="image15.png" descr="Top 2 Right Low Res.png">
              <a:extLst>
                <a:ext uri="{FF2B5EF4-FFF2-40B4-BE49-F238E27FC236}">
                  <a16:creationId xmlns:a16="http://schemas.microsoft.com/office/drawing/2014/main" id="{EE822283-D105-4FC4-AD69-4D3542EB7E1C}"/>
                </a:ext>
              </a:extLst>
            </p:cNvPr>
            <p:cNvPicPr/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184421" y="5527137"/>
              <a:ext cx="2743558" cy="694517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54" name="Shape 3827">
            <a:extLst>
              <a:ext uri="{FF2B5EF4-FFF2-40B4-BE49-F238E27FC236}">
                <a16:creationId xmlns:a16="http://schemas.microsoft.com/office/drawing/2014/main" id="{07905FA1-A7D5-4949-8D8F-94330034637C}"/>
              </a:ext>
            </a:extLst>
          </p:cNvPr>
          <p:cNvSpPr/>
          <p:nvPr/>
        </p:nvSpPr>
        <p:spPr>
          <a:xfrm>
            <a:off x="2624105" y="4040676"/>
            <a:ext cx="1017545" cy="1900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440"/>
                </a:lnTo>
                <a:lnTo>
                  <a:pt x="10614" y="0"/>
                </a:lnTo>
                <a:lnTo>
                  <a:pt x="21414" y="1551"/>
                </a:lnTo>
                <a:lnTo>
                  <a:pt x="21600" y="21378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25400" rotWithShape="0">
              <a:srgbClr val="ACCBF9">
                <a:alpha val="79999"/>
              </a:srgbClr>
            </a:outerShdw>
          </a:effectLst>
        </p:spPr>
        <p:txBody>
          <a:bodyPr lIns="25706" tIns="25705" rIns="25706" bIns="25705"/>
          <a:lstStyle/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algn="ctr" defTabSz="257051">
              <a:defRPr/>
            </a:pPr>
            <a:r>
              <a:rPr lang="en-US" sz="800" b="1" kern="0" dirty="0">
                <a:solidFill>
                  <a:srgbClr val="FFBC1E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720XP/7150/7130</a:t>
            </a:r>
            <a:endParaRPr lang="en-US" sz="800" b="1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Arial"/>
            </a:endParaRPr>
          </a:p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Ultra Low Latency 24,52,64-port SFP+ 1G-40GbE Switches</a:t>
            </a: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Arial"/>
            </a:endParaRPr>
          </a:p>
          <a:p>
            <a:pPr defTabSz="257051">
              <a:defRPr/>
            </a:pP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PTP High precisions oscillator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Intelligent</a:t>
            </a: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Arial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Application Switch</a:t>
            </a:r>
          </a:p>
          <a:p>
            <a:pPr defTabSz="257051">
              <a:defRPr/>
            </a:pP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</p:txBody>
      </p:sp>
      <p:pic>
        <p:nvPicPr>
          <p:cNvPr id="55" name="image6.png" descr="7150S-24, 52, 64, FX top front 1 right transparent reduced.png">
            <a:extLst>
              <a:ext uri="{FF2B5EF4-FFF2-40B4-BE49-F238E27FC236}">
                <a16:creationId xmlns:a16="http://schemas.microsoft.com/office/drawing/2014/main" id="{34EE28F0-0B48-4838-A61F-665D8EBA9253}"/>
              </a:ext>
            </a:extLst>
          </p:cNvPr>
          <p:cNvPicPr/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0740" y="3138646"/>
            <a:ext cx="988376" cy="817124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Shape 3823">
            <a:extLst>
              <a:ext uri="{FF2B5EF4-FFF2-40B4-BE49-F238E27FC236}">
                <a16:creationId xmlns:a16="http://schemas.microsoft.com/office/drawing/2014/main" id="{986B2AD3-2D16-4243-AA2E-E83DF115CD38}"/>
              </a:ext>
            </a:extLst>
          </p:cNvPr>
          <p:cNvSpPr/>
          <p:nvPr/>
        </p:nvSpPr>
        <p:spPr>
          <a:xfrm>
            <a:off x="4841392" y="3674608"/>
            <a:ext cx="1069433" cy="22668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440"/>
                </a:lnTo>
                <a:lnTo>
                  <a:pt x="10614" y="0"/>
                </a:lnTo>
                <a:lnTo>
                  <a:pt x="21414" y="1551"/>
                </a:lnTo>
                <a:lnTo>
                  <a:pt x="21600" y="21378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25400" rotWithShape="0">
              <a:srgbClr val="ACCBF9">
                <a:alpha val="79999"/>
              </a:srgbClr>
            </a:outerShdw>
          </a:effectLst>
        </p:spPr>
        <p:txBody>
          <a:bodyPr lIns="25706" tIns="25705" rIns="25706" bIns="25705"/>
          <a:lstStyle/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algn="ctr" defTabSz="257051">
              <a:defRPr/>
            </a:pPr>
            <a:r>
              <a:rPr lang="en-US" sz="800" b="1" kern="0" dirty="0">
                <a:solidFill>
                  <a:srgbClr val="FFBC1E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7060</a:t>
            </a:r>
          </a:p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Dense 48 Port 10G  switch with deep buffer VOQ architecture with choice of: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2 x 100G MXP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Arial"/>
              </a:rPr>
              <a:t>2 x QSFP100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Arial"/>
              </a:rPr>
              <a:t>4 x QSFP+</a:t>
            </a:r>
          </a:p>
          <a:p>
            <a:pPr defTabSz="257051">
              <a:defRPr/>
            </a:pP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Advanced Virtualization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Scale-out</a:t>
            </a: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Arial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Visibility</a:t>
            </a:r>
          </a:p>
        </p:txBody>
      </p:sp>
      <p:grpSp>
        <p:nvGrpSpPr>
          <p:cNvPr id="57" name="Group 36">
            <a:extLst>
              <a:ext uri="{FF2B5EF4-FFF2-40B4-BE49-F238E27FC236}">
                <a16:creationId xmlns:a16="http://schemas.microsoft.com/office/drawing/2014/main" id="{FF6C1FCB-76B1-4326-89CB-8A0284C986AB}"/>
              </a:ext>
            </a:extLst>
          </p:cNvPr>
          <p:cNvGrpSpPr/>
          <p:nvPr/>
        </p:nvGrpSpPr>
        <p:grpSpPr>
          <a:xfrm>
            <a:off x="4816552" y="3040603"/>
            <a:ext cx="1069433" cy="546275"/>
            <a:chOff x="15503314" y="1807168"/>
            <a:chExt cx="4959771" cy="2561632"/>
          </a:xfrm>
        </p:grpSpPr>
        <p:pic>
          <p:nvPicPr>
            <p:cNvPr id="58" name="image9.png" descr="7280SE-64 Larkfield Right 2.png">
              <a:extLst>
                <a:ext uri="{FF2B5EF4-FFF2-40B4-BE49-F238E27FC236}">
                  <a16:creationId xmlns:a16="http://schemas.microsoft.com/office/drawing/2014/main" id="{22F34824-AD15-424C-B9C9-843700CCA597}"/>
                </a:ext>
              </a:extLst>
            </p:cNvPr>
            <p:cNvPicPr/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03314" y="2589250"/>
              <a:ext cx="4959771" cy="1779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image10.png" descr="7280SE-68 Guerneville Right 2.png">
              <a:extLst>
                <a:ext uri="{FF2B5EF4-FFF2-40B4-BE49-F238E27FC236}">
                  <a16:creationId xmlns:a16="http://schemas.microsoft.com/office/drawing/2014/main" id="{1E29F7E8-0ADC-46A0-BF14-7BD4E745B1EC}"/>
                </a:ext>
              </a:extLst>
            </p:cNvPr>
            <p:cNvPicPr/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03314" y="2201335"/>
              <a:ext cx="4959771" cy="1780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image11.png" descr="7280SE-72 Forestville Right 2.png">
              <a:extLst>
                <a:ext uri="{FF2B5EF4-FFF2-40B4-BE49-F238E27FC236}">
                  <a16:creationId xmlns:a16="http://schemas.microsoft.com/office/drawing/2014/main" id="{27B7A8ED-146C-4BEB-97FC-2F2EB9A0DAC2}"/>
                </a:ext>
              </a:extLst>
            </p:cNvPr>
            <p:cNvPicPr/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503314" y="1807168"/>
              <a:ext cx="4959771" cy="17906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" name="Shape 3844">
            <a:extLst>
              <a:ext uri="{FF2B5EF4-FFF2-40B4-BE49-F238E27FC236}">
                <a16:creationId xmlns:a16="http://schemas.microsoft.com/office/drawing/2014/main" id="{80D791B0-1F4E-4AD9-9615-0410E36F1021}"/>
              </a:ext>
            </a:extLst>
          </p:cNvPr>
          <p:cNvSpPr/>
          <p:nvPr/>
        </p:nvSpPr>
        <p:spPr>
          <a:xfrm>
            <a:off x="9428405" y="3150100"/>
            <a:ext cx="1105775" cy="27913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440"/>
                </a:lnTo>
                <a:lnTo>
                  <a:pt x="10614" y="0"/>
                </a:lnTo>
                <a:lnTo>
                  <a:pt x="21414" y="1551"/>
                </a:lnTo>
                <a:lnTo>
                  <a:pt x="21600" y="21378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25400" rotWithShape="0">
              <a:srgbClr val="ACCBF9">
                <a:alpha val="79999"/>
              </a:srgbClr>
            </a:outerShdw>
          </a:effectLst>
        </p:spPr>
        <p:txBody>
          <a:bodyPr lIns="25706" tIns="25705" rIns="25706" bIns="25705"/>
          <a:lstStyle/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algn="ctr" defTabSz="257051">
              <a:defRPr/>
            </a:pPr>
            <a:r>
              <a:rPr lang="en-US" sz="800" b="1" kern="0" dirty="0">
                <a:solidFill>
                  <a:srgbClr val="FFBC1E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7500R</a:t>
            </a:r>
            <a:endParaRPr lang="en-US" sz="800" b="1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Arial"/>
            </a:endParaRPr>
          </a:p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Lossless, High Density, Modular Switching System supporting up to: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432 x 40G/100G ports 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864 x 50G ports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1728 x 10G/25G ports 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at wire speed.</a:t>
            </a:r>
          </a:p>
          <a:p>
            <a:pPr defTabSz="257051">
              <a:defRPr/>
            </a:pP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Spine Switch with Deep buffer VOQ Architecture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10/25/40/50/100GbE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100G Coherent DWDM with </a:t>
            </a:r>
            <a:r>
              <a:rPr lang="en-US" sz="800" kern="0" dirty="0" err="1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MACSec</a:t>
            </a: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 Encryption</a:t>
            </a:r>
          </a:p>
          <a:p>
            <a:pPr defTabSz="257051">
              <a:defRPr/>
            </a:pPr>
            <a:r>
              <a:rPr lang="en-US" sz="800" kern="0" dirty="0" err="1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Upto</a:t>
            </a: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 1MM Routes</a:t>
            </a:r>
          </a:p>
        </p:txBody>
      </p:sp>
      <p:grpSp>
        <p:nvGrpSpPr>
          <p:cNvPr id="62" name="Group 44">
            <a:extLst>
              <a:ext uri="{FF2B5EF4-FFF2-40B4-BE49-F238E27FC236}">
                <a16:creationId xmlns:a16="http://schemas.microsoft.com/office/drawing/2014/main" id="{400D7CA6-43F8-482A-95CC-C46D7968A803}"/>
              </a:ext>
            </a:extLst>
          </p:cNvPr>
          <p:cNvGrpSpPr/>
          <p:nvPr/>
        </p:nvGrpSpPr>
        <p:grpSpPr>
          <a:xfrm>
            <a:off x="9418954" y="2441906"/>
            <a:ext cx="1030691" cy="563463"/>
            <a:chOff x="7571293" y="1112934"/>
            <a:chExt cx="1618690" cy="764198"/>
          </a:xfrm>
        </p:grpSpPr>
        <p:pic>
          <p:nvPicPr>
            <p:cNvPr id="63" name="Picture 45" descr="7508-&amp;-7504-Family.png">
              <a:extLst>
                <a:ext uri="{FF2B5EF4-FFF2-40B4-BE49-F238E27FC236}">
                  <a16:creationId xmlns:a16="http://schemas.microsoft.com/office/drawing/2014/main" id="{056F0415-3452-4189-AE45-6FF5884CA1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23693" y="1336230"/>
              <a:ext cx="1066290" cy="540902"/>
            </a:xfrm>
            <a:prstGeom prst="rect">
              <a:avLst/>
            </a:prstGeom>
          </p:spPr>
        </p:pic>
        <p:pic>
          <p:nvPicPr>
            <p:cNvPr id="64" name="Picture 46" descr="7508R-Front.png">
              <a:extLst>
                <a:ext uri="{FF2B5EF4-FFF2-40B4-BE49-F238E27FC236}">
                  <a16:creationId xmlns:a16="http://schemas.microsoft.com/office/drawing/2014/main" id="{3A84E5CC-068B-49A6-9A4A-53DA7632A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71293" y="1112934"/>
              <a:ext cx="533145" cy="764198"/>
            </a:xfrm>
            <a:prstGeom prst="rect">
              <a:avLst/>
            </a:prstGeom>
          </p:spPr>
        </p:pic>
      </p:grpSp>
      <p:sp>
        <p:nvSpPr>
          <p:cNvPr id="65" name="Shape 3823">
            <a:extLst>
              <a:ext uri="{FF2B5EF4-FFF2-40B4-BE49-F238E27FC236}">
                <a16:creationId xmlns:a16="http://schemas.microsoft.com/office/drawing/2014/main" id="{C8917663-BA71-47CB-9725-C170C95AC0EE}"/>
              </a:ext>
            </a:extLst>
          </p:cNvPr>
          <p:cNvSpPr/>
          <p:nvPr/>
        </p:nvSpPr>
        <p:spPr>
          <a:xfrm>
            <a:off x="7113421" y="3422473"/>
            <a:ext cx="1126472" cy="2518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440"/>
                </a:lnTo>
                <a:lnTo>
                  <a:pt x="10614" y="0"/>
                </a:lnTo>
                <a:lnTo>
                  <a:pt x="21414" y="1551"/>
                </a:lnTo>
                <a:lnTo>
                  <a:pt x="21600" y="21378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25400" rotWithShape="0">
              <a:srgbClr val="ACCBF9">
                <a:alpha val="79999"/>
              </a:srgbClr>
            </a:outerShdw>
          </a:effectLst>
        </p:spPr>
        <p:txBody>
          <a:bodyPr lIns="25706" tIns="25705" rIns="25706" bIns="25705"/>
          <a:lstStyle/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algn="ctr" defTabSz="257051">
              <a:defRPr/>
            </a:pPr>
            <a:r>
              <a:rPr lang="en-US" sz="800" b="1" kern="0" dirty="0">
                <a:solidFill>
                  <a:srgbClr val="FFBC1E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7280R</a:t>
            </a:r>
          </a:p>
          <a:p>
            <a:pPr defTabSz="257051">
              <a:defRPr/>
            </a:pPr>
            <a:endParaRPr lang="en-US" sz="800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Deep buffer VOQ architecture switch with choice of: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48 x 10G(CU) + 6 x 100G,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48 x 10G(FX) + 6 x 100G,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36 x 40G (12 x 100G),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48 x 100G + 8 x 40G</a:t>
            </a:r>
          </a:p>
          <a:p>
            <a:pPr defTabSz="257051">
              <a:defRPr/>
            </a:pP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All 100G can be used as 1 x 40G, 4 x 10G/25G or 2 x 50G</a:t>
            </a:r>
          </a:p>
          <a:p>
            <a:pPr defTabSz="257051">
              <a:defRPr/>
            </a:pP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Advanced Virtualization</a:t>
            </a: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Scale-out</a:t>
            </a:r>
            <a:endParaRPr lang="en-US" sz="800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Arial"/>
            </a:endParaRPr>
          </a:p>
          <a:p>
            <a:pPr defTabSz="257051">
              <a:defRPr/>
            </a:pPr>
            <a:r>
              <a:rPr lang="en-US" sz="800" kern="0" dirty="0">
                <a:solidFill>
                  <a:srgbClr val="FFFFFF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Visibility</a:t>
            </a:r>
          </a:p>
        </p:txBody>
      </p:sp>
      <p:grpSp>
        <p:nvGrpSpPr>
          <p:cNvPr id="66" name="Group 55">
            <a:extLst>
              <a:ext uri="{FF2B5EF4-FFF2-40B4-BE49-F238E27FC236}">
                <a16:creationId xmlns:a16="http://schemas.microsoft.com/office/drawing/2014/main" id="{8DF8C1E4-8262-4269-915E-6433A454B102}"/>
              </a:ext>
            </a:extLst>
          </p:cNvPr>
          <p:cNvGrpSpPr/>
          <p:nvPr/>
        </p:nvGrpSpPr>
        <p:grpSpPr>
          <a:xfrm>
            <a:off x="7096276" y="2807521"/>
            <a:ext cx="1126472" cy="513112"/>
            <a:chOff x="907717" y="1103274"/>
            <a:chExt cx="2743200" cy="1550039"/>
          </a:xfrm>
        </p:grpSpPr>
        <p:pic>
          <p:nvPicPr>
            <p:cNvPr id="67" name="Picture 56" descr="7280QR-C36-Front.png">
              <a:extLst>
                <a:ext uri="{FF2B5EF4-FFF2-40B4-BE49-F238E27FC236}">
                  <a16:creationId xmlns:a16="http://schemas.microsoft.com/office/drawing/2014/main" id="{040E002C-CB6F-425F-B2C9-4D1FBF46F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717" y="1755093"/>
              <a:ext cx="2743200" cy="308533"/>
            </a:xfrm>
            <a:prstGeom prst="rect">
              <a:avLst/>
            </a:prstGeom>
          </p:spPr>
        </p:pic>
        <p:pic>
          <p:nvPicPr>
            <p:cNvPr id="68" name="Picture 57" descr="7280TR-48C6-Front.png">
              <a:extLst>
                <a:ext uri="{FF2B5EF4-FFF2-40B4-BE49-F238E27FC236}">
                  <a16:creationId xmlns:a16="http://schemas.microsoft.com/office/drawing/2014/main" id="{7D37E606-26D2-48D7-8395-AD2A6527D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717" y="1447874"/>
              <a:ext cx="2743200" cy="304174"/>
            </a:xfrm>
            <a:prstGeom prst="rect">
              <a:avLst/>
            </a:prstGeom>
          </p:spPr>
        </p:pic>
        <p:pic>
          <p:nvPicPr>
            <p:cNvPr id="69" name="Picture 58" descr="7280SR-48C6-Front.png">
              <a:extLst>
                <a:ext uri="{FF2B5EF4-FFF2-40B4-BE49-F238E27FC236}">
                  <a16:creationId xmlns:a16="http://schemas.microsoft.com/office/drawing/2014/main" id="{8B2A3DCA-DF13-4739-9143-9C169D546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717" y="1103274"/>
              <a:ext cx="2743200" cy="325057"/>
            </a:xfrm>
            <a:prstGeom prst="rect">
              <a:avLst/>
            </a:prstGeom>
          </p:spPr>
        </p:pic>
        <p:pic>
          <p:nvPicPr>
            <p:cNvPr id="70" name="Picture 59" descr="7280CR-48-Front.png">
              <a:extLst>
                <a:ext uri="{FF2B5EF4-FFF2-40B4-BE49-F238E27FC236}">
                  <a16:creationId xmlns:a16="http://schemas.microsoft.com/office/drawing/2014/main" id="{F264253C-9670-4BC2-8FFB-FEC14AE64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7717" y="2078810"/>
              <a:ext cx="2743200" cy="574503"/>
            </a:xfrm>
            <a:prstGeom prst="rect">
              <a:avLst/>
            </a:prstGeom>
          </p:spPr>
        </p:pic>
      </p:grpSp>
      <p:pic>
        <p:nvPicPr>
          <p:cNvPr id="71" name="Picture 51" descr="DB-1.png">
            <a:extLst>
              <a:ext uri="{FF2B5EF4-FFF2-40B4-BE49-F238E27FC236}">
                <a16:creationId xmlns:a16="http://schemas.microsoft.com/office/drawing/2014/main" id="{D1184427-EE15-4C88-840A-8C72573953E8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3757" y="1787969"/>
            <a:ext cx="1122341" cy="1161350"/>
          </a:xfrm>
          <a:prstGeom prst="rect">
            <a:avLst/>
          </a:prstGeom>
        </p:spPr>
      </p:pic>
      <p:pic>
        <p:nvPicPr>
          <p:cNvPr id="72" name="Picture 2">
            <a:extLst>
              <a:ext uri="{FF2B5EF4-FFF2-40B4-BE49-F238E27FC236}">
                <a16:creationId xmlns:a16="http://schemas.microsoft.com/office/drawing/2014/main" id="{387956ED-58F4-42E2-9F68-9A7C5597FD1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557219" y="3376822"/>
            <a:ext cx="621124" cy="569681"/>
          </a:xfrm>
          <a:prstGeom prst="rect">
            <a:avLst/>
          </a:prstGeom>
        </p:spPr>
      </p:pic>
      <p:pic>
        <p:nvPicPr>
          <p:cNvPr id="73" name="Picture 53">
            <a:extLst>
              <a:ext uri="{FF2B5EF4-FFF2-40B4-BE49-F238E27FC236}">
                <a16:creationId xmlns:a16="http://schemas.microsoft.com/office/drawing/2014/main" id="{A478C9F3-29A4-41EA-8B2D-01A76D57367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89438" y="3554477"/>
            <a:ext cx="621124" cy="569681"/>
          </a:xfrm>
          <a:prstGeom prst="rect">
            <a:avLst/>
          </a:prstGeom>
        </p:spPr>
      </p:pic>
      <p:pic>
        <p:nvPicPr>
          <p:cNvPr id="74" name="Picture 54">
            <a:extLst>
              <a:ext uri="{FF2B5EF4-FFF2-40B4-BE49-F238E27FC236}">
                <a16:creationId xmlns:a16="http://schemas.microsoft.com/office/drawing/2014/main" id="{36BA8C4E-6EA2-4CC6-AF8B-A632CD6CD53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45153" y="3766034"/>
            <a:ext cx="621124" cy="569681"/>
          </a:xfrm>
          <a:prstGeom prst="rect">
            <a:avLst/>
          </a:prstGeom>
        </p:spPr>
      </p:pic>
      <p:sp>
        <p:nvSpPr>
          <p:cNvPr id="75" name="Shape 3827">
            <a:extLst>
              <a:ext uri="{FF2B5EF4-FFF2-40B4-BE49-F238E27FC236}">
                <a16:creationId xmlns:a16="http://schemas.microsoft.com/office/drawing/2014/main" id="{0B5D9182-4199-47FE-88ED-1A2FCF82E6A7}"/>
              </a:ext>
            </a:extLst>
          </p:cNvPr>
          <p:cNvSpPr/>
          <p:nvPr/>
        </p:nvSpPr>
        <p:spPr>
          <a:xfrm>
            <a:off x="1556734" y="4858905"/>
            <a:ext cx="1017545" cy="1091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0" y="1440"/>
                </a:lnTo>
                <a:lnTo>
                  <a:pt x="10614" y="0"/>
                </a:lnTo>
                <a:lnTo>
                  <a:pt x="21414" y="1551"/>
                </a:lnTo>
                <a:lnTo>
                  <a:pt x="21600" y="21378"/>
                </a:lnTo>
                <a:lnTo>
                  <a:pt x="0" y="21600"/>
                </a:lnTo>
                <a:close/>
              </a:path>
            </a:pathLst>
          </a:custGeom>
          <a:solidFill>
            <a:schemeClr val="tx1"/>
          </a:solidFill>
          <a:ln w="12700">
            <a:miter lim="400000"/>
          </a:ln>
          <a:effectLst>
            <a:outerShdw blurRad="25400" rotWithShape="0">
              <a:srgbClr val="ACCBF9">
                <a:alpha val="79999"/>
              </a:srgbClr>
            </a:outerShdw>
          </a:effectLst>
        </p:spPr>
        <p:txBody>
          <a:bodyPr lIns="25706" tIns="25705" rIns="25706" bIns="25705"/>
          <a:lstStyle/>
          <a:p>
            <a:pPr defTabSz="257051">
              <a:defRPr/>
            </a:pPr>
            <a:endParaRPr lang="en-US" sz="800" b="1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  <a:p>
            <a:pPr algn="ctr" defTabSz="257051">
              <a:defRPr/>
            </a:pPr>
            <a:r>
              <a:rPr lang="en-US" sz="800" b="1" kern="0" dirty="0">
                <a:solidFill>
                  <a:srgbClr val="FFBC1E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Access</a:t>
            </a:r>
          </a:p>
          <a:p>
            <a:pPr algn="ctr" defTabSz="257051">
              <a:defRPr/>
            </a:pPr>
            <a:r>
              <a:rPr lang="en-US" sz="800" b="1" kern="0" dirty="0">
                <a:solidFill>
                  <a:srgbClr val="FFBC1E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Points</a:t>
            </a:r>
          </a:p>
          <a:p>
            <a:pPr algn="ctr" defTabSz="257051">
              <a:defRPr/>
            </a:pPr>
            <a:r>
              <a:rPr lang="en-US" sz="800" b="1" kern="0" dirty="0" err="1">
                <a:solidFill>
                  <a:srgbClr val="FFBC1E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WiFi</a:t>
            </a:r>
            <a:r>
              <a:rPr lang="en-US" sz="800" b="1" kern="0" dirty="0">
                <a:solidFill>
                  <a:srgbClr val="FFBC1E"/>
                </a:solidFill>
                <a:latin typeface="Work Sans" pitchFamily="2" charset="-18"/>
                <a:ea typeface="Myriad Pro"/>
                <a:cs typeface="Myriad Pro"/>
                <a:sym typeface="Myriad Pro"/>
              </a:rPr>
              <a:t> 6E</a:t>
            </a:r>
            <a:endParaRPr lang="en-US" sz="800" b="1" kern="0" dirty="0">
              <a:solidFill>
                <a:srgbClr val="FFBC1E"/>
              </a:solidFill>
              <a:latin typeface="Work Sans" pitchFamily="2" charset="-18"/>
              <a:ea typeface="Myriad Pro"/>
              <a:cs typeface="Myriad Pro"/>
              <a:sym typeface="Arial"/>
            </a:endParaRPr>
          </a:p>
          <a:p>
            <a:pPr defTabSz="257051">
              <a:defRPr/>
            </a:pPr>
            <a:endParaRPr lang="en-US" sz="800" b="1" kern="0" dirty="0">
              <a:solidFill>
                <a:srgbClr val="FFFFFF"/>
              </a:solidFill>
              <a:latin typeface="Work Sans" pitchFamily="2" charset="-18"/>
              <a:ea typeface="Myriad Pro"/>
              <a:cs typeface="Myriad Pro"/>
              <a:sym typeface="Myriad Pro"/>
            </a:endParaRP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143DD407-B289-4022-97C3-845DF368905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96757" y="4429099"/>
            <a:ext cx="919060" cy="32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949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Przedstawienie firmy </a:t>
            </a: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/>
              <a:t>I</a:t>
            </a:r>
            <a:endParaRPr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Wykorzystywane Chipsety</a:t>
            </a:r>
            <a:endParaRPr dirty="0"/>
          </a:p>
        </p:txBody>
      </p:sp>
      <p:grpSp>
        <p:nvGrpSpPr>
          <p:cNvPr id="24" name="Group 3">
            <a:extLst>
              <a:ext uri="{FF2B5EF4-FFF2-40B4-BE49-F238E27FC236}">
                <a16:creationId xmlns:a16="http://schemas.microsoft.com/office/drawing/2014/main" id="{F1EF38C0-80A1-4B9D-8BDD-2610E1997C78}"/>
              </a:ext>
            </a:extLst>
          </p:cNvPr>
          <p:cNvGrpSpPr/>
          <p:nvPr/>
        </p:nvGrpSpPr>
        <p:grpSpPr>
          <a:xfrm>
            <a:off x="2115191" y="1997045"/>
            <a:ext cx="274334" cy="310082"/>
            <a:chOff x="4688878" y="1362173"/>
            <a:chExt cx="2675802" cy="2116318"/>
          </a:xfrm>
        </p:grpSpPr>
        <p:cxnSp>
          <p:nvCxnSpPr>
            <p:cNvPr id="56" name="Straight Connector 4">
              <a:extLst>
                <a:ext uri="{FF2B5EF4-FFF2-40B4-BE49-F238E27FC236}">
                  <a16:creationId xmlns:a16="http://schemas.microsoft.com/office/drawing/2014/main" id="{AD750F7F-9413-4DA2-835D-1A73E1CF805B}"/>
                </a:ext>
              </a:extLst>
            </p:cNvPr>
            <p:cNvCxnSpPr/>
            <p:nvPr/>
          </p:nvCxnSpPr>
          <p:spPr>
            <a:xfrm flipV="1">
              <a:off x="4688878" y="1763587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">
              <a:extLst>
                <a:ext uri="{FF2B5EF4-FFF2-40B4-BE49-F238E27FC236}">
                  <a16:creationId xmlns:a16="http://schemas.microsoft.com/office/drawing/2014/main" id="{204B3249-CCEB-4576-9C52-ABF13C2558A3}"/>
                </a:ext>
              </a:extLst>
            </p:cNvPr>
            <p:cNvCxnSpPr/>
            <p:nvPr/>
          </p:nvCxnSpPr>
          <p:spPr>
            <a:xfrm flipV="1">
              <a:off x="4688878" y="2171445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6">
              <a:extLst>
                <a:ext uri="{FF2B5EF4-FFF2-40B4-BE49-F238E27FC236}">
                  <a16:creationId xmlns:a16="http://schemas.microsoft.com/office/drawing/2014/main" id="{3B706F02-DB0B-40E3-B5DF-CBE257B7DC02}"/>
                </a:ext>
              </a:extLst>
            </p:cNvPr>
            <p:cNvCxnSpPr/>
            <p:nvPr/>
          </p:nvCxnSpPr>
          <p:spPr>
            <a:xfrm flipV="1">
              <a:off x="4688878" y="2579318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7">
              <a:extLst>
                <a:ext uri="{FF2B5EF4-FFF2-40B4-BE49-F238E27FC236}">
                  <a16:creationId xmlns:a16="http://schemas.microsoft.com/office/drawing/2014/main" id="{39F8443F-D94A-4363-B166-B2EBE522F80C}"/>
                </a:ext>
              </a:extLst>
            </p:cNvPr>
            <p:cNvCxnSpPr/>
            <p:nvPr/>
          </p:nvCxnSpPr>
          <p:spPr>
            <a:xfrm flipV="1">
              <a:off x="4688878" y="3012768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8">
              <a:extLst>
                <a:ext uri="{FF2B5EF4-FFF2-40B4-BE49-F238E27FC236}">
                  <a16:creationId xmlns:a16="http://schemas.microsoft.com/office/drawing/2014/main" id="{BA82B35E-9D00-4CF7-AD07-9FA08AD207F5}"/>
                </a:ext>
              </a:extLst>
            </p:cNvPr>
            <p:cNvCxnSpPr/>
            <p:nvPr/>
          </p:nvCxnSpPr>
          <p:spPr>
            <a:xfrm flipH="1" flipV="1">
              <a:off x="5246016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9">
              <a:extLst>
                <a:ext uri="{FF2B5EF4-FFF2-40B4-BE49-F238E27FC236}">
                  <a16:creationId xmlns:a16="http://schemas.microsoft.com/office/drawing/2014/main" id="{408F6D37-DD89-4173-8DDF-A4B36EFEF693}"/>
                </a:ext>
              </a:extLst>
            </p:cNvPr>
            <p:cNvCxnSpPr/>
            <p:nvPr/>
          </p:nvCxnSpPr>
          <p:spPr>
            <a:xfrm flipH="1" flipV="1">
              <a:off x="5736210" y="1366886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10">
              <a:extLst>
                <a:ext uri="{FF2B5EF4-FFF2-40B4-BE49-F238E27FC236}">
                  <a16:creationId xmlns:a16="http://schemas.microsoft.com/office/drawing/2014/main" id="{6EC00A28-716C-49CA-95DF-855AF30B7538}"/>
                </a:ext>
              </a:extLst>
            </p:cNvPr>
            <p:cNvCxnSpPr/>
            <p:nvPr/>
          </p:nvCxnSpPr>
          <p:spPr>
            <a:xfrm flipH="1" flipV="1">
              <a:off x="6305347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11">
              <a:extLst>
                <a:ext uri="{FF2B5EF4-FFF2-40B4-BE49-F238E27FC236}">
                  <a16:creationId xmlns:a16="http://schemas.microsoft.com/office/drawing/2014/main" id="{35A97AE0-ECB9-40D6-BF23-39B3BDC30E5F}"/>
                </a:ext>
              </a:extLst>
            </p:cNvPr>
            <p:cNvCxnSpPr/>
            <p:nvPr/>
          </p:nvCxnSpPr>
          <p:spPr>
            <a:xfrm flipH="1" flipV="1">
              <a:off x="6810800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ounded Rectangle 12">
              <a:extLst>
                <a:ext uri="{FF2B5EF4-FFF2-40B4-BE49-F238E27FC236}">
                  <a16:creationId xmlns:a16="http://schemas.microsoft.com/office/drawing/2014/main" id="{D8C1B87E-B433-4F8D-906E-1D9C495939DD}"/>
                </a:ext>
              </a:extLst>
            </p:cNvPr>
            <p:cNvSpPr/>
            <p:nvPr/>
          </p:nvSpPr>
          <p:spPr>
            <a:xfrm>
              <a:off x="4870836" y="1627626"/>
              <a:ext cx="2220016" cy="165440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Work Sans" pitchFamily="2" charset="-18"/>
              </a:endParaRPr>
            </a:p>
          </p:txBody>
        </p:sp>
      </p:grpSp>
      <p:sp>
        <p:nvSpPr>
          <p:cNvPr id="25" name="TextBox 13">
            <a:extLst>
              <a:ext uri="{FF2B5EF4-FFF2-40B4-BE49-F238E27FC236}">
                <a16:creationId xmlns:a16="http://schemas.microsoft.com/office/drawing/2014/main" id="{5129BBCE-BA18-441A-818C-31B15AF3618F}"/>
              </a:ext>
            </a:extLst>
          </p:cNvPr>
          <p:cNvSpPr txBox="1"/>
          <p:nvPr/>
        </p:nvSpPr>
        <p:spPr>
          <a:xfrm>
            <a:off x="1874980" y="2351501"/>
            <a:ext cx="738147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Nokia</a:t>
            </a:r>
          </a:p>
        </p:txBody>
      </p:sp>
      <p:sp>
        <p:nvSpPr>
          <p:cNvPr id="29" name="TextBox 42">
            <a:extLst>
              <a:ext uri="{FF2B5EF4-FFF2-40B4-BE49-F238E27FC236}">
                <a16:creationId xmlns:a16="http://schemas.microsoft.com/office/drawing/2014/main" id="{39A3CB61-C52B-473D-9170-E488D13E68FC}"/>
              </a:ext>
            </a:extLst>
          </p:cNvPr>
          <p:cNvSpPr txBox="1"/>
          <p:nvPr/>
        </p:nvSpPr>
        <p:spPr>
          <a:xfrm>
            <a:off x="3004152" y="4425412"/>
            <a:ext cx="883041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MX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PTX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QFX</a:t>
            </a:r>
          </a:p>
        </p:txBody>
      </p:sp>
      <p:sp>
        <p:nvSpPr>
          <p:cNvPr id="30" name="TextBox 43">
            <a:extLst>
              <a:ext uri="{FF2B5EF4-FFF2-40B4-BE49-F238E27FC236}">
                <a16:creationId xmlns:a16="http://schemas.microsoft.com/office/drawing/2014/main" id="{779F98ED-CA9E-435A-8995-A63652862BFA}"/>
              </a:ext>
            </a:extLst>
          </p:cNvPr>
          <p:cNvSpPr txBox="1"/>
          <p:nvPr/>
        </p:nvSpPr>
        <p:spPr>
          <a:xfrm>
            <a:off x="1817453" y="2698815"/>
            <a:ext cx="88304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Work Sans" pitchFamily="2" charset="-18"/>
                <a:cs typeface="Helvetica Neue"/>
              </a:rPr>
              <a:t>Custom</a:t>
            </a:r>
          </a:p>
          <a:p>
            <a:pPr algn="ctr"/>
            <a:r>
              <a:rPr lang="en-US" sz="1200" dirty="0">
                <a:solidFill>
                  <a:schemeClr val="accent4"/>
                </a:solidFill>
                <a:latin typeface="Work Sans" pitchFamily="2" charset="-18"/>
                <a:cs typeface="Helvetica Neue"/>
              </a:rPr>
              <a:t>Silicon</a:t>
            </a:r>
          </a:p>
        </p:txBody>
      </p:sp>
      <p:sp>
        <p:nvSpPr>
          <p:cNvPr id="31" name="TextBox 44">
            <a:extLst>
              <a:ext uri="{FF2B5EF4-FFF2-40B4-BE49-F238E27FC236}">
                <a16:creationId xmlns:a16="http://schemas.microsoft.com/office/drawing/2014/main" id="{FA005BA0-C595-4B3D-9792-99EEEE38A0F2}"/>
              </a:ext>
            </a:extLst>
          </p:cNvPr>
          <p:cNvSpPr txBox="1"/>
          <p:nvPr/>
        </p:nvSpPr>
        <p:spPr>
          <a:xfrm>
            <a:off x="1933965" y="4425412"/>
            <a:ext cx="665499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77xx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795x</a:t>
            </a:r>
          </a:p>
          <a:p>
            <a:pPr algn="ctr"/>
            <a:endParaRPr lang="en-US" dirty="0">
              <a:solidFill>
                <a:schemeClr val="tx1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32" name="TextBox 45">
            <a:extLst>
              <a:ext uri="{FF2B5EF4-FFF2-40B4-BE49-F238E27FC236}">
                <a16:creationId xmlns:a16="http://schemas.microsoft.com/office/drawing/2014/main" id="{C05A9F86-E699-45C3-B96A-532865502D6E}"/>
              </a:ext>
            </a:extLst>
          </p:cNvPr>
          <p:cNvSpPr txBox="1"/>
          <p:nvPr/>
        </p:nvSpPr>
        <p:spPr>
          <a:xfrm>
            <a:off x="2898775" y="3533048"/>
            <a:ext cx="1122037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Work Sans" pitchFamily="2" charset="-18"/>
              </a:rPr>
              <a:t>Trio</a:t>
            </a:r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,</a:t>
            </a:r>
            <a:r>
              <a:rPr lang="pl-PL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Q5..</a:t>
            </a:r>
          </a:p>
        </p:txBody>
      </p:sp>
      <p:sp>
        <p:nvSpPr>
          <p:cNvPr id="33" name="TextBox 46">
            <a:extLst>
              <a:ext uri="{FF2B5EF4-FFF2-40B4-BE49-F238E27FC236}">
                <a16:creationId xmlns:a16="http://schemas.microsoft.com/office/drawing/2014/main" id="{681DB58B-76C2-4B13-A5D2-785F2CF9DF4D}"/>
              </a:ext>
            </a:extLst>
          </p:cNvPr>
          <p:cNvSpPr txBox="1"/>
          <p:nvPr/>
        </p:nvSpPr>
        <p:spPr>
          <a:xfrm>
            <a:off x="1716188" y="3549727"/>
            <a:ext cx="1051938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FP1/2/3/4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3Tbps max</a:t>
            </a:r>
          </a:p>
        </p:txBody>
      </p:sp>
      <p:cxnSp>
        <p:nvCxnSpPr>
          <p:cNvPr id="65" name="Straight Connector 87">
            <a:extLst>
              <a:ext uri="{FF2B5EF4-FFF2-40B4-BE49-F238E27FC236}">
                <a16:creationId xmlns:a16="http://schemas.microsoft.com/office/drawing/2014/main" id="{5D18E1C5-CCB5-4587-804A-FFD4A64DC3A3}"/>
              </a:ext>
            </a:extLst>
          </p:cNvPr>
          <p:cNvCxnSpPr>
            <a:cxnSpLocks/>
          </p:cNvCxnSpPr>
          <p:nvPr/>
        </p:nvCxnSpPr>
        <p:spPr>
          <a:xfrm>
            <a:off x="1223010" y="2627401"/>
            <a:ext cx="95440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27">
            <a:extLst>
              <a:ext uri="{FF2B5EF4-FFF2-40B4-BE49-F238E27FC236}">
                <a16:creationId xmlns:a16="http://schemas.microsoft.com/office/drawing/2014/main" id="{0DDCDFF1-2DF1-46C3-B0CD-8CDD1056AA02}"/>
              </a:ext>
            </a:extLst>
          </p:cNvPr>
          <p:cNvSpPr txBox="1"/>
          <p:nvPr/>
        </p:nvSpPr>
        <p:spPr>
          <a:xfrm>
            <a:off x="3965258" y="5327037"/>
            <a:ext cx="2559348" cy="129266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Q100</a:t>
            </a:r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 (NCS8k)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{acquired company </a:t>
            </a:r>
            <a:r>
              <a:rPr lang="en-US" dirty="0" err="1">
                <a:solidFill>
                  <a:schemeClr val="tx1"/>
                </a:solidFill>
                <a:latin typeface="Work Sans" pitchFamily="2" charset="-18"/>
                <a:cs typeface="Helvetica Neue"/>
              </a:rPr>
              <a:t>Leaba</a:t>
            </a:r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}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Jericho2 equivalent, 10.8Tbps (no-fabric) frame-based</a:t>
            </a:r>
          </a:p>
          <a:p>
            <a:pPr algn="ctr"/>
            <a:endParaRPr lang="en-US" dirty="0">
              <a:solidFill>
                <a:schemeClr val="tx1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73" name="TextBox 39">
            <a:extLst>
              <a:ext uri="{FF2B5EF4-FFF2-40B4-BE49-F238E27FC236}">
                <a16:creationId xmlns:a16="http://schemas.microsoft.com/office/drawing/2014/main" id="{4D55B244-1B56-4F5C-856E-C40B102D7424}"/>
              </a:ext>
            </a:extLst>
          </p:cNvPr>
          <p:cNvSpPr txBox="1"/>
          <p:nvPr/>
        </p:nvSpPr>
        <p:spPr>
          <a:xfrm>
            <a:off x="4288754" y="4333947"/>
            <a:ext cx="1798204" cy="64633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Jericho+ </a:t>
            </a:r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(NCS5k)</a:t>
            </a:r>
            <a:endParaRPr lang="pl-PL" dirty="0">
              <a:solidFill>
                <a:schemeClr val="tx1"/>
              </a:solidFill>
              <a:latin typeface="Work Sans" pitchFamily="2" charset="-18"/>
              <a:cs typeface="Helvetica Neue"/>
            </a:endParaRPr>
          </a:p>
          <a:p>
            <a:pPr algn="ctr"/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Jericho2</a:t>
            </a:r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 (NCS5500)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 Nexus3600, 9500</a:t>
            </a:r>
          </a:p>
        </p:txBody>
      </p:sp>
      <p:sp>
        <p:nvSpPr>
          <p:cNvPr id="74" name="TextBox 40">
            <a:extLst>
              <a:ext uri="{FF2B5EF4-FFF2-40B4-BE49-F238E27FC236}">
                <a16:creationId xmlns:a16="http://schemas.microsoft.com/office/drawing/2014/main" id="{0BF01F86-8396-40B0-9AE4-5D3646324BFB}"/>
              </a:ext>
            </a:extLst>
          </p:cNvPr>
          <p:cNvSpPr txBox="1"/>
          <p:nvPr/>
        </p:nvSpPr>
        <p:spPr>
          <a:xfrm>
            <a:off x="5010404" y="2732073"/>
            <a:ext cx="648942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Mix</a:t>
            </a:r>
          </a:p>
        </p:txBody>
      </p:sp>
      <p:sp>
        <p:nvSpPr>
          <p:cNvPr id="75" name="TextBox 47">
            <a:extLst>
              <a:ext uri="{FF2B5EF4-FFF2-40B4-BE49-F238E27FC236}">
                <a16:creationId xmlns:a16="http://schemas.microsoft.com/office/drawing/2014/main" id="{6FD0D8FD-6CB0-42B2-8556-F3FE394F27A9}"/>
              </a:ext>
            </a:extLst>
          </p:cNvPr>
          <p:cNvSpPr txBox="1"/>
          <p:nvPr/>
        </p:nvSpPr>
        <p:spPr>
          <a:xfrm>
            <a:off x="4247349" y="3141529"/>
            <a:ext cx="2018812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ASR9k:</a:t>
            </a:r>
          </a:p>
          <a:p>
            <a:pPr algn="ctr"/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Tomahawk</a:t>
            </a:r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(3G) </a:t>
            </a:r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Lightspeed</a:t>
            </a:r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 (4G) 3.2Tbps max</a:t>
            </a:r>
          </a:p>
        </p:txBody>
      </p:sp>
      <p:sp>
        <p:nvSpPr>
          <p:cNvPr id="78" name="TextBox 68">
            <a:extLst>
              <a:ext uri="{FF2B5EF4-FFF2-40B4-BE49-F238E27FC236}">
                <a16:creationId xmlns:a16="http://schemas.microsoft.com/office/drawing/2014/main" id="{A9716D43-5894-48E6-8903-B5402E1CA7EA}"/>
              </a:ext>
            </a:extLst>
          </p:cNvPr>
          <p:cNvSpPr txBox="1"/>
          <p:nvPr/>
        </p:nvSpPr>
        <p:spPr>
          <a:xfrm>
            <a:off x="7066543" y="5397575"/>
            <a:ext cx="1134837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Jericho</a:t>
            </a:r>
          </a:p>
        </p:txBody>
      </p:sp>
      <p:sp>
        <p:nvSpPr>
          <p:cNvPr id="79" name="TextBox 69">
            <a:extLst>
              <a:ext uri="{FF2B5EF4-FFF2-40B4-BE49-F238E27FC236}">
                <a16:creationId xmlns:a16="http://schemas.microsoft.com/office/drawing/2014/main" id="{898257A0-1F4A-4894-A771-37E106C4DF94}"/>
              </a:ext>
            </a:extLst>
          </p:cNvPr>
          <p:cNvSpPr txBox="1"/>
          <p:nvPr/>
        </p:nvSpPr>
        <p:spPr>
          <a:xfrm>
            <a:off x="6904186" y="4585015"/>
            <a:ext cx="1426363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Jericho+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1.8Tbps</a:t>
            </a:r>
          </a:p>
        </p:txBody>
      </p:sp>
      <p:sp>
        <p:nvSpPr>
          <p:cNvPr id="80" name="TextBox 70">
            <a:extLst>
              <a:ext uri="{FF2B5EF4-FFF2-40B4-BE49-F238E27FC236}">
                <a16:creationId xmlns:a16="http://schemas.microsoft.com/office/drawing/2014/main" id="{36E6CFE2-7043-4DBE-BA41-2EE27F6D4593}"/>
              </a:ext>
            </a:extLst>
          </p:cNvPr>
          <p:cNvSpPr txBox="1"/>
          <p:nvPr/>
        </p:nvSpPr>
        <p:spPr>
          <a:xfrm>
            <a:off x="6880012" y="3363020"/>
            <a:ext cx="1426363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Jericho2</a:t>
            </a:r>
          </a:p>
          <a:p>
            <a:pPr algn="ctr"/>
            <a:r>
              <a:rPr lang="pl-PL" dirty="0" err="1">
                <a:solidFill>
                  <a:schemeClr val="tx1"/>
                </a:solidFill>
                <a:latin typeface="Work Sans" pitchFamily="2" charset="-18"/>
                <a:cs typeface="Helvetica Neue"/>
              </a:rPr>
              <a:t>Up</a:t>
            </a:r>
            <a:r>
              <a:rPr lang="pl-PL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 to </a:t>
            </a:r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10.4Tbps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cell-based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400GE</a:t>
            </a:r>
          </a:p>
        </p:txBody>
      </p:sp>
      <p:cxnSp>
        <p:nvCxnSpPr>
          <p:cNvPr id="82" name="Straight Arrow Connector 89">
            <a:extLst>
              <a:ext uri="{FF2B5EF4-FFF2-40B4-BE49-F238E27FC236}">
                <a16:creationId xmlns:a16="http://schemas.microsoft.com/office/drawing/2014/main" id="{4DA26273-081D-4EDA-A6CA-5E2D0F4EBB96}"/>
              </a:ext>
            </a:extLst>
          </p:cNvPr>
          <p:cNvCxnSpPr/>
          <p:nvPr/>
        </p:nvCxnSpPr>
        <p:spPr>
          <a:xfrm flipH="1">
            <a:off x="6096240" y="3464478"/>
            <a:ext cx="612570" cy="69425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90">
            <a:extLst>
              <a:ext uri="{FF2B5EF4-FFF2-40B4-BE49-F238E27FC236}">
                <a16:creationId xmlns:a16="http://schemas.microsoft.com/office/drawing/2014/main" id="{CB92FAED-8940-4F9D-AE27-F92F3A2EDEB5}"/>
              </a:ext>
            </a:extLst>
          </p:cNvPr>
          <p:cNvCxnSpPr/>
          <p:nvPr/>
        </p:nvCxnSpPr>
        <p:spPr>
          <a:xfrm flipH="1">
            <a:off x="6220511" y="4366719"/>
            <a:ext cx="488299" cy="84453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92">
            <a:extLst>
              <a:ext uri="{FF2B5EF4-FFF2-40B4-BE49-F238E27FC236}">
                <a16:creationId xmlns:a16="http://schemas.microsoft.com/office/drawing/2014/main" id="{F7E7EC5F-8E76-41CB-AEA6-8C8F4E6C68FA}"/>
              </a:ext>
            </a:extLst>
          </p:cNvPr>
          <p:cNvCxnSpPr/>
          <p:nvPr/>
        </p:nvCxnSpPr>
        <p:spPr>
          <a:xfrm flipH="1" flipV="1">
            <a:off x="6266161" y="4923922"/>
            <a:ext cx="472691" cy="9832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71">
            <a:extLst>
              <a:ext uri="{FF2B5EF4-FFF2-40B4-BE49-F238E27FC236}">
                <a16:creationId xmlns:a16="http://schemas.microsoft.com/office/drawing/2014/main" id="{26AEA1DC-4F2D-4A46-A0E7-B47B8F1B2E1D}"/>
              </a:ext>
            </a:extLst>
          </p:cNvPr>
          <p:cNvSpPr txBox="1"/>
          <p:nvPr/>
        </p:nvSpPr>
        <p:spPr>
          <a:xfrm>
            <a:off x="9527054" y="2328548"/>
            <a:ext cx="860609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Arista</a:t>
            </a:r>
          </a:p>
        </p:txBody>
      </p:sp>
      <p:sp>
        <p:nvSpPr>
          <p:cNvPr id="123" name="TextBox 82">
            <a:extLst>
              <a:ext uri="{FF2B5EF4-FFF2-40B4-BE49-F238E27FC236}">
                <a16:creationId xmlns:a16="http://schemas.microsoft.com/office/drawing/2014/main" id="{DA3DAF25-9C7C-4A16-81CB-DA78533408C6}"/>
              </a:ext>
            </a:extLst>
          </p:cNvPr>
          <p:cNvSpPr txBox="1"/>
          <p:nvPr/>
        </p:nvSpPr>
        <p:spPr>
          <a:xfrm>
            <a:off x="9266308" y="5382186"/>
            <a:ext cx="1376833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7280R/R2/R3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fixed</a:t>
            </a:r>
          </a:p>
        </p:txBody>
      </p:sp>
      <p:sp>
        <p:nvSpPr>
          <p:cNvPr id="124" name="TextBox 83">
            <a:extLst>
              <a:ext uri="{FF2B5EF4-FFF2-40B4-BE49-F238E27FC236}">
                <a16:creationId xmlns:a16="http://schemas.microsoft.com/office/drawing/2014/main" id="{E4AEFE75-13B5-4992-A80D-B508CD6B4B36}"/>
              </a:ext>
            </a:extLst>
          </p:cNvPr>
          <p:cNvSpPr txBox="1"/>
          <p:nvPr/>
        </p:nvSpPr>
        <p:spPr>
          <a:xfrm>
            <a:off x="9279850" y="4553608"/>
            <a:ext cx="1376833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7500R/R2/R3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modular</a:t>
            </a:r>
          </a:p>
        </p:txBody>
      </p:sp>
      <p:sp>
        <p:nvSpPr>
          <p:cNvPr id="125" name="TextBox 84">
            <a:extLst>
              <a:ext uri="{FF2B5EF4-FFF2-40B4-BE49-F238E27FC236}">
                <a16:creationId xmlns:a16="http://schemas.microsoft.com/office/drawing/2014/main" id="{3B3FD95D-7E0B-403D-A585-913CE357561C}"/>
              </a:ext>
            </a:extLst>
          </p:cNvPr>
          <p:cNvSpPr txBox="1"/>
          <p:nvPr/>
        </p:nvSpPr>
        <p:spPr>
          <a:xfrm>
            <a:off x="9466960" y="3394243"/>
            <a:ext cx="1040018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7800R3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modular</a:t>
            </a:r>
          </a:p>
        </p:txBody>
      </p:sp>
      <p:sp>
        <p:nvSpPr>
          <p:cNvPr id="126" name="TextBox 85">
            <a:extLst>
              <a:ext uri="{FF2B5EF4-FFF2-40B4-BE49-F238E27FC236}">
                <a16:creationId xmlns:a16="http://schemas.microsoft.com/office/drawing/2014/main" id="{BB051DF7-7DFE-462C-965D-1F03B2380EDF}"/>
              </a:ext>
            </a:extLst>
          </p:cNvPr>
          <p:cNvSpPr txBox="1"/>
          <p:nvPr/>
        </p:nvSpPr>
        <p:spPr>
          <a:xfrm>
            <a:off x="9095612" y="2743253"/>
            <a:ext cx="2398423" cy="24622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 pitchFamily="2" charset="-18"/>
                <a:cs typeface="Helvetica Neue"/>
              </a:rPr>
              <a:t>Merchant</a:t>
            </a:r>
            <a:r>
              <a:rPr lang="pl-P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 pitchFamily="2" charset="-18"/>
                <a:cs typeface="Helvetica Neue"/>
              </a:rPr>
              <a:t>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 pitchFamily="2" charset="-18"/>
                <a:cs typeface="Helvetica Neue"/>
              </a:rPr>
              <a:t>Silicon</a:t>
            </a:r>
          </a:p>
        </p:txBody>
      </p:sp>
      <p:cxnSp>
        <p:nvCxnSpPr>
          <p:cNvPr id="127" name="Straight Arrow Connector 97">
            <a:extLst>
              <a:ext uri="{FF2B5EF4-FFF2-40B4-BE49-F238E27FC236}">
                <a16:creationId xmlns:a16="http://schemas.microsoft.com/office/drawing/2014/main" id="{ADDBD451-76F9-4D77-8A51-B722A4175BF7}"/>
              </a:ext>
            </a:extLst>
          </p:cNvPr>
          <p:cNvCxnSpPr/>
          <p:nvPr/>
        </p:nvCxnSpPr>
        <p:spPr>
          <a:xfrm>
            <a:off x="8407742" y="3496006"/>
            <a:ext cx="316522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TextBox 99">
            <a:extLst>
              <a:ext uri="{FF2B5EF4-FFF2-40B4-BE49-F238E27FC236}">
                <a16:creationId xmlns:a16="http://schemas.microsoft.com/office/drawing/2014/main" id="{CC4474C5-0E6D-4FA5-97EB-D06503970E3A}"/>
              </a:ext>
            </a:extLst>
          </p:cNvPr>
          <p:cNvSpPr txBox="1"/>
          <p:nvPr/>
        </p:nvSpPr>
        <p:spPr>
          <a:xfrm>
            <a:off x="8896357" y="3372895"/>
            <a:ext cx="39851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R3</a:t>
            </a:r>
          </a:p>
        </p:txBody>
      </p:sp>
      <p:cxnSp>
        <p:nvCxnSpPr>
          <p:cNvPr id="129" name="Straight Arrow Connector 100">
            <a:extLst>
              <a:ext uri="{FF2B5EF4-FFF2-40B4-BE49-F238E27FC236}">
                <a16:creationId xmlns:a16="http://schemas.microsoft.com/office/drawing/2014/main" id="{8D8A7A62-140E-4023-86E0-85E1F235716E}"/>
              </a:ext>
            </a:extLst>
          </p:cNvPr>
          <p:cNvCxnSpPr/>
          <p:nvPr/>
        </p:nvCxnSpPr>
        <p:spPr>
          <a:xfrm>
            <a:off x="8385354" y="4669771"/>
            <a:ext cx="316522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0" name="TextBox 101">
            <a:extLst>
              <a:ext uri="{FF2B5EF4-FFF2-40B4-BE49-F238E27FC236}">
                <a16:creationId xmlns:a16="http://schemas.microsoft.com/office/drawing/2014/main" id="{0F0DA833-5D93-4D70-9541-1E5433D5FA32}"/>
              </a:ext>
            </a:extLst>
          </p:cNvPr>
          <p:cNvSpPr txBox="1"/>
          <p:nvPr/>
        </p:nvSpPr>
        <p:spPr>
          <a:xfrm>
            <a:off x="8873969" y="4546660"/>
            <a:ext cx="39851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R2</a:t>
            </a:r>
          </a:p>
        </p:txBody>
      </p:sp>
      <p:cxnSp>
        <p:nvCxnSpPr>
          <p:cNvPr id="131" name="Straight Arrow Connector 102">
            <a:extLst>
              <a:ext uri="{FF2B5EF4-FFF2-40B4-BE49-F238E27FC236}">
                <a16:creationId xmlns:a16="http://schemas.microsoft.com/office/drawing/2014/main" id="{114B6E4A-3D7B-4A45-A985-CE1D4D73F7D9}"/>
              </a:ext>
            </a:extLst>
          </p:cNvPr>
          <p:cNvCxnSpPr/>
          <p:nvPr/>
        </p:nvCxnSpPr>
        <p:spPr>
          <a:xfrm>
            <a:off x="8407742" y="5505297"/>
            <a:ext cx="316522" cy="0"/>
          </a:xfrm>
          <a:prstGeom prst="straightConnector1">
            <a:avLst/>
          </a:prstGeom>
          <a:ln w="317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2" name="TextBox 103">
            <a:extLst>
              <a:ext uri="{FF2B5EF4-FFF2-40B4-BE49-F238E27FC236}">
                <a16:creationId xmlns:a16="http://schemas.microsoft.com/office/drawing/2014/main" id="{9BA33582-AD0E-428F-A1BD-196F2FF2CD16}"/>
              </a:ext>
            </a:extLst>
          </p:cNvPr>
          <p:cNvSpPr txBox="1"/>
          <p:nvPr/>
        </p:nvSpPr>
        <p:spPr>
          <a:xfrm>
            <a:off x="8896357" y="5382186"/>
            <a:ext cx="39851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R3</a:t>
            </a:r>
          </a:p>
        </p:txBody>
      </p:sp>
      <p:grpSp>
        <p:nvGrpSpPr>
          <p:cNvPr id="133" name="Group 3">
            <a:extLst>
              <a:ext uri="{FF2B5EF4-FFF2-40B4-BE49-F238E27FC236}">
                <a16:creationId xmlns:a16="http://schemas.microsoft.com/office/drawing/2014/main" id="{2FE8D565-F1A6-432C-8E03-DC9BE7F4B4F2}"/>
              </a:ext>
            </a:extLst>
          </p:cNvPr>
          <p:cNvGrpSpPr/>
          <p:nvPr/>
        </p:nvGrpSpPr>
        <p:grpSpPr>
          <a:xfrm>
            <a:off x="3279946" y="1996354"/>
            <a:ext cx="274334" cy="310082"/>
            <a:chOff x="4688878" y="1362173"/>
            <a:chExt cx="2675802" cy="2116318"/>
          </a:xfrm>
        </p:grpSpPr>
        <p:cxnSp>
          <p:nvCxnSpPr>
            <p:cNvPr id="134" name="Straight Connector 4">
              <a:extLst>
                <a:ext uri="{FF2B5EF4-FFF2-40B4-BE49-F238E27FC236}">
                  <a16:creationId xmlns:a16="http://schemas.microsoft.com/office/drawing/2014/main" id="{9A13E7F0-202B-46BE-94C1-D873227B5A81}"/>
                </a:ext>
              </a:extLst>
            </p:cNvPr>
            <p:cNvCxnSpPr/>
            <p:nvPr/>
          </p:nvCxnSpPr>
          <p:spPr>
            <a:xfrm flipV="1">
              <a:off x="4688878" y="1763587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5">
              <a:extLst>
                <a:ext uri="{FF2B5EF4-FFF2-40B4-BE49-F238E27FC236}">
                  <a16:creationId xmlns:a16="http://schemas.microsoft.com/office/drawing/2014/main" id="{9A57FAB8-671A-4B42-AD99-84CDB46776F8}"/>
                </a:ext>
              </a:extLst>
            </p:cNvPr>
            <p:cNvCxnSpPr/>
            <p:nvPr/>
          </p:nvCxnSpPr>
          <p:spPr>
            <a:xfrm flipV="1">
              <a:off x="4688878" y="2171445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6">
              <a:extLst>
                <a:ext uri="{FF2B5EF4-FFF2-40B4-BE49-F238E27FC236}">
                  <a16:creationId xmlns:a16="http://schemas.microsoft.com/office/drawing/2014/main" id="{65B34740-445F-4047-B190-528F167CCF3D}"/>
                </a:ext>
              </a:extLst>
            </p:cNvPr>
            <p:cNvCxnSpPr/>
            <p:nvPr/>
          </p:nvCxnSpPr>
          <p:spPr>
            <a:xfrm flipV="1">
              <a:off x="4688878" y="2579318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7">
              <a:extLst>
                <a:ext uri="{FF2B5EF4-FFF2-40B4-BE49-F238E27FC236}">
                  <a16:creationId xmlns:a16="http://schemas.microsoft.com/office/drawing/2014/main" id="{0C9C29CB-FD4E-4918-87F7-70E571E6B3D8}"/>
                </a:ext>
              </a:extLst>
            </p:cNvPr>
            <p:cNvCxnSpPr/>
            <p:nvPr/>
          </p:nvCxnSpPr>
          <p:spPr>
            <a:xfrm flipV="1">
              <a:off x="4688878" y="3012768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8">
              <a:extLst>
                <a:ext uri="{FF2B5EF4-FFF2-40B4-BE49-F238E27FC236}">
                  <a16:creationId xmlns:a16="http://schemas.microsoft.com/office/drawing/2014/main" id="{9F23A4B6-BB7C-4607-8384-C267B276752C}"/>
                </a:ext>
              </a:extLst>
            </p:cNvPr>
            <p:cNvCxnSpPr/>
            <p:nvPr/>
          </p:nvCxnSpPr>
          <p:spPr>
            <a:xfrm flipH="1" flipV="1">
              <a:off x="5246016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9">
              <a:extLst>
                <a:ext uri="{FF2B5EF4-FFF2-40B4-BE49-F238E27FC236}">
                  <a16:creationId xmlns:a16="http://schemas.microsoft.com/office/drawing/2014/main" id="{E9A043D2-5E1B-4D1B-82EB-48449BFC4986}"/>
                </a:ext>
              </a:extLst>
            </p:cNvPr>
            <p:cNvCxnSpPr/>
            <p:nvPr/>
          </p:nvCxnSpPr>
          <p:spPr>
            <a:xfrm flipH="1" flipV="1">
              <a:off x="5736210" y="1366886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0">
              <a:extLst>
                <a:ext uri="{FF2B5EF4-FFF2-40B4-BE49-F238E27FC236}">
                  <a16:creationId xmlns:a16="http://schemas.microsoft.com/office/drawing/2014/main" id="{2061E276-C8A4-4D13-AF6A-335495F91CA0}"/>
                </a:ext>
              </a:extLst>
            </p:cNvPr>
            <p:cNvCxnSpPr/>
            <p:nvPr/>
          </p:nvCxnSpPr>
          <p:spPr>
            <a:xfrm flipH="1" flipV="1">
              <a:off x="6305347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1">
              <a:extLst>
                <a:ext uri="{FF2B5EF4-FFF2-40B4-BE49-F238E27FC236}">
                  <a16:creationId xmlns:a16="http://schemas.microsoft.com/office/drawing/2014/main" id="{77903100-4C71-4204-BCB2-40C7AE604FA8}"/>
                </a:ext>
              </a:extLst>
            </p:cNvPr>
            <p:cNvCxnSpPr/>
            <p:nvPr/>
          </p:nvCxnSpPr>
          <p:spPr>
            <a:xfrm flipH="1" flipV="1">
              <a:off x="6810800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Rounded Rectangle 12">
              <a:extLst>
                <a:ext uri="{FF2B5EF4-FFF2-40B4-BE49-F238E27FC236}">
                  <a16:creationId xmlns:a16="http://schemas.microsoft.com/office/drawing/2014/main" id="{670DD278-7FA9-4CE5-8623-F438DB4BC0B5}"/>
                </a:ext>
              </a:extLst>
            </p:cNvPr>
            <p:cNvSpPr/>
            <p:nvPr/>
          </p:nvSpPr>
          <p:spPr>
            <a:xfrm>
              <a:off x="4870836" y="1627626"/>
              <a:ext cx="2220016" cy="165440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Work Sans" pitchFamily="2" charset="-18"/>
              </a:endParaRPr>
            </a:p>
          </p:txBody>
        </p:sp>
      </p:grpSp>
      <p:sp>
        <p:nvSpPr>
          <p:cNvPr id="143" name="TextBox 13">
            <a:extLst>
              <a:ext uri="{FF2B5EF4-FFF2-40B4-BE49-F238E27FC236}">
                <a16:creationId xmlns:a16="http://schemas.microsoft.com/office/drawing/2014/main" id="{2BDC3D76-D2FD-4312-AB41-2B201D74EECC}"/>
              </a:ext>
            </a:extLst>
          </p:cNvPr>
          <p:cNvSpPr txBox="1"/>
          <p:nvPr/>
        </p:nvSpPr>
        <p:spPr>
          <a:xfrm>
            <a:off x="3039735" y="2350810"/>
            <a:ext cx="738147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b="1" dirty="0" err="1">
                <a:solidFill>
                  <a:schemeClr val="tx1"/>
                </a:solidFill>
                <a:latin typeface="Work Sans" pitchFamily="2" charset="-18"/>
                <a:cs typeface="Helvetica Neue"/>
              </a:rPr>
              <a:t>Juniper</a:t>
            </a:r>
            <a:endParaRPr lang="en-US" b="1" dirty="0">
              <a:solidFill>
                <a:schemeClr val="tx1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144" name="TextBox 43">
            <a:extLst>
              <a:ext uri="{FF2B5EF4-FFF2-40B4-BE49-F238E27FC236}">
                <a16:creationId xmlns:a16="http://schemas.microsoft.com/office/drawing/2014/main" id="{23F0B3BE-9E57-4513-A32A-A3B3EA29DD3F}"/>
              </a:ext>
            </a:extLst>
          </p:cNvPr>
          <p:cNvSpPr txBox="1"/>
          <p:nvPr/>
        </p:nvSpPr>
        <p:spPr>
          <a:xfrm>
            <a:off x="2975592" y="2722056"/>
            <a:ext cx="88304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4"/>
                </a:solidFill>
                <a:latin typeface="Work Sans" pitchFamily="2" charset="-18"/>
                <a:cs typeface="Helvetica Neue"/>
              </a:rPr>
              <a:t>Custom</a:t>
            </a:r>
          </a:p>
          <a:p>
            <a:pPr algn="ctr"/>
            <a:r>
              <a:rPr lang="en-US" sz="1200" dirty="0">
                <a:solidFill>
                  <a:schemeClr val="accent4"/>
                </a:solidFill>
                <a:latin typeface="Work Sans" pitchFamily="2" charset="-18"/>
                <a:cs typeface="Helvetica Neue"/>
              </a:rPr>
              <a:t>Silicon</a:t>
            </a:r>
          </a:p>
        </p:txBody>
      </p:sp>
      <p:grpSp>
        <p:nvGrpSpPr>
          <p:cNvPr id="145" name="Group 3">
            <a:extLst>
              <a:ext uri="{FF2B5EF4-FFF2-40B4-BE49-F238E27FC236}">
                <a16:creationId xmlns:a16="http://schemas.microsoft.com/office/drawing/2014/main" id="{AEA7DD98-A276-46E4-8C22-C3A893230162}"/>
              </a:ext>
            </a:extLst>
          </p:cNvPr>
          <p:cNvGrpSpPr/>
          <p:nvPr/>
        </p:nvGrpSpPr>
        <p:grpSpPr>
          <a:xfrm>
            <a:off x="5079205" y="1996354"/>
            <a:ext cx="274334" cy="310082"/>
            <a:chOff x="4688878" y="1362173"/>
            <a:chExt cx="2675802" cy="2116318"/>
          </a:xfrm>
        </p:grpSpPr>
        <p:cxnSp>
          <p:nvCxnSpPr>
            <p:cNvPr id="146" name="Straight Connector 4">
              <a:extLst>
                <a:ext uri="{FF2B5EF4-FFF2-40B4-BE49-F238E27FC236}">
                  <a16:creationId xmlns:a16="http://schemas.microsoft.com/office/drawing/2014/main" id="{E2B5B3DB-F32C-4EE0-ACF4-B42C4B3171CC}"/>
                </a:ext>
              </a:extLst>
            </p:cNvPr>
            <p:cNvCxnSpPr/>
            <p:nvPr/>
          </p:nvCxnSpPr>
          <p:spPr>
            <a:xfrm flipV="1">
              <a:off x="4688878" y="1763587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5">
              <a:extLst>
                <a:ext uri="{FF2B5EF4-FFF2-40B4-BE49-F238E27FC236}">
                  <a16:creationId xmlns:a16="http://schemas.microsoft.com/office/drawing/2014/main" id="{C3F1CD20-2D6A-43BF-ADB7-921DFDA82CD2}"/>
                </a:ext>
              </a:extLst>
            </p:cNvPr>
            <p:cNvCxnSpPr/>
            <p:nvPr/>
          </p:nvCxnSpPr>
          <p:spPr>
            <a:xfrm flipV="1">
              <a:off x="4688878" y="2171445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6">
              <a:extLst>
                <a:ext uri="{FF2B5EF4-FFF2-40B4-BE49-F238E27FC236}">
                  <a16:creationId xmlns:a16="http://schemas.microsoft.com/office/drawing/2014/main" id="{8CAE6FA5-0185-433E-9E8D-F9911458DF3B}"/>
                </a:ext>
              </a:extLst>
            </p:cNvPr>
            <p:cNvCxnSpPr/>
            <p:nvPr/>
          </p:nvCxnSpPr>
          <p:spPr>
            <a:xfrm flipV="1">
              <a:off x="4688878" y="2579318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7">
              <a:extLst>
                <a:ext uri="{FF2B5EF4-FFF2-40B4-BE49-F238E27FC236}">
                  <a16:creationId xmlns:a16="http://schemas.microsoft.com/office/drawing/2014/main" id="{44C1ECBB-DBF7-4C39-9494-F1159A5F2C2A}"/>
                </a:ext>
              </a:extLst>
            </p:cNvPr>
            <p:cNvCxnSpPr/>
            <p:nvPr/>
          </p:nvCxnSpPr>
          <p:spPr>
            <a:xfrm flipV="1">
              <a:off x="4688878" y="3012768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8">
              <a:extLst>
                <a:ext uri="{FF2B5EF4-FFF2-40B4-BE49-F238E27FC236}">
                  <a16:creationId xmlns:a16="http://schemas.microsoft.com/office/drawing/2014/main" id="{59AB45BB-8928-4D62-9DE8-0CA0D9F4F444}"/>
                </a:ext>
              </a:extLst>
            </p:cNvPr>
            <p:cNvCxnSpPr/>
            <p:nvPr/>
          </p:nvCxnSpPr>
          <p:spPr>
            <a:xfrm flipH="1" flipV="1">
              <a:off x="5246016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9">
              <a:extLst>
                <a:ext uri="{FF2B5EF4-FFF2-40B4-BE49-F238E27FC236}">
                  <a16:creationId xmlns:a16="http://schemas.microsoft.com/office/drawing/2014/main" id="{2D1B748F-C5EF-443C-A899-333D0FBE63BA}"/>
                </a:ext>
              </a:extLst>
            </p:cNvPr>
            <p:cNvCxnSpPr/>
            <p:nvPr/>
          </p:nvCxnSpPr>
          <p:spPr>
            <a:xfrm flipH="1" flipV="1">
              <a:off x="5736210" y="1366886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0">
              <a:extLst>
                <a:ext uri="{FF2B5EF4-FFF2-40B4-BE49-F238E27FC236}">
                  <a16:creationId xmlns:a16="http://schemas.microsoft.com/office/drawing/2014/main" id="{B2F9AE2F-D1B8-4BA0-A53C-EC06F95B154F}"/>
                </a:ext>
              </a:extLst>
            </p:cNvPr>
            <p:cNvCxnSpPr/>
            <p:nvPr/>
          </p:nvCxnSpPr>
          <p:spPr>
            <a:xfrm flipH="1" flipV="1">
              <a:off x="6305347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1">
              <a:extLst>
                <a:ext uri="{FF2B5EF4-FFF2-40B4-BE49-F238E27FC236}">
                  <a16:creationId xmlns:a16="http://schemas.microsoft.com/office/drawing/2014/main" id="{23F5D146-9B3D-43F3-BFF4-416E88A65A14}"/>
                </a:ext>
              </a:extLst>
            </p:cNvPr>
            <p:cNvCxnSpPr/>
            <p:nvPr/>
          </p:nvCxnSpPr>
          <p:spPr>
            <a:xfrm flipH="1" flipV="1">
              <a:off x="6810800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Rounded Rectangle 12">
              <a:extLst>
                <a:ext uri="{FF2B5EF4-FFF2-40B4-BE49-F238E27FC236}">
                  <a16:creationId xmlns:a16="http://schemas.microsoft.com/office/drawing/2014/main" id="{BD4BCDC8-21DF-4F00-A172-895B4B20782A}"/>
                </a:ext>
              </a:extLst>
            </p:cNvPr>
            <p:cNvSpPr/>
            <p:nvPr/>
          </p:nvSpPr>
          <p:spPr>
            <a:xfrm>
              <a:off x="4870836" y="1627626"/>
              <a:ext cx="2220016" cy="165440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Work Sans" pitchFamily="2" charset="-18"/>
              </a:endParaRPr>
            </a:p>
          </p:txBody>
        </p:sp>
      </p:grpSp>
      <p:sp>
        <p:nvSpPr>
          <p:cNvPr id="155" name="TextBox 13">
            <a:extLst>
              <a:ext uri="{FF2B5EF4-FFF2-40B4-BE49-F238E27FC236}">
                <a16:creationId xmlns:a16="http://schemas.microsoft.com/office/drawing/2014/main" id="{D5DD10C1-0F81-401E-9F47-D4488FAD1536}"/>
              </a:ext>
            </a:extLst>
          </p:cNvPr>
          <p:cNvSpPr txBox="1"/>
          <p:nvPr/>
        </p:nvSpPr>
        <p:spPr>
          <a:xfrm>
            <a:off x="4838994" y="2350810"/>
            <a:ext cx="738147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Cisco</a:t>
            </a:r>
            <a:endParaRPr lang="en-US" b="1" dirty="0">
              <a:solidFill>
                <a:schemeClr val="tx1"/>
              </a:solidFill>
              <a:latin typeface="Work Sans" pitchFamily="2" charset="-18"/>
              <a:cs typeface="Helvetica Neue"/>
            </a:endParaRPr>
          </a:p>
        </p:txBody>
      </p:sp>
      <p:grpSp>
        <p:nvGrpSpPr>
          <p:cNvPr id="156" name="Group 3">
            <a:extLst>
              <a:ext uri="{FF2B5EF4-FFF2-40B4-BE49-F238E27FC236}">
                <a16:creationId xmlns:a16="http://schemas.microsoft.com/office/drawing/2014/main" id="{5E84E7AB-56AD-4C72-96CC-C219ED167D4F}"/>
              </a:ext>
            </a:extLst>
          </p:cNvPr>
          <p:cNvGrpSpPr/>
          <p:nvPr/>
        </p:nvGrpSpPr>
        <p:grpSpPr>
          <a:xfrm>
            <a:off x="7390337" y="1967568"/>
            <a:ext cx="274334" cy="310082"/>
            <a:chOff x="4688878" y="1362173"/>
            <a:chExt cx="2675802" cy="2116318"/>
          </a:xfrm>
        </p:grpSpPr>
        <p:cxnSp>
          <p:nvCxnSpPr>
            <p:cNvPr id="157" name="Straight Connector 4">
              <a:extLst>
                <a:ext uri="{FF2B5EF4-FFF2-40B4-BE49-F238E27FC236}">
                  <a16:creationId xmlns:a16="http://schemas.microsoft.com/office/drawing/2014/main" id="{23DFBFE8-D8E6-49E9-82DC-D5F1C0BEF1AA}"/>
                </a:ext>
              </a:extLst>
            </p:cNvPr>
            <p:cNvCxnSpPr/>
            <p:nvPr/>
          </p:nvCxnSpPr>
          <p:spPr>
            <a:xfrm flipV="1">
              <a:off x="4688878" y="1763587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5">
              <a:extLst>
                <a:ext uri="{FF2B5EF4-FFF2-40B4-BE49-F238E27FC236}">
                  <a16:creationId xmlns:a16="http://schemas.microsoft.com/office/drawing/2014/main" id="{106FD995-4D0C-468C-8097-EFEEAD6A1854}"/>
                </a:ext>
              </a:extLst>
            </p:cNvPr>
            <p:cNvCxnSpPr/>
            <p:nvPr/>
          </p:nvCxnSpPr>
          <p:spPr>
            <a:xfrm flipV="1">
              <a:off x="4688878" y="2171445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6">
              <a:extLst>
                <a:ext uri="{FF2B5EF4-FFF2-40B4-BE49-F238E27FC236}">
                  <a16:creationId xmlns:a16="http://schemas.microsoft.com/office/drawing/2014/main" id="{7890E426-5E27-4E6C-84DB-B5B34A1C1B3A}"/>
                </a:ext>
              </a:extLst>
            </p:cNvPr>
            <p:cNvCxnSpPr/>
            <p:nvPr/>
          </p:nvCxnSpPr>
          <p:spPr>
            <a:xfrm flipV="1">
              <a:off x="4688878" y="2579318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7">
              <a:extLst>
                <a:ext uri="{FF2B5EF4-FFF2-40B4-BE49-F238E27FC236}">
                  <a16:creationId xmlns:a16="http://schemas.microsoft.com/office/drawing/2014/main" id="{DC1F3D86-D5F2-4A6C-9949-F677FD39C095}"/>
                </a:ext>
              </a:extLst>
            </p:cNvPr>
            <p:cNvCxnSpPr/>
            <p:nvPr/>
          </p:nvCxnSpPr>
          <p:spPr>
            <a:xfrm flipV="1">
              <a:off x="4688878" y="3012768"/>
              <a:ext cx="2675802" cy="7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8">
              <a:extLst>
                <a:ext uri="{FF2B5EF4-FFF2-40B4-BE49-F238E27FC236}">
                  <a16:creationId xmlns:a16="http://schemas.microsoft.com/office/drawing/2014/main" id="{15381A94-9AE8-4B86-9027-3E5DC268F641}"/>
                </a:ext>
              </a:extLst>
            </p:cNvPr>
            <p:cNvCxnSpPr/>
            <p:nvPr/>
          </p:nvCxnSpPr>
          <p:spPr>
            <a:xfrm flipH="1" flipV="1">
              <a:off x="5246016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9">
              <a:extLst>
                <a:ext uri="{FF2B5EF4-FFF2-40B4-BE49-F238E27FC236}">
                  <a16:creationId xmlns:a16="http://schemas.microsoft.com/office/drawing/2014/main" id="{27D7C2AD-5314-4678-ADDC-57D26D4AA675}"/>
                </a:ext>
              </a:extLst>
            </p:cNvPr>
            <p:cNvCxnSpPr/>
            <p:nvPr/>
          </p:nvCxnSpPr>
          <p:spPr>
            <a:xfrm flipH="1" flipV="1">
              <a:off x="5736210" y="1366886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0">
              <a:extLst>
                <a:ext uri="{FF2B5EF4-FFF2-40B4-BE49-F238E27FC236}">
                  <a16:creationId xmlns:a16="http://schemas.microsoft.com/office/drawing/2014/main" id="{D96DCA7C-2FE3-4982-A29C-D42BFA499449}"/>
                </a:ext>
              </a:extLst>
            </p:cNvPr>
            <p:cNvCxnSpPr/>
            <p:nvPr/>
          </p:nvCxnSpPr>
          <p:spPr>
            <a:xfrm flipH="1" flipV="1">
              <a:off x="6305347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1">
              <a:extLst>
                <a:ext uri="{FF2B5EF4-FFF2-40B4-BE49-F238E27FC236}">
                  <a16:creationId xmlns:a16="http://schemas.microsoft.com/office/drawing/2014/main" id="{2027DC58-E33D-4FED-ADE7-CEBEF1B36D32}"/>
                </a:ext>
              </a:extLst>
            </p:cNvPr>
            <p:cNvCxnSpPr/>
            <p:nvPr/>
          </p:nvCxnSpPr>
          <p:spPr>
            <a:xfrm flipH="1" flipV="1">
              <a:off x="6810800" y="1362173"/>
              <a:ext cx="1" cy="2111605"/>
            </a:xfrm>
            <a:prstGeom prst="line">
              <a:avLst/>
            </a:prstGeom>
            <a:ln w="22225" cap="rnd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Rounded Rectangle 12">
              <a:extLst>
                <a:ext uri="{FF2B5EF4-FFF2-40B4-BE49-F238E27FC236}">
                  <a16:creationId xmlns:a16="http://schemas.microsoft.com/office/drawing/2014/main" id="{FD97E1A6-890C-4591-93E6-699E2B44CEAF}"/>
                </a:ext>
              </a:extLst>
            </p:cNvPr>
            <p:cNvSpPr/>
            <p:nvPr/>
          </p:nvSpPr>
          <p:spPr>
            <a:xfrm>
              <a:off x="4870836" y="1627626"/>
              <a:ext cx="2220016" cy="1654400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Work Sans" pitchFamily="2" charset="-18"/>
              </a:endParaRPr>
            </a:p>
          </p:txBody>
        </p:sp>
      </p:grpSp>
      <p:sp>
        <p:nvSpPr>
          <p:cNvPr id="166" name="TextBox 13">
            <a:extLst>
              <a:ext uri="{FF2B5EF4-FFF2-40B4-BE49-F238E27FC236}">
                <a16:creationId xmlns:a16="http://schemas.microsoft.com/office/drawing/2014/main" id="{3927202E-D3C2-4EE8-9B31-D87664F97B6D}"/>
              </a:ext>
            </a:extLst>
          </p:cNvPr>
          <p:cNvSpPr txBox="1"/>
          <p:nvPr/>
        </p:nvSpPr>
        <p:spPr>
          <a:xfrm>
            <a:off x="6937263" y="2358357"/>
            <a:ext cx="1217355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b="1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BROADCOM</a:t>
            </a:r>
            <a:endParaRPr lang="en-US" b="1" dirty="0">
              <a:solidFill>
                <a:schemeClr val="tx1"/>
              </a:solidFill>
              <a:latin typeface="Work Sans" pitchFamily="2" charset="-18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4240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Przedstawienie firmy </a:t>
            </a: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/>
              <a:t>I</a:t>
            </a:r>
            <a:endParaRPr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Ewolucja Chipsetów</a:t>
            </a:r>
            <a:endParaRPr dirty="0"/>
          </a:p>
        </p:txBody>
      </p:sp>
      <p:sp>
        <p:nvSpPr>
          <p:cNvPr id="86" name="TextBox 437">
            <a:extLst>
              <a:ext uri="{FF2B5EF4-FFF2-40B4-BE49-F238E27FC236}">
                <a16:creationId xmlns:a16="http://schemas.microsoft.com/office/drawing/2014/main" id="{EA051821-6239-4EBF-BBC4-4E53B26D5089}"/>
              </a:ext>
            </a:extLst>
          </p:cNvPr>
          <p:cNvSpPr txBox="1"/>
          <p:nvPr/>
        </p:nvSpPr>
        <p:spPr>
          <a:xfrm>
            <a:off x="7793554" y="2593557"/>
            <a:ext cx="646127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Others..</a:t>
            </a:r>
          </a:p>
        </p:txBody>
      </p:sp>
      <p:pic>
        <p:nvPicPr>
          <p:cNvPr id="90" name="Picture 4" descr="Image result for arista logo">
            <a:extLst>
              <a:ext uri="{FF2B5EF4-FFF2-40B4-BE49-F238E27FC236}">
                <a16:creationId xmlns:a16="http://schemas.microsoft.com/office/drawing/2014/main" id="{A8DBA816-C50F-4D7A-A717-23664CD87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0558" y="4827176"/>
            <a:ext cx="695224" cy="2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1" name="Straight Connector 8">
            <a:extLst>
              <a:ext uri="{FF2B5EF4-FFF2-40B4-BE49-F238E27FC236}">
                <a16:creationId xmlns:a16="http://schemas.microsoft.com/office/drawing/2014/main" id="{FC7449C3-4FAB-45D9-A131-A183C96A8979}"/>
              </a:ext>
            </a:extLst>
          </p:cNvPr>
          <p:cNvCxnSpPr/>
          <p:nvPr/>
        </p:nvCxnSpPr>
        <p:spPr>
          <a:xfrm flipV="1">
            <a:off x="2395709" y="2033179"/>
            <a:ext cx="1031428" cy="3641402"/>
          </a:xfrm>
          <a:prstGeom prst="line">
            <a:avLst/>
          </a:prstGeom>
          <a:ln w="952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2" name="Group 277">
            <a:extLst>
              <a:ext uri="{FF2B5EF4-FFF2-40B4-BE49-F238E27FC236}">
                <a16:creationId xmlns:a16="http://schemas.microsoft.com/office/drawing/2014/main" id="{497271E2-F617-43A5-A824-D90A2FD1503E}"/>
              </a:ext>
            </a:extLst>
          </p:cNvPr>
          <p:cNvGrpSpPr/>
          <p:nvPr/>
        </p:nvGrpSpPr>
        <p:grpSpPr>
          <a:xfrm>
            <a:off x="2747543" y="5064666"/>
            <a:ext cx="480123" cy="463936"/>
            <a:chOff x="3655522" y="3375585"/>
            <a:chExt cx="480123" cy="463936"/>
          </a:xfrm>
        </p:grpSpPr>
        <p:grpSp>
          <p:nvGrpSpPr>
            <p:cNvPr id="93" name="Group 15">
              <a:extLst>
                <a:ext uri="{FF2B5EF4-FFF2-40B4-BE49-F238E27FC236}">
                  <a16:creationId xmlns:a16="http://schemas.microsoft.com/office/drawing/2014/main" id="{43137AD2-BD56-480A-BD93-32C4D0D57F47}"/>
                </a:ext>
              </a:extLst>
            </p:cNvPr>
            <p:cNvGrpSpPr/>
            <p:nvPr/>
          </p:nvGrpSpPr>
          <p:grpSpPr>
            <a:xfrm>
              <a:off x="3655522" y="3375585"/>
              <a:ext cx="480123" cy="463936"/>
              <a:chOff x="4688878" y="1362173"/>
              <a:chExt cx="2675802" cy="2116318"/>
            </a:xfrm>
          </p:grpSpPr>
          <p:cxnSp>
            <p:nvCxnSpPr>
              <p:cNvPr id="95" name="Straight Connector 28">
                <a:extLst>
                  <a:ext uri="{FF2B5EF4-FFF2-40B4-BE49-F238E27FC236}">
                    <a16:creationId xmlns:a16="http://schemas.microsoft.com/office/drawing/2014/main" id="{A6A1544F-46C6-46C0-B8B7-A0F42FE17292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29">
                <a:extLst>
                  <a:ext uri="{FF2B5EF4-FFF2-40B4-BE49-F238E27FC236}">
                    <a16:creationId xmlns:a16="http://schemas.microsoft.com/office/drawing/2014/main" id="{155528AA-C515-45D8-9A39-F3512D655640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30">
                <a:extLst>
                  <a:ext uri="{FF2B5EF4-FFF2-40B4-BE49-F238E27FC236}">
                    <a16:creationId xmlns:a16="http://schemas.microsoft.com/office/drawing/2014/main" id="{C4900A61-1F97-4BE2-8544-FE1C97804EA1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31">
                <a:extLst>
                  <a:ext uri="{FF2B5EF4-FFF2-40B4-BE49-F238E27FC236}">
                    <a16:creationId xmlns:a16="http://schemas.microsoft.com/office/drawing/2014/main" id="{B9C58679-D97D-403A-BE40-8675C8AFE987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32">
                <a:extLst>
                  <a:ext uri="{FF2B5EF4-FFF2-40B4-BE49-F238E27FC236}">
                    <a16:creationId xmlns:a16="http://schemas.microsoft.com/office/drawing/2014/main" id="{80D82FDE-485A-45F4-AF97-FDDE2480DE91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33">
                <a:extLst>
                  <a:ext uri="{FF2B5EF4-FFF2-40B4-BE49-F238E27FC236}">
                    <a16:creationId xmlns:a16="http://schemas.microsoft.com/office/drawing/2014/main" id="{475FD2F1-E2C2-4B12-A4B2-6193FEDB96E6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34">
                <a:extLst>
                  <a:ext uri="{FF2B5EF4-FFF2-40B4-BE49-F238E27FC236}">
                    <a16:creationId xmlns:a16="http://schemas.microsoft.com/office/drawing/2014/main" id="{EF9BDA71-F7F4-4E23-9735-9951FB2E0E72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35">
                <a:extLst>
                  <a:ext uri="{FF2B5EF4-FFF2-40B4-BE49-F238E27FC236}">
                    <a16:creationId xmlns:a16="http://schemas.microsoft.com/office/drawing/2014/main" id="{159EBC2A-BB85-40A3-A5E6-7F000B1565BF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3" name="Rounded Rectangle 36">
                <a:extLst>
                  <a:ext uri="{FF2B5EF4-FFF2-40B4-BE49-F238E27FC236}">
                    <a16:creationId xmlns:a16="http://schemas.microsoft.com/office/drawing/2014/main" id="{22B5671C-682B-430A-8E0B-1C5A54447933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94" name="TextBox 184">
              <a:extLst>
                <a:ext uri="{FF2B5EF4-FFF2-40B4-BE49-F238E27FC236}">
                  <a16:creationId xmlns:a16="http://schemas.microsoft.com/office/drawing/2014/main" id="{71F03D6B-B119-4898-B277-52B30D56F7EA}"/>
                </a:ext>
              </a:extLst>
            </p:cNvPr>
            <p:cNvSpPr txBox="1"/>
            <p:nvPr/>
          </p:nvSpPr>
          <p:spPr>
            <a:xfrm>
              <a:off x="3780308" y="3514085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TH</a:t>
              </a:r>
            </a:p>
          </p:txBody>
        </p:sp>
      </p:grpSp>
      <p:sp>
        <p:nvSpPr>
          <p:cNvPr id="104" name="TextBox 185">
            <a:extLst>
              <a:ext uri="{FF2B5EF4-FFF2-40B4-BE49-F238E27FC236}">
                <a16:creationId xmlns:a16="http://schemas.microsoft.com/office/drawing/2014/main" id="{1249C887-08C8-4AE4-AB65-0ED9C5E6EEBC}"/>
              </a:ext>
            </a:extLst>
          </p:cNvPr>
          <p:cNvSpPr txBox="1"/>
          <p:nvPr/>
        </p:nvSpPr>
        <p:spPr>
          <a:xfrm>
            <a:off x="1827536" y="5175970"/>
            <a:ext cx="58892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2016</a:t>
            </a:r>
          </a:p>
        </p:txBody>
      </p:sp>
      <p:sp>
        <p:nvSpPr>
          <p:cNvPr id="105" name="TextBox 186">
            <a:extLst>
              <a:ext uri="{FF2B5EF4-FFF2-40B4-BE49-F238E27FC236}">
                <a16:creationId xmlns:a16="http://schemas.microsoft.com/office/drawing/2014/main" id="{DC98E1EC-9774-48F4-9F03-B47117AE743E}"/>
              </a:ext>
            </a:extLst>
          </p:cNvPr>
          <p:cNvSpPr txBox="1"/>
          <p:nvPr/>
        </p:nvSpPr>
        <p:spPr>
          <a:xfrm>
            <a:off x="3156411" y="4123976"/>
            <a:ext cx="525730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12.8T</a:t>
            </a:r>
          </a:p>
        </p:txBody>
      </p:sp>
      <p:sp>
        <p:nvSpPr>
          <p:cNvPr id="106" name="TextBox 187">
            <a:extLst>
              <a:ext uri="{FF2B5EF4-FFF2-40B4-BE49-F238E27FC236}">
                <a16:creationId xmlns:a16="http://schemas.microsoft.com/office/drawing/2014/main" id="{9974DD1F-EFE3-4FF6-8C7C-23777F5A2F74}"/>
              </a:ext>
            </a:extLst>
          </p:cNvPr>
          <p:cNvSpPr txBox="1"/>
          <p:nvPr/>
        </p:nvSpPr>
        <p:spPr>
          <a:xfrm>
            <a:off x="2006988" y="4617455"/>
            <a:ext cx="58892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2017</a:t>
            </a:r>
          </a:p>
        </p:txBody>
      </p:sp>
      <p:sp>
        <p:nvSpPr>
          <p:cNvPr id="107" name="TextBox 188">
            <a:extLst>
              <a:ext uri="{FF2B5EF4-FFF2-40B4-BE49-F238E27FC236}">
                <a16:creationId xmlns:a16="http://schemas.microsoft.com/office/drawing/2014/main" id="{17D5FFD7-CC68-4DA6-8539-21AFC46B9E2A}"/>
              </a:ext>
            </a:extLst>
          </p:cNvPr>
          <p:cNvSpPr txBox="1"/>
          <p:nvPr/>
        </p:nvSpPr>
        <p:spPr>
          <a:xfrm>
            <a:off x="2155391" y="4058794"/>
            <a:ext cx="58892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2018</a:t>
            </a:r>
          </a:p>
        </p:txBody>
      </p:sp>
      <p:sp>
        <p:nvSpPr>
          <p:cNvPr id="108" name="TextBox 189">
            <a:extLst>
              <a:ext uri="{FF2B5EF4-FFF2-40B4-BE49-F238E27FC236}">
                <a16:creationId xmlns:a16="http://schemas.microsoft.com/office/drawing/2014/main" id="{C173FA78-94B7-4DDF-B651-CB3EE2BD2106}"/>
              </a:ext>
            </a:extLst>
          </p:cNvPr>
          <p:cNvSpPr txBox="1"/>
          <p:nvPr/>
        </p:nvSpPr>
        <p:spPr>
          <a:xfrm>
            <a:off x="2304791" y="3520544"/>
            <a:ext cx="58892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2019</a:t>
            </a:r>
          </a:p>
        </p:txBody>
      </p:sp>
      <p:grpSp>
        <p:nvGrpSpPr>
          <p:cNvPr id="109" name="Group 276">
            <a:extLst>
              <a:ext uri="{FF2B5EF4-FFF2-40B4-BE49-F238E27FC236}">
                <a16:creationId xmlns:a16="http://schemas.microsoft.com/office/drawing/2014/main" id="{FF2D6623-1921-483E-A4D0-AB5A05EDE43E}"/>
              </a:ext>
            </a:extLst>
          </p:cNvPr>
          <p:cNvGrpSpPr/>
          <p:nvPr/>
        </p:nvGrpSpPr>
        <p:grpSpPr>
          <a:xfrm>
            <a:off x="2961331" y="4361153"/>
            <a:ext cx="480123" cy="463936"/>
            <a:chOff x="4163622" y="2611835"/>
            <a:chExt cx="480123" cy="463936"/>
          </a:xfrm>
        </p:grpSpPr>
        <p:grpSp>
          <p:nvGrpSpPr>
            <p:cNvPr id="110" name="Group 191">
              <a:extLst>
                <a:ext uri="{FF2B5EF4-FFF2-40B4-BE49-F238E27FC236}">
                  <a16:creationId xmlns:a16="http://schemas.microsoft.com/office/drawing/2014/main" id="{D6898405-9120-46C7-9011-7DB9637848C9}"/>
                </a:ext>
              </a:extLst>
            </p:cNvPr>
            <p:cNvGrpSpPr/>
            <p:nvPr/>
          </p:nvGrpSpPr>
          <p:grpSpPr>
            <a:xfrm>
              <a:off x="4163622" y="2611835"/>
              <a:ext cx="480123" cy="463936"/>
              <a:chOff x="4688878" y="1362173"/>
              <a:chExt cx="2675802" cy="2116318"/>
            </a:xfrm>
          </p:grpSpPr>
          <p:cxnSp>
            <p:nvCxnSpPr>
              <p:cNvPr id="112" name="Straight Connector 192">
                <a:extLst>
                  <a:ext uri="{FF2B5EF4-FFF2-40B4-BE49-F238E27FC236}">
                    <a16:creationId xmlns:a16="http://schemas.microsoft.com/office/drawing/2014/main" id="{B74AC3F1-F1E7-4999-AB20-8283DA7390FD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93">
                <a:extLst>
                  <a:ext uri="{FF2B5EF4-FFF2-40B4-BE49-F238E27FC236}">
                    <a16:creationId xmlns:a16="http://schemas.microsoft.com/office/drawing/2014/main" id="{C036B8FF-0B1F-4E87-89CB-044586994A5D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94">
                <a:extLst>
                  <a:ext uri="{FF2B5EF4-FFF2-40B4-BE49-F238E27FC236}">
                    <a16:creationId xmlns:a16="http://schemas.microsoft.com/office/drawing/2014/main" id="{65049936-AA14-4135-8B6F-DA025B0F630C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95">
                <a:extLst>
                  <a:ext uri="{FF2B5EF4-FFF2-40B4-BE49-F238E27FC236}">
                    <a16:creationId xmlns:a16="http://schemas.microsoft.com/office/drawing/2014/main" id="{0B081577-D56B-485E-B82C-1E391F20E0E1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96">
                <a:extLst>
                  <a:ext uri="{FF2B5EF4-FFF2-40B4-BE49-F238E27FC236}">
                    <a16:creationId xmlns:a16="http://schemas.microsoft.com/office/drawing/2014/main" id="{5A02AC05-1A75-434B-9206-DC6ED8823357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97">
                <a:extLst>
                  <a:ext uri="{FF2B5EF4-FFF2-40B4-BE49-F238E27FC236}">
                    <a16:creationId xmlns:a16="http://schemas.microsoft.com/office/drawing/2014/main" id="{BFE54858-F16C-4381-BC2A-F9E030C96152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98">
                <a:extLst>
                  <a:ext uri="{FF2B5EF4-FFF2-40B4-BE49-F238E27FC236}">
                    <a16:creationId xmlns:a16="http://schemas.microsoft.com/office/drawing/2014/main" id="{1B7FEE24-EE57-46B8-BE8D-0D891F2B5557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99">
                <a:extLst>
                  <a:ext uri="{FF2B5EF4-FFF2-40B4-BE49-F238E27FC236}">
                    <a16:creationId xmlns:a16="http://schemas.microsoft.com/office/drawing/2014/main" id="{EBEEC1B9-E295-419E-8489-492F24B98030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Rounded Rectangle 200">
                <a:extLst>
                  <a:ext uri="{FF2B5EF4-FFF2-40B4-BE49-F238E27FC236}">
                    <a16:creationId xmlns:a16="http://schemas.microsoft.com/office/drawing/2014/main" id="{E18D7139-F71F-4298-AEBD-56D72F3D6362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111" name="TextBox 201">
              <a:extLst>
                <a:ext uri="{FF2B5EF4-FFF2-40B4-BE49-F238E27FC236}">
                  <a16:creationId xmlns:a16="http://schemas.microsoft.com/office/drawing/2014/main" id="{37409B12-A4E5-4CF4-BB25-A9F9E6445C75}"/>
                </a:ext>
              </a:extLst>
            </p:cNvPr>
            <p:cNvSpPr txBox="1"/>
            <p:nvPr/>
          </p:nvSpPr>
          <p:spPr>
            <a:xfrm>
              <a:off x="4288408" y="2750335"/>
              <a:ext cx="309602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TH+</a:t>
              </a:r>
            </a:p>
          </p:txBody>
        </p:sp>
      </p:grpSp>
      <p:grpSp>
        <p:nvGrpSpPr>
          <p:cNvPr id="121" name="Group 292">
            <a:extLst>
              <a:ext uri="{FF2B5EF4-FFF2-40B4-BE49-F238E27FC236}">
                <a16:creationId xmlns:a16="http://schemas.microsoft.com/office/drawing/2014/main" id="{8E3F8541-170F-4114-92E2-411AF79152D5}"/>
              </a:ext>
            </a:extLst>
          </p:cNvPr>
          <p:cNvGrpSpPr/>
          <p:nvPr/>
        </p:nvGrpSpPr>
        <p:grpSpPr>
          <a:xfrm>
            <a:off x="4009905" y="5113692"/>
            <a:ext cx="480123" cy="463936"/>
            <a:chOff x="4783154" y="3545509"/>
            <a:chExt cx="480123" cy="463936"/>
          </a:xfrm>
        </p:grpSpPr>
        <p:grpSp>
          <p:nvGrpSpPr>
            <p:cNvPr id="167" name="Group 202">
              <a:extLst>
                <a:ext uri="{FF2B5EF4-FFF2-40B4-BE49-F238E27FC236}">
                  <a16:creationId xmlns:a16="http://schemas.microsoft.com/office/drawing/2014/main" id="{E1A2A02F-BCD5-4EE6-B2A6-19969A83248D}"/>
                </a:ext>
              </a:extLst>
            </p:cNvPr>
            <p:cNvGrpSpPr/>
            <p:nvPr/>
          </p:nvGrpSpPr>
          <p:grpSpPr>
            <a:xfrm>
              <a:off x="4783154" y="3545509"/>
              <a:ext cx="480123" cy="463936"/>
              <a:chOff x="4688878" y="1362173"/>
              <a:chExt cx="2675802" cy="2116318"/>
            </a:xfrm>
          </p:grpSpPr>
          <p:cxnSp>
            <p:nvCxnSpPr>
              <p:cNvPr id="169" name="Straight Connector 203">
                <a:extLst>
                  <a:ext uri="{FF2B5EF4-FFF2-40B4-BE49-F238E27FC236}">
                    <a16:creationId xmlns:a16="http://schemas.microsoft.com/office/drawing/2014/main" id="{23EF8391-D5BD-479C-8AB9-0C3A848AADD2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204">
                <a:extLst>
                  <a:ext uri="{FF2B5EF4-FFF2-40B4-BE49-F238E27FC236}">
                    <a16:creationId xmlns:a16="http://schemas.microsoft.com/office/drawing/2014/main" id="{B9E36447-A2B2-4FEC-83E9-4F44F9FE56E1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205">
                <a:extLst>
                  <a:ext uri="{FF2B5EF4-FFF2-40B4-BE49-F238E27FC236}">
                    <a16:creationId xmlns:a16="http://schemas.microsoft.com/office/drawing/2014/main" id="{D4B8D935-28BD-4AE3-AECC-381554399DB7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206">
                <a:extLst>
                  <a:ext uri="{FF2B5EF4-FFF2-40B4-BE49-F238E27FC236}">
                    <a16:creationId xmlns:a16="http://schemas.microsoft.com/office/drawing/2014/main" id="{EF282600-C65C-47CB-B588-3D74CB2BD4A4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207">
                <a:extLst>
                  <a:ext uri="{FF2B5EF4-FFF2-40B4-BE49-F238E27FC236}">
                    <a16:creationId xmlns:a16="http://schemas.microsoft.com/office/drawing/2014/main" id="{1E9068A4-20FC-4617-8AA4-CC09E0A4738E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208">
                <a:extLst>
                  <a:ext uri="{FF2B5EF4-FFF2-40B4-BE49-F238E27FC236}">
                    <a16:creationId xmlns:a16="http://schemas.microsoft.com/office/drawing/2014/main" id="{EE6D9F5D-1FF7-411F-A1B0-C28A3A98246A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209">
                <a:extLst>
                  <a:ext uri="{FF2B5EF4-FFF2-40B4-BE49-F238E27FC236}">
                    <a16:creationId xmlns:a16="http://schemas.microsoft.com/office/drawing/2014/main" id="{AE10EADB-0C04-4BAA-8117-706A3D14F7BD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210">
                <a:extLst>
                  <a:ext uri="{FF2B5EF4-FFF2-40B4-BE49-F238E27FC236}">
                    <a16:creationId xmlns:a16="http://schemas.microsoft.com/office/drawing/2014/main" id="{883E44C4-1459-49F6-8173-1F34B1B73531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7" name="Rounded Rectangle 211">
                <a:extLst>
                  <a:ext uri="{FF2B5EF4-FFF2-40B4-BE49-F238E27FC236}">
                    <a16:creationId xmlns:a16="http://schemas.microsoft.com/office/drawing/2014/main" id="{8A7989A8-6BAB-4747-BED9-CDBFB633C8A1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168" name="TextBox 212">
              <a:extLst>
                <a:ext uri="{FF2B5EF4-FFF2-40B4-BE49-F238E27FC236}">
                  <a16:creationId xmlns:a16="http://schemas.microsoft.com/office/drawing/2014/main" id="{9094C68D-2042-4479-A713-A713DCA864A6}"/>
                </a:ext>
              </a:extLst>
            </p:cNvPr>
            <p:cNvSpPr txBox="1"/>
            <p:nvPr/>
          </p:nvSpPr>
          <p:spPr>
            <a:xfrm>
              <a:off x="4907940" y="3684009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T2</a:t>
              </a:r>
            </a:p>
          </p:txBody>
        </p:sp>
      </p:grpSp>
      <p:grpSp>
        <p:nvGrpSpPr>
          <p:cNvPr id="178" name="Group 293">
            <a:extLst>
              <a:ext uri="{FF2B5EF4-FFF2-40B4-BE49-F238E27FC236}">
                <a16:creationId xmlns:a16="http://schemas.microsoft.com/office/drawing/2014/main" id="{CB6403C1-F8E7-43F1-A75F-8AFC73496C55}"/>
              </a:ext>
            </a:extLst>
          </p:cNvPr>
          <p:cNvGrpSpPr/>
          <p:nvPr/>
        </p:nvGrpSpPr>
        <p:grpSpPr>
          <a:xfrm>
            <a:off x="4303554" y="4293891"/>
            <a:ext cx="480123" cy="463936"/>
            <a:chOff x="5250797" y="2730272"/>
            <a:chExt cx="480123" cy="463936"/>
          </a:xfrm>
        </p:grpSpPr>
        <p:grpSp>
          <p:nvGrpSpPr>
            <p:cNvPr id="179" name="Group 215">
              <a:extLst>
                <a:ext uri="{FF2B5EF4-FFF2-40B4-BE49-F238E27FC236}">
                  <a16:creationId xmlns:a16="http://schemas.microsoft.com/office/drawing/2014/main" id="{4CCBF15B-BACB-42D9-8765-9A821A2C0CF4}"/>
                </a:ext>
              </a:extLst>
            </p:cNvPr>
            <p:cNvGrpSpPr/>
            <p:nvPr/>
          </p:nvGrpSpPr>
          <p:grpSpPr>
            <a:xfrm>
              <a:off x="5250797" y="2730272"/>
              <a:ext cx="480123" cy="463936"/>
              <a:chOff x="4688878" y="1362173"/>
              <a:chExt cx="2675802" cy="2116318"/>
            </a:xfrm>
          </p:grpSpPr>
          <p:cxnSp>
            <p:nvCxnSpPr>
              <p:cNvPr id="181" name="Straight Connector 216">
                <a:extLst>
                  <a:ext uri="{FF2B5EF4-FFF2-40B4-BE49-F238E27FC236}">
                    <a16:creationId xmlns:a16="http://schemas.microsoft.com/office/drawing/2014/main" id="{8935EA87-7C3E-4B7D-9D48-63A71E5ECE9A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217">
                <a:extLst>
                  <a:ext uri="{FF2B5EF4-FFF2-40B4-BE49-F238E27FC236}">
                    <a16:creationId xmlns:a16="http://schemas.microsoft.com/office/drawing/2014/main" id="{008BB675-4B86-4E0F-9A8C-FC3ED31813E7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218">
                <a:extLst>
                  <a:ext uri="{FF2B5EF4-FFF2-40B4-BE49-F238E27FC236}">
                    <a16:creationId xmlns:a16="http://schemas.microsoft.com/office/drawing/2014/main" id="{3A6C2D25-8FB2-4A83-94C0-7A8F7862F962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219">
                <a:extLst>
                  <a:ext uri="{FF2B5EF4-FFF2-40B4-BE49-F238E27FC236}">
                    <a16:creationId xmlns:a16="http://schemas.microsoft.com/office/drawing/2014/main" id="{5D89DCE5-AB55-44B8-BA55-B44D1EB690D7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220">
                <a:extLst>
                  <a:ext uri="{FF2B5EF4-FFF2-40B4-BE49-F238E27FC236}">
                    <a16:creationId xmlns:a16="http://schemas.microsoft.com/office/drawing/2014/main" id="{8518BA82-4353-4D67-BCBB-4CEBF13CFB3A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221">
                <a:extLst>
                  <a:ext uri="{FF2B5EF4-FFF2-40B4-BE49-F238E27FC236}">
                    <a16:creationId xmlns:a16="http://schemas.microsoft.com/office/drawing/2014/main" id="{22F077BD-0F4B-42C6-AE3C-1A350973D824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222">
                <a:extLst>
                  <a:ext uri="{FF2B5EF4-FFF2-40B4-BE49-F238E27FC236}">
                    <a16:creationId xmlns:a16="http://schemas.microsoft.com/office/drawing/2014/main" id="{4B70C2EA-F86B-40F0-9E83-E69C5234A752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223">
                <a:extLst>
                  <a:ext uri="{FF2B5EF4-FFF2-40B4-BE49-F238E27FC236}">
                    <a16:creationId xmlns:a16="http://schemas.microsoft.com/office/drawing/2014/main" id="{735750D4-CB46-499C-A8E8-80BCAF13EE80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9" name="Rounded Rectangle 224">
                <a:extLst>
                  <a:ext uri="{FF2B5EF4-FFF2-40B4-BE49-F238E27FC236}">
                    <a16:creationId xmlns:a16="http://schemas.microsoft.com/office/drawing/2014/main" id="{FFAB2256-E7C4-4587-BC22-D4522DC61669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180" name="TextBox 225">
              <a:extLst>
                <a:ext uri="{FF2B5EF4-FFF2-40B4-BE49-F238E27FC236}">
                  <a16:creationId xmlns:a16="http://schemas.microsoft.com/office/drawing/2014/main" id="{22678200-1CCB-4D9B-B74A-CEBA58D5FD5F}"/>
                </a:ext>
              </a:extLst>
            </p:cNvPr>
            <p:cNvSpPr txBox="1"/>
            <p:nvPr/>
          </p:nvSpPr>
          <p:spPr>
            <a:xfrm>
              <a:off x="5375583" y="2868772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T2+</a:t>
              </a:r>
            </a:p>
          </p:txBody>
        </p:sp>
      </p:grpSp>
      <p:grpSp>
        <p:nvGrpSpPr>
          <p:cNvPr id="190" name="Group 294">
            <a:extLst>
              <a:ext uri="{FF2B5EF4-FFF2-40B4-BE49-F238E27FC236}">
                <a16:creationId xmlns:a16="http://schemas.microsoft.com/office/drawing/2014/main" id="{F23E1A04-CBD2-4AB8-8793-DD8DC30EAEDA}"/>
              </a:ext>
            </a:extLst>
          </p:cNvPr>
          <p:cNvGrpSpPr/>
          <p:nvPr/>
        </p:nvGrpSpPr>
        <p:grpSpPr>
          <a:xfrm>
            <a:off x="4568132" y="3289152"/>
            <a:ext cx="480123" cy="463936"/>
            <a:chOff x="5630952" y="1963835"/>
            <a:chExt cx="480123" cy="463936"/>
          </a:xfrm>
        </p:grpSpPr>
        <p:grpSp>
          <p:nvGrpSpPr>
            <p:cNvPr id="191" name="Group 226">
              <a:extLst>
                <a:ext uri="{FF2B5EF4-FFF2-40B4-BE49-F238E27FC236}">
                  <a16:creationId xmlns:a16="http://schemas.microsoft.com/office/drawing/2014/main" id="{F49BD230-1E99-4122-9A39-36442C639E44}"/>
                </a:ext>
              </a:extLst>
            </p:cNvPr>
            <p:cNvGrpSpPr/>
            <p:nvPr/>
          </p:nvGrpSpPr>
          <p:grpSpPr>
            <a:xfrm>
              <a:off x="5630952" y="1963835"/>
              <a:ext cx="480123" cy="463936"/>
              <a:chOff x="4688878" y="1362173"/>
              <a:chExt cx="2675802" cy="2116318"/>
            </a:xfrm>
          </p:grpSpPr>
          <p:cxnSp>
            <p:nvCxnSpPr>
              <p:cNvPr id="193" name="Straight Connector 227">
                <a:extLst>
                  <a:ext uri="{FF2B5EF4-FFF2-40B4-BE49-F238E27FC236}">
                    <a16:creationId xmlns:a16="http://schemas.microsoft.com/office/drawing/2014/main" id="{C34C84EA-76CA-45C3-A8C3-4D9E02FAD2E8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228">
                <a:extLst>
                  <a:ext uri="{FF2B5EF4-FFF2-40B4-BE49-F238E27FC236}">
                    <a16:creationId xmlns:a16="http://schemas.microsoft.com/office/drawing/2014/main" id="{0E5889CD-5474-462D-94B7-5A0A51262069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229">
                <a:extLst>
                  <a:ext uri="{FF2B5EF4-FFF2-40B4-BE49-F238E27FC236}">
                    <a16:creationId xmlns:a16="http://schemas.microsoft.com/office/drawing/2014/main" id="{8C320CA6-2C61-4475-A082-879911FD392D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230">
                <a:extLst>
                  <a:ext uri="{FF2B5EF4-FFF2-40B4-BE49-F238E27FC236}">
                    <a16:creationId xmlns:a16="http://schemas.microsoft.com/office/drawing/2014/main" id="{6923B616-5C3E-4774-BBE8-B0F2779702B8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231">
                <a:extLst>
                  <a:ext uri="{FF2B5EF4-FFF2-40B4-BE49-F238E27FC236}">
                    <a16:creationId xmlns:a16="http://schemas.microsoft.com/office/drawing/2014/main" id="{24136E29-62CC-4FFF-8851-6A756A122D2B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232">
                <a:extLst>
                  <a:ext uri="{FF2B5EF4-FFF2-40B4-BE49-F238E27FC236}">
                    <a16:creationId xmlns:a16="http://schemas.microsoft.com/office/drawing/2014/main" id="{E97685E2-7D69-483A-B3F2-749CF97EFFE5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233">
                <a:extLst>
                  <a:ext uri="{FF2B5EF4-FFF2-40B4-BE49-F238E27FC236}">
                    <a16:creationId xmlns:a16="http://schemas.microsoft.com/office/drawing/2014/main" id="{62BF81A8-16A5-4EBB-8B2B-D5C2984F9BC1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234">
                <a:extLst>
                  <a:ext uri="{FF2B5EF4-FFF2-40B4-BE49-F238E27FC236}">
                    <a16:creationId xmlns:a16="http://schemas.microsoft.com/office/drawing/2014/main" id="{2669C94A-E75F-4AC7-A39B-358AFD0BC2CF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1" name="Rounded Rectangle 235">
                <a:extLst>
                  <a:ext uri="{FF2B5EF4-FFF2-40B4-BE49-F238E27FC236}">
                    <a16:creationId xmlns:a16="http://schemas.microsoft.com/office/drawing/2014/main" id="{FCDD4BE7-EFCE-4F63-8B73-48F63AB8FEB1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192" name="TextBox 236">
              <a:extLst>
                <a:ext uri="{FF2B5EF4-FFF2-40B4-BE49-F238E27FC236}">
                  <a16:creationId xmlns:a16="http://schemas.microsoft.com/office/drawing/2014/main" id="{FBAF5C73-EC54-45C1-9B08-C7FCF3F67417}"/>
                </a:ext>
              </a:extLst>
            </p:cNvPr>
            <p:cNvSpPr txBox="1"/>
            <p:nvPr/>
          </p:nvSpPr>
          <p:spPr>
            <a:xfrm>
              <a:off x="5755738" y="2102335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T3</a:t>
              </a:r>
            </a:p>
          </p:txBody>
        </p:sp>
      </p:grpSp>
      <p:grpSp>
        <p:nvGrpSpPr>
          <p:cNvPr id="202" name="Group 320">
            <a:extLst>
              <a:ext uri="{FF2B5EF4-FFF2-40B4-BE49-F238E27FC236}">
                <a16:creationId xmlns:a16="http://schemas.microsoft.com/office/drawing/2014/main" id="{40C7D0E0-2B85-4ABB-89FA-016D0DCF1E0C}"/>
              </a:ext>
            </a:extLst>
          </p:cNvPr>
          <p:cNvGrpSpPr/>
          <p:nvPr/>
        </p:nvGrpSpPr>
        <p:grpSpPr>
          <a:xfrm>
            <a:off x="5306238" y="4997015"/>
            <a:ext cx="480123" cy="463936"/>
            <a:chOff x="5969260" y="3482761"/>
            <a:chExt cx="480123" cy="463936"/>
          </a:xfrm>
        </p:grpSpPr>
        <p:grpSp>
          <p:nvGrpSpPr>
            <p:cNvPr id="203" name="Group 238">
              <a:extLst>
                <a:ext uri="{FF2B5EF4-FFF2-40B4-BE49-F238E27FC236}">
                  <a16:creationId xmlns:a16="http://schemas.microsoft.com/office/drawing/2014/main" id="{4E15C078-7A21-4D3D-87BA-AC1B1BF85159}"/>
                </a:ext>
              </a:extLst>
            </p:cNvPr>
            <p:cNvGrpSpPr/>
            <p:nvPr/>
          </p:nvGrpSpPr>
          <p:grpSpPr>
            <a:xfrm>
              <a:off x="5969260" y="3482761"/>
              <a:ext cx="480123" cy="463936"/>
              <a:chOff x="4688878" y="1362173"/>
              <a:chExt cx="2675802" cy="2116318"/>
            </a:xfrm>
          </p:grpSpPr>
          <p:cxnSp>
            <p:nvCxnSpPr>
              <p:cNvPr id="205" name="Straight Connector 239">
                <a:extLst>
                  <a:ext uri="{FF2B5EF4-FFF2-40B4-BE49-F238E27FC236}">
                    <a16:creationId xmlns:a16="http://schemas.microsoft.com/office/drawing/2014/main" id="{BE3101C8-38C2-4397-8D0C-475AC2A2E494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40">
                <a:extLst>
                  <a:ext uri="{FF2B5EF4-FFF2-40B4-BE49-F238E27FC236}">
                    <a16:creationId xmlns:a16="http://schemas.microsoft.com/office/drawing/2014/main" id="{EE904739-C44D-4A23-9603-C8F55DFF078F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41">
                <a:extLst>
                  <a:ext uri="{FF2B5EF4-FFF2-40B4-BE49-F238E27FC236}">
                    <a16:creationId xmlns:a16="http://schemas.microsoft.com/office/drawing/2014/main" id="{85666F5E-C6D9-48DD-854B-9EE141F576CF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42">
                <a:extLst>
                  <a:ext uri="{FF2B5EF4-FFF2-40B4-BE49-F238E27FC236}">
                    <a16:creationId xmlns:a16="http://schemas.microsoft.com/office/drawing/2014/main" id="{B3BA76BA-59C4-486A-B912-8A3C9308FDA9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43">
                <a:extLst>
                  <a:ext uri="{FF2B5EF4-FFF2-40B4-BE49-F238E27FC236}">
                    <a16:creationId xmlns:a16="http://schemas.microsoft.com/office/drawing/2014/main" id="{1939F050-2046-48E9-A23B-52A13AA9A577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44">
                <a:extLst>
                  <a:ext uri="{FF2B5EF4-FFF2-40B4-BE49-F238E27FC236}">
                    <a16:creationId xmlns:a16="http://schemas.microsoft.com/office/drawing/2014/main" id="{122C0B27-A33A-4048-9529-8376777E6160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45">
                <a:extLst>
                  <a:ext uri="{FF2B5EF4-FFF2-40B4-BE49-F238E27FC236}">
                    <a16:creationId xmlns:a16="http://schemas.microsoft.com/office/drawing/2014/main" id="{36895442-744E-45E8-8DD0-B649E87D05D8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46">
                <a:extLst>
                  <a:ext uri="{FF2B5EF4-FFF2-40B4-BE49-F238E27FC236}">
                    <a16:creationId xmlns:a16="http://schemas.microsoft.com/office/drawing/2014/main" id="{03EA75B9-4593-4066-BD29-F78EEF3D6659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3" name="Rounded Rectangle 247">
                <a:extLst>
                  <a:ext uri="{FF2B5EF4-FFF2-40B4-BE49-F238E27FC236}">
                    <a16:creationId xmlns:a16="http://schemas.microsoft.com/office/drawing/2014/main" id="{4D59703D-BA32-4BE3-873D-A9D883CB33FA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204" name="TextBox 248">
              <a:extLst>
                <a:ext uri="{FF2B5EF4-FFF2-40B4-BE49-F238E27FC236}">
                  <a16:creationId xmlns:a16="http://schemas.microsoft.com/office/drawing/2014/main" id="{D708CFF5-63A3-424D-9775-BE1A4C34280A}"/>
                </a:ext>
              </a:extLst>
            </p:cNvPr>
            <p:cNvSpPr txBox="1"/>
            <p:nvPr/>
          </p:nvSpPr>
          <p:spPr>
            <a:xfrm>
              <a:off x="6094046" y="3621261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J</a:t>
              </a:r>
            </a:p>
          </p:txBody>
        </p:sp>
      </p:grpSp>
      <p:grpSp>
        <p:nvGrpSpPr>
          <p:cNvPr id="214" name="Group 322">
            <a:extLst>
              <a:ext uri="{FF2B5EF4-FFF2-40B4-BE49-F238E27FC236}">
                <a16:creationId xmlns:a16="http://schemas.microsoft.com/office/drawing/2014/main" id="{7CD5569A-2220-46D0-8C92-7214AEA24059}"/>
              </a:ext>
            </a:extLst>
          </p:cNvPr>
          <p:cNvGrpSpPr/>
          <p:nvPr/>
        </p:nvGrpSpPr>
        <p:grpSpPr>
          <a:xfrm>
            <a:off x="5643577" y="3931954"/>
            <a:ext cx="480123" cy="463936"/>
            <a:chOff x="6370972" y="2745429"/>
            <a:chExt cx="480123" cy="463936"/>
          </a:xfrm>
        </p:grpSpPr>
        <p:grpSp>
          <p:nvGrpSpPr>
            <p:cNvPr id="215" name="Group 249">
              <a:extLst>
                <a:ext uri="{FF2B5EF4-FFF2-40B4-BE49-F238E27FC236}">
                  <a16:creationId xmlns:a16="http://schemas.microsoft.com/office/drawing/2014/main" id="{19CE9047-4687-4961-8D21-81562AC31E73}"/>
                </a:ext>
              </a:extLst>
            </p:cNvPr>
            <p:cNvGrpSpPr/>
            <p:nvPr/>
          </p:nvGrpSpPr>
          <p:grpSpPr>
            <a:xfrm>
              <a:off x="6370972" y="2745429"/>
              <a:ext cx="480123" cy="463936"/>
              <a:chOff x="4688878" y="1362173"/>
              <a:chExt cx="2675802" cy="2116318"/>
            </a:xfrm>
          </p:grpSpPr>
          <p:cxnSp>
            <p:nvCxnSpPr>
              <p:cNvPr id="217" name="Straight Connector 250">
                <a:extLst>
                  <a:ext uri="{FF2B5EF4-FFF2-40B4-BE49-F238E27FC236}">
                    <a16:creationId xmlns:a16="http://schemas.microsoft.com/office/drawing/2014/main" id="{0A4F2884-7A19-4397-9C92-1DA7787310F5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51">
                <a:extLst>
                  <a:ext uri="{FF2B5EF4-FFF2-40B4-BE49-F238E27FC236}">
                    <a16:creationId xmlns:a16="http://schemas.microsoft.com/office/drawing/2014/main" id="{53CC34C2-9CD1-4C12-8C1B-70A6D6484308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52">
                <a:extLst>
                  <a:ext uri="{FF2B5EF4-FFF2-40B4-BE49-F238E27FC236}">
                    <a16:creationId xmlns:a16="http://schemas.microsoft.com/office/drawing/2014/main" id="{F597C60A-22C2-48EB-8B2D-8993BD48FF3D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53">
                <a:extLst>
                  <a:ext uri="{FF2B5EF4-FFF2-40B4-BE49-F238E27FC236}">
                    <a16:creationId xmlns:a16="http://schemas.microsoft.com/office/drawing/2014/main" id="{4329B916-CE6D-4BEE-A51B-26376240BC6F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54">
                <a:extLst>
                  <a:ext uri="{FF2B5EF4-FFF2-40B4-BE49-F238E27FC236}">
                    <a16:creationId xmlns:a16="http://schemas.microsoft.com/office/drawing/2014/main" id="{0E2F8792-D408-44C2-82E7-5CF714B2A52E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55">
                <a:extLst>
                  <a:ext uri="{FF2B5EF4-FFF2-40B4-BE49-F238E27FC236}">
                    <a16:creationId xmlns:a16="http://schemas.microsoft.com/office/drawing/2014/main" id="{BDD0E9F0-A55B-47A6-8268-78C5F946CEE4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56">
                <a:extLst>
                  <a:ext uri="{FF2B5EF4-FFF2-40B4-BE49-F238E27FC236}">
                    <a16:creationId xmlns:a16="http://schemas.microsoft.com/office/drawing/2014/main" id="{8C9EA86B-9A87-4F14-93E5-BF22BBA2EA8E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57">
                <a:extLst>
                  <a:ext uri="{FF2B5EF4-FFF2-40B4-BE49-F238E27FC236}">
                    <a16:creationId xmlns:a16="http://schemas.microsoft.com/office/drawing/2014/main" id="{20F0AAE0-1A5E-49DB-8FA7-00C9FF23FFAD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Rounded Rectangle 258">
                <a:extLst>
                  <a:ext uri="{FF2B5EF4-FFF2-40B4-BE49-F238E27FC236}">
                    <a16:creationId xmlns:a16="http://schemas.microsoft.com/office/drawing/2014/main" id="{FE47F713-3BD9-42D8-B098-D34938733631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216" name="TextBox 259">
              <a:extLst>
                <a:ext uri="{FF2B5EF4-FFF2-40B4-BE49-F238E27FC236}">
                  <a16:creationId xmlns:a16="http://schemas.microsoft.com/office/drawing/2014/main" id="{67ACCF07-F2C0-4322-8E29-B725583FF21D}"/>
                </a:ext>
              </a:extLst>
            </p:cNvPr>
            <p:cNvSpPr txBox="1"/>
            <p:nvPr/>
          </p:nvSpPr>
          <p:spPr>
            <a:xfrm>
              <a:off x="6495758" y="2883929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J+</a:t>
              </a:r>
            </a:p>
          </p:txBody>
        </p:sp>
      </p:grpSp>
      <p:grpSp>
        <p:nvGrpSpPr>
          <p:cNvPr id="226" name="Group 271">
            <a:extLst>
              <a:ext uri="{FF2B5EF4-FFF2-40B4-BE49-F238E27FC236}">
                <a16:creationId xmlns:a16="http://schemas.microsoft.com/office/drawing/2014/main" id="{42D42BB0-3D2B-45C3-B433-FB4CDD80D360}"/>
              </a:ext>
            </a:extLst>
          </p:cNvPr>
          <p:cNvGrpSpPr/>
          <p:nvPr/>
        </p:nvGrpSpPr>
        <p:grpSpPr>
          <a:xfrm>
            <a:off x="5667757" y="2988537"/>
            <a:ext cx="480123" cy="463936"/>
            <a:chOff x="6753094" y="2031558"/>
            <a:chExt cx="480123" cy="463936"/>
          </a:xfrm>
        </p:grpSpPr>
        <p:grpSp>
          <p:nvGrpSpPr>
            <p:cNvPr id="227" name="Group 260">
              <a:extLst>
                <a:ext uri="{FF2B5EF4-FFF2-40B4-BE49-F238E27FC236}">
                  <a16:creationId xmlns:a16="http://schemas.microsoft.com/office/drawing/2014/main" id="{ED790DD2-C94F-49E2-8686-908E5FDD0F81}"/>
                </a:ext>
              </a:extLst>
            </p:cNvPr>
            <p:cNvGrpSpPr/>
            <p:nvPr/>
          </p:nvGrpSpPr>
          <p:grpSpPr>
            <a:xfrm>
              <a:off x="6753094" y="2031558"/>
              <a:ext cx="480123" cy="463936"/>
              <a:chOff x="4688878" y="1362173"/>
              <a:chExt cx="2675802" cy="2116318"/>
            </a:xfrm>
          </p:grpSpPr>
          <p:cxnSp>
            <p:nvCxnSpPr>
              <p:cNvPr id="229" name="Straight Connector 261">
                <a:extLst>
                  <a:ext uri="{FF2B5EF4-FFF2-40B4-BE49-F238E27FC236}">
                    <a16:creationId xmlns:a16="http://schemas.microsoft.com/office/drawing/2014/main" id="{756290F0-0493-4F43-9F3E-75FE7B282C9F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62">
                <a:extLst>
                  <a:ext uri="{FF2B5EF4-FFF2-40B4-BE49-F238E27FC236}">
                    <a16:creationId xmlns:a16="http://schemas.microsoft.com/office/drawing/2014/main" id="{040AD19E-4C47-42EE-94A2-350207DC9DB6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63">
                <a:extLst>
                  <a:ext uri="{FF2B5EF4-FFF2-40B4-BE49-F238E27FC236}">
                    <a16:creationId xmlns:a16="http://schemas.microsoft.com/office/drawing/2014/main" id="{49F88CB1-3AF3-4F80-A64B-F36811F2A7BA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64">
                <a:extLst>
                  <a:ext uri="{FF2B5EF4-FFF2-40B4-BE49-F238E27FC236}">
                    <a16:creationId xmlns:a16="http://schemas.microsoft.com/office/drawing/2014/main" id="{6228E515-7612-4244-8425-670CBCB60F60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65">
                <a:extLst>
                  <a:ext uri="{FF2B5EF4-FFF2-40B4-BE49-F238E27FC236}">
                    <a16:creationId xmlns:a16="http://schemas.microsoft.com/office/drawing/2014/main" id="{376EF4A9-A8C2-430C-952F-2B8860AB9D31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66">
                <a:extLst>
                  <a:ext uri="{FF2B5EF4-FFF2-40B4-BE49-F238E27FC236}">
                    <a16:creationId xmlns:a16="http://schemas.microsoft.com/office/drawing/2014/main" id="{6F434320-59A4-4B39-85A3-FC0DA1D250F1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67">
                <a:extLst>
                  <a:ext uri="{FF2B5EF4-FFF2-40B4-BE49-F238E27FC236}">
                    <a16:creationId xmlns:a16="http://schemas.microsoft.com/office/drawing/2014/main" id="{E94C96BF-C84C-41C8-A946-D21AF944169A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68">
                <a:extLst>
                  <a:ext uri="{FF2B5EF4-FFF2-40B4-BE49-F238E27FC236}">
                    <a16:creationId xmlns:a16="http://schemas.microsoft.com/office/drawing/2014/main" id="{5A28CC4F-1513-49A0-8E2B-5FE8B2BBF9D9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7" name="Rounded Rectangle 269">
                <a:extLst>
                  <a:ext uri="{FF2B5EF4-FFF2-40B4-BE49-F238E27FC236}">
                    <a16:creationId xmlns:a16="http://schemas.microsoft.com/office/drawing/2014/main" id="{08021BF9-D3EE-4105-9D0A-36DF22B37674}"/>
                  </a:ext>
                </a:extLst>
              </p:cNvPr>
              <p:cNvSpPr/>
              <p:nvPr/>
            </p:nvSpPr>
            <p:spPr>
              <a:xfrm>
                <a:off x="4916079" y="1583701"/>
                <a:ext cx="2220012" cy="1654404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228" name="TextBox 270">
              <a:extLst>
                <a:ext uri="{FF2B5EF4-FFF2-40B4-BE49-F238E27FC236}">
                  <a16:creationId xmlns:a16="http://schemas.microsoft.com/office/drawing/2014/main" id="{42718066-44BB-4BD9-9B23-DB1CBFB6A341}"/>
                </a:ext>
              </a:extLst>
            </p:cNvPr>
            <p:cNvSpPr txBox="1"/>
            <p:nvPr/>
          </p:nvSpPr>
          <p:spPr>
            <a:xfrm>
              <a:off x="6877880" y="2170058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J2</a:t>
              </a:r>
            </a:p>
          </p:txBody>
        </p:sp>
      </p:grpSp>
      <p:pic>
        <p:nvPicPr>
          <p:cNvPr id="238" name="Picture 272">
            <a:extLst>
              <a:ext uri="{FF2B5EF4-FFF2-40B4-BE49-F238E27FC236}">
                <a16:creationId xmlns:a16="http://schemas.microsoft.com/office/drawing/2014/main" id="{16F3D845-2F8D-4977-94B3-118D8342D35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75949" y="3369884"/>
            <a:ext cx="1182644" cy="366620"/>
          </a:xfrm>
          <a:prstGeom prst="rect">
            <a:avLst/>
          </a:prstGeom>
        </p:spPr>
      </p:pic>
      <p:grpSp>
        <p:nvGrpSpPr>
          <p:cNvPr id="239" name="Group 278">
            <a:extLst>
              <a:ext uri="{FF2B5EF4-FFF2-40B4-BE49-F238E27FC236}">
                <a16:creationId xmlns:a16="http://schemas.microsoft.com/office/drawing/2014/main" id="{E63AA22B-8548-401D-B3B2-DF0A33D7AC06}"/>
              </a:ext>
            </a:extLst>
          </p:cNvPr>
          <p:cNvGrpSpPr/>
          <p:nvPr/>
        </p:nvGrpSpPr>
        <p:grpSpPr>
          <a:xfrm>
            <a:off x="3120059" y="3650944"/>
            <a:ext cx="480123" cy="463936"/>
            <a:chOff x="4163622" y="2611835"/>
            <a:chExt cx="480123" cy="463936"/>
          </a:xfrm>
        </p:grpSpPr>
        <p:grpSp>
          <p:nvGrpSpPr>
            <p:cNvPr id="240" name="Group 279">
              <a:extLst>
                <a:ext uri="{FF2B5EF4-FFF2-40B4-BE49-F238E27FC236}">
                  <a16:creationId xmlns:a16="http://schemas.microsoft.com/office/drawing/2014/main" id="{6F511205-1F23-4B19-8B7A-B8E97E0A7926}"/>
                </a:ext>
              </a:extLst>
            </p:cNvPr>
            <p:cNvGrpSpPr/>
            <p:nvPr/>
          </p:nvGrpSpPr>
          <p:grpSpPr>
            <a:xfrm>
              <a:off x="4163622" y="2611835"/>
              <a:ext cx="480123" cy="463936"/>
              <a:chOff x="4688878" y="1362173"/>
              <a:chExt cx="2675802" cy="2116318"/>
            </a:xfrm>
          </p:grpSpPr>
          <p:cxnSp>
            <p:nvCxnSpPr>
              <p:cNvPr id="242" name="Straight Connector 281">
                <a:extLst>
                  <a:ext uri="{FF2B5EF4-FFF2-40B4-BE49-F238E27FC236}">
                    <a16:creationId xmlns:a16="http://schemas.microsoft.com/office/drawing/2014/main" id="{C1A6D93B-89B3-470E-A0AB-2592804C6E4E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82">
                <a:extLst>
                  <a:ext uri="{FF2B5EF4-FFF2-40B4-BE49-F238E27FC236}">
                    <a16:creationId xmlns:a16="http://schemas.microsoft.com/office/drawing/2014/main" id="{DDB645AF-43A9-4B24-81E0-6FA4CA64E062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83">
                <a:extLst>
                  <a:ext uri="{FF2B5EF4-FFF2-40B4-BE49-F238E27FC236}">
                    <a16:creationId xmlns:a16="http://schemas.microsoft.com/office/drawing/2014/main" id="{A3228385-97A6-4957-B225-FA62EE002681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84">
                <a:extLst>
                  <a:ext uri="{FF2B5EF4-FFF2-40B4-BE49-F238E27FC236}">
                    <a16:creationId xmlns:a16="http://schemas.microsoft.com/office/drawing/2014/main" id="{2323C19E-7E3B-4588-A13A-B2C9DA71B621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85">
                <a:extLst>
                  <a:ext uri="{FF2B5EF4-FFF2-40B4-BE49-F238E27FC236}">
                    <a16:creationId xmlns:a16="http://schemas.microsoft.com/office/drawing/2014/main" id="{55B6E666-CF95-4F0C-9F7C-94D66683BA48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86">
                <a:extLst>
                  <a:ext uri="{FF2B5EF4-FFF2-40B4-BE49-F238E27FC236}">
                    <a16:creationId xmlns:a16="http://schemas.microsoft.com/office/drawing/2014/main" id="{AF51925A-3C04-4796-8444-A088148490B8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87">
                <a:extLst>
                  <a:ext uri="{FF2B5EF4-FFF2-40B4-BE49-F238E27FC236}">
                    <a16:creationId xmlns:a16="http://schemas.microsoft.com/office/drawing/2014/main" id="{771ABCEA-92E3-4AE4-987B-C9B1D2408563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88">
                <a:extLst>
                  <a:ext uri="{FF2B5EF4-FFF2-40B4-BE49-F238E27FC236}">
                    <a16:creationId xmlns:a16="http://schemas.microsoft.com/office/drawing/2014/main" id="{EB3A5CF0-B1D4-41C5-AE81-431EEC5B2522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0" name="Rounded Rectangle 289">
                <a:extLst>
                  <a:ext uri="{FF2B5EF4-FFF2-40B4-BE49-F238E27FC236}">
                    <a16:creationId xmlns:a16="http://schemas.microsoft.com/office/drawing/2014/main" id="{4722DD71-B871-4B03-912C-8AD6AA8E9E59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241" name="TextBox 280">
              <a:extLst>
                <a:ext uri="{FF2B5EF4-FFF2-40B4-BE49-F238E27FC236}">
                  <a16:creationId xmlns:a16="http://schemas.microsoft.com/office/drawing/2014/main" id="{6D0C1785-1858-4BF1-BEF7-64E75C84A9B3}"/>
                </a:ext>
              </a:extLst>
            </p:cNvPr>
            <p:cNvSpPr txBox="1"/>
            <p:nvPr/>
          </p:nvSpPr>
          <p:spPr>
            <a:xfrm>
              <a:off x="4288408" y="2750335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TH2</a:t>
              </a:r>
            </a:p>
          </p:txBody>
        </p:sp>
      </p:grpSp>
      <p:sp>
        <p:nvSpPr>
          <p:cNvPr id="251" name="TextBox 290">
            <a:extLst>
              <a:ext uri="{FF2B5EF4-FFF2-40B4-BE49-F238E27FC236}">
                <a16:creationId xmlns:a16="http://schemas.microsoft.com/office/drawing/2014/main" id="{9818A7AB-B576-4891-A283-8C978C449C0A}"/>
              </a:ext>
            </a:extLst>
          </p:cNvPr>
          <p:cNvSpPr txBox="1"/>
          <p:nvPr/>
        </p:nvSpPr>
        <p:spPr>
          <a:xfrm>
            <a:off x="2439736" y="5869223"/>
            <a:ext cx="924638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Throughput</a:t>
            </a:r>
          </a:p>
        </p:txBody>
      </p:sp>
      <p:sp>
        <p:nvSpPr>
          <p:cNvPr id="252" name="TextBox 298">
            <a:extLst>
              <a:ext uri="{FF2B5EF4-FFF2-40B4-BE49-F238E27FC236}">
                <a16:creationId xmlns:a16="http://schemas.microsoft.com/office/drawing/2014/main" id="{D08EE211-CA05-4C04-AF1A-E7FB65A23A35}"/>
              </a:ext>
            </a:extLst>
          </p:cNvPr>
          <p:cNvSpPr txBox="1"/>
          <p:nvPr/>
        </p:nvSpPr>
        <p:spPr>
          <a:xfrm>
            <a:off x="2673302" y="5570538"/>
            <a:ext cx="348418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6.4T</a:t>
            </a:r>
          </a:p>
        </p:txBody>
      </p:sp>
      <p:sp>
        <p:nvSpPr>
          <p:cNvPr id="253" name="TextBox 299">
            <a:extLst>
              <a:ext uri="{FF2B5EF4-FFF2-40B4-BE49-F238E27FC236}">
                <a16:creationId xmlns:a16="http://schemas.microsoft.com/office/drawing/2014/main" id="{B9AB30B0-E9B9-4471-8B85-32A55E5AC58E}"/>
              </a:ext>
            </a:extLst>
          </p:cNvPr>
          <p:cNvSpPr txBox="1"/>
          <p:nvPr/>
        </p:nvSpPr>
        <p:spPr>
          <a:xfrm>
            <a:off x="2902958" y="4853012"/>
            <a:ext cx="348418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6.4T</a:t>
            </a:r>
          </a:p>
        </p:txBody>
      </p:sp>
      <p:sp>
        <p:nvSpPr>
          <p:cNvPr id="254" name="TextBox 300">
            <a:extLst>
              <a:ext uri="{FF2B5EF4-FFF2-40B4-BE49-F238E27FC236}">
                <a16:creationId xmlns:a16="http://schemas.microsoft.com/office/drawing/2014/main" id="{8337F978-CF72-4326-9927-93C1C0C2A41B}"/>
              </a:ext>
            </a:extLst>
          </p:cNvPr>
          <p:cNvSpPr txBox="1"/>
          <p:nvPr/>
        </p:nvSpPr>
        <p:spPr>
          <a:xfrm>
            <a:off x="3339906" y="3350033"/>
            <a:ext cx="461614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25.6T</a:t>
            </a:r>
          </a:p>
        </p:txBody>
      </p:sp>
      <p:grpSp>
        <p:nvGrpSpPr>
          <p:cNvPr id="255" name="Group 301">
            <a:extLst>
              <a:ext uri="{FF2B5EF4-FFF2-40B4-BE49-F238E27FC236}">
                <a16:creationId xmlns:a16="http://schemas.microsoft.com/office/drawing/2014/main" id="{532D9BC2-BD19-4E78-AD8E-E18B50172B08}"/>
              </a:ext>
            </a:extLst>
          </p:cNvPr>
          <p:cNvGrpSpPr/>
          <p:nvPr/>
        </p:nvGrpSpPr>
        <p:grpSpPr>
          <a:xfrm>
            <a:off x="3400343" y="2082612"/>
            <a:ext cx="710532" cy="1249286"/>
            <a:chOff x="4163622" y="1826485"/>
            <a:chExt cx="710532" cy="1249286"/>
          </a:xfrm>
        </p:grpSpPr>
        <p:grpSp>
          <p:nvGrpSpPr>
            <p:cNvPr id="256" name="Group 302">
              <a:extLst>
                <a:ext uri="{FF2B5EF4-FFF2-40B4-BE49-F238E27FC236}">
                  <a16:creationId xmlns:a16="http://schemas.microsoft.com/office/drawing/2014/main" id="{D014B83C-7065-473B-A671-412A9DE89E2F}"/>
                </a:ext>
              </a:extLst>
            </p:cNvPr>
            <p:cNvGrpSpPr/>
            <p:nvPr/>
          </p:nvGrpSpPr>
          <p:grpSpPr>
            <a:xfrm>
              <a:off x="4163622" y="1826485"/>
              <a:ext cx="710532" cy="1249286"/>
              <a:chOff x="4688878" y="-2220326"/>
              <a:chExt cx="3959908" cy="5698817"/>
            </a:xfrm>
          </p:grpSpPr>
          <p:cxnSp>
            <p:nvCxnSpPr>
              <p:cNvPr id="259" name="Straight Connector 304">
                <a:extLst>
                  <a:ext uri="{FF2B5EF4-FFF2-40B4-BE49-F238E27FC236}">
                    <a16:creationId xmlns:a16="http://schemas.microsoft.com/office/drawing/2014/main" id="{CEEB6353-B939-4E67-B3F1-5DDDD3EE1688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305">
                <a:extLst>
                  <a:ext uri="{FF2B5EF4-FFF2-40B4-BE49-F238E27FC236}">
                    <a16:creationId xmlns:a16="http://schemas.microsoft.com/office/drawing/2014/main" id="{C884970A-B3D5-4B6D-99DC-0E5B60B8ABAC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306">
                <a:extLst>
                  <a:ext uri="{FF2B5EF4-FFF2-40B4-BE49-F238E27FC236}">
                    <a16:creationId xmlns:a16="http://schemas.microsoft.com/office/drawing/2014/main" id="{D3CDFA19-D750-4F7B-B080-8691EFDE7705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307">
                <a:extLst>
                  <a:ext uri="{FF2B5EF4-FFF2-40B4-BE49-F238E27FC236}">
                    <a16:creationId xmlns:a16="http://schemas.microsoft.com/office/drawing/2014/main" id="{0C455191-AC83-4C27-AD97-FCBB7BDA192B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308">
                <a:extLst>
                  <a:ext uri="{FF2B5EF4-FFF2-40B4-BE49-F238E27FC236}">
                    <a16:creationId xmlns:a16="http://schemas.microsoft.com/office/drawing/2014/main" id="{949D9367-9616-4526-A5F0-7FB1D10A9CB6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309">
                <a:extLst>
                  <a:ext uri="{FF2B5EF4-FFF2-40B4-BE49-F238E27FC236}">
                    <a16:creationId xmlns:a16="http://schemas.microsoft.com/office/drawing/2014/main" id="{E5C599B0-A300-4971-8D95-9AF37561B78B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310">
                <a:extLst>
                  <a:ext uri="{FF2B5EF4-FFF2-40B4-BE49-F238E27FC236}">
                    <a16:creationId xmlns:a16="http://schemas.microsoft.com/office/drawing/2014/main" id="{5A83D3B2-9446-4D51-BCDA-951CC0980AE2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311">
                <a:extLst>
                  <a:ext uri="{FF2B5EF4-FFF2-40B4-BE49-F238E27FC236}">
                    <a16:creationId xmlns:a16="http://schemas.microsoft.com/office/drawing/2014/main" id="{E7DA43A1-09E2-4A9D-8392-4E35C87AF7A5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Rounded Rectangle 312">
                <a:extLst>
                  <a:ext uri="{FF2B5EF4-FFF2-40B4-BE49-F238E27FC236}">
                    <a16:creationId xmlns:a16="http://schemas.microsoft.com/office/drawing/2014/main" id="{62E53736-CDFE-458C-8944-07F7C0A445C7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  <p:cxnSp>
            <p:nvCxnSpPr>
              <p:cNvPr id="268" name="Straight Connector 417">
                <a:extLst>
                  <a:ext uri="{FF2B5EF4-FFF2-40B4-BE49-F238E27FC236}">
                    <a16:creationId xmlns:a16="http://schemas.microsoft.com/office/drawing/2014/main" id="{AB12CB9F-F5D7-4271-90A1-87DBF56FAC99}"/>
                  </a:ext>
                </a:extLst>
              </p:cNvPr>
              <p:cNvCxnSpPr/>
              <p:nvPr/>
            </p:nvCxnSpPr>
            <p:spPr>
              <a:xfrm flipV="1">
                <a:off x="5972984" y="-1818914"/>
                <a:ext cx="2675802" cy="9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418">
                <a:extLst>
                  <a:ext uri="{FF2B5EF4-FFF2-40B4-BE49-F238E27FC236}">
                    <a16:creationId xmlns:a16="http://schemas.microsoft.com/office/drawing/2014/main" id="{51171DBC-1B9F-4385-A577-20D9614F0433}"/>
                  </a:ext>
                </a:extLst>
              </p:cNvPr>
              <p:cNvCxnSpPr/>
              <p:nvPr/>
            </p:nvCxnSpPr>
            <p:spPr>
              <a:xfrm flipV="1">
                <a:off x="5972984" y="-1411056"/>
                <a:ext cx="2675802" cy="9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419">
                <a:extLst>
                  <a:ext uri="{FF2B5EF4-FFF2-40B4-BE49-F238E27FC236}">
                    <a16:creationId xmlns:a16="http://schemas.microsoft.com/office/drawing/2014/main" id="{FBDF1483-44F0-4904-92E0-D6CE051D8053}"/>
                  </a:ext>
                </a:extLst>
              </p:cNvPr>
              <p:cNvCxnSpPr/>
              <p:nvPr/>
            </p:nvCxnSpPr>
            <p:spPr>
              <a:xfrm flipV="1">
                <a:off x="5972984" y="-1003180"/>
                <a:ext cx="2675802" cy="9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420">
                <a:extLst>
                  <a:ext uri="{FF2B5EF4-FFF2-40B4-BE49-F238E27FC236}">
                    <a16:creationId xmlns:a16="http://schemas.microsoft.com/office/drawing/2014/main" id="{84517026-6F0B-4F4F-90FB-EE8461D8AD4E}"/>
                  </a:ext>
                </a:extLst>
              </p:cNvPr>
              <p:cNvCxnSpPr/>
              <p:nvPr/>
            </p:nvCxnSpPr>
            <p:spPr>
              <a:xfrm flipV="1">
                <a:off x="5972984" y="-569731"/>
                <a:ext cx="2675802" cy="9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421">
                <a:extLst>
                  <a:ext uri="{FF2B5EF4-FFF2-40B4-BE49-F238E27FC236}">
                    <a16:creationId xmlns:a16="http://schemas.microsoft.com/office/drawing/2014/main" id="{8247D109-932A-4FA6-B3DA-D3C1698A16B9}"/>
                  </a:ext>
                </a:extLst>
              </p:cNvPr>
              <p:cNvCxnSpPr/>
              <p:nvPr/>
            </p:nvCxnSpPr>
            <p:spPr>
              <a:xfrm flipH="1" flipV="1">
                <a:off x="6530122" y="-2220326"/>
                <a:ext cx="0" cy="2111606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422">
                <a:extLst>
                  <a:ext uri="{FF2B5EF4-FFF2-40B4-BE49-F238E27FC236}">
                    <a16:creationId xmlns:a16="http://schemas.microsoft.com/office/drawing/2014/main" id="{A508E65F-1B74-4E26-8572-4C07D96DE6AF}"/>
                  </a:ext>
                </a:extLst>
              </p:cNvPr>
              <p:cNvCxnSpPr/>
              <p:nvPr/>
            </p:nvCxnSpPr>
            <p:spPr>
              <a:xfrm flipH="1" flipV="1">
                <a:off x="7020314" y="-2215614"/>
                <a:ext cx="0" cy="2111606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423">
                <a:extLst>
                  <a:ext uri="{FF2B5EF4-FFF2-40B4-BE49-F238E27FC236}">
                    <a16:creationId xmlns:a16="http://schemas.microsoft.com/office/drawing/2014/main" id="{2E043787-DDF9-4013-A2AE-D2110C0345DE}"/>
                  </a:ext>
                </a:extLst>
              </p:cNvPr>
              <p:cNvCxnSpPr/>
              <p:nvPr/>
            </p:nvCxnSpPr>
            <p:spPr>
              <a:xfrm flipH="1" flipV="1">
                <a:off x="7589451" y="-2220326"/>
                <a:ext cx="0" cy="2111606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424">
                <a:extLst>
                  <a:ext uri="{FF2B5EF4-FFF2-40B4-BE49-F238E27FC236}">
                    <a16:creationId xmlns:a16="http://schemas.microsoft.com/office/drawing/2014/main" id="{127D890B-7D96-4BD5-ACE5-AB7064B77879}"/>
                  </a:ext>
                </a:extLst>
              </p:cNvPr>
              <p:cNvCxnSpPr/>
              <p:nvPr/>
            </p:nvCxnSpPr>
            <p:spPr>
              <a:xfrm flipH="1" flipV="1">
                <a:off x="8094909" y="-2220326"/>
                <a:ext cx="0" cy="2111606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6" name="Rounded Rectangle 425">
                <a:extLst>
                  <a:ext uri="{FF2B5EF4-FFF2-40B4-BE49-F238E27FC236}">
                    <a16:creationId xmlns:a16="http://schemas.microsoft.com/office/drawing/2014/main" id="{29B463AD-1D71-42D9-81BF-9AC09C498906}"/>
                  </a:ext>
                </a:extLst>
              </p:cNvPr>
              <p:cNvSpPr/>
              <p:nvPr/>
            </p:nvSpPr>
            <p:spPr>
              <a:xfrm>
                <a:off x="6200185" y="-1998798"/>
                <a:ext cx="2220012" cy="1654404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257" name="TextBox 303">
              <a:extLst>
                <a:ext uri="{FF2B5EF4-FFF2-40B4-BE49-F238E27FC236}">
                  <a16:creationId xmlns:a16="http://schemas.microsoft.com/office/drawing/2014/main" id="{11BFE6C0-2E88-4DE4-99BF-23B5CF853285}"/>
                </a:ext>
              </a:extLst>
            </p:cNvPr>
            <p:cNvSpPr txBox="1"/>
            <p:nvPr/>
          </p:nvSpPr>
          <p:spPr>
            <a:xfrm>
              <a:off x="4288408" y="2750335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TH</a:t>
              </a:r>
              <a:r>
                <a:rPr lang="pl-PL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3</a:t>
              </a:r>
              <a:endPara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endParaRPr>
            </a:p>
          </p:txBody>
        </p:sp>
        <p:sp>
          <p:nvSpPr>
            <p:cNvPr id="258" name="TextBox 426">
              <a:extLst>
                <a:ext uri="{FF2B5EF4-FFF2-40B4-BE49-F238E27FC236}">
                  <a16:creationId xmlns:a16="http://schemas.microsoft.com/office/drawing/2014/main" id="{3E3AE4CA-AA60-44AB-BD0F-00C693F7E1D9}"/>
                </a:ext>
              </a:extLst>
            </p:cNvPr>
            <p:cNvSpPr txBox="1"/>
            <p:nvPr/>
          </p:nvSpPr>
          <p:spPr>
            <a:xfrm>
              <a:off x="4518817" y="1964985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TH4</a:t>
              </a:r>
            </a:p>
          </p:txBody>
        </p:sp>
      </p:grpSp>
      <p:cxnSp>
        <p:nvCxnSpPr>
          <p:cNvPr id="277" name="Straight Connector 313">
            <a:extLst>
              <a:ext uri="{FF2B5EF4-FFF2-40B4-BE49-F238E27FC236}">
                <a16:creationId xmlns:a16="http://schemas.microsoft.com/office/drawing/2014/main" id="{7E91E6A1-4031-4CB4-8D7B-2FD29409FE2F}"/>
              </a:ext>
            </a:extLst>
          </p:cNvPr>
          <p:cNvCxnSpPr/>
          <p:nvPr/>
        </p:nvCxnSpPr>
        <p:spPr>
          <a:xfrm flipV="1">
            <a:off x="3624136" y="2620311"/>
            <a:ext cx="867553" cy="3081490"/>
          </a:xfrm>
          <a:prstGeom prst="line">
            <a:avLst/>
          </a:prstGeom>
          <a:ln w="952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8" name="TextBox 314">
            <a:extLst>
              <a:ext uri="{FF2B5EF4-FFF2-40B4-BE49-F238E27FC236}">
                <a16:creationId xmlns:a16="http://schemas.microsoft.com/office/drawing/2014/main" id="{C31C2CE9-7B40-43F4-A35D-7F0E2F6D48FC}"/>
              </a:ext>
            </a:extLst>
          </p:cNvPr>
          <p:cNvSpPr txBox="1"/>
          <p:nvPr/>
        </p:nvSpPr>
        <p:spPr>
          <a:xfrm>
            <a:off x="3621078" y="5869223"/>
            <a:ext cx="800919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MIX</a:t>
            </a:r>
          </a:p>
        </p:txBody>
      </p:sp>
      <p:sp>
        <p:nvSpPr>
          <p:cNvPr id="279" name="TextBox 315">
            <a:extLst>
              <a:ext uri="{FF2B5EF4-FFF2-40B4-BE49-F238E27FC236}">
                <a16:creationId xmlns:a16="http://schemas.microsoft.com/office/drawing/2014/main" id="{0E0AAE0F-DE51-4788-86EF-E8951FE23EAE}"/>
              </a:ext>
            </a:extLst>
          </p:cNvPr>
          <p:cNvSpPr txBox="1"/>
          <p:nvPr/>
        </p:nvSpPr>
        <p:spPr>
          <a:xfrm>
            <a:off x="4009904" y="5604518"/>
            <a:ext cx="404783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1.28T</a:t>
            </a:r>
          </a:p>
        </p:txBody>
      </p:sp>
      <p:sp>
        <p:nvSpPr>
          <p:cNvPr id="280" name="TextBox 316">
            <a:extLst>
              <a:ext uri="{FF2B5EF4-FFF2-40B4-BE49-F238E27FC236}">
                <a16:creationId xmlns:a16="http://schemas.microsoft.com/office/drawing/2014/main" id="{C34C6833-3CEA-4816-BD00-5445CFB5DFA2}"/>
              </a:ext>
            </a:extLst>
          </p:cNvPr>
          <p:cNvSpPr txBox="1"/>
          <p:nvPr/>
        </p:nvSpPr>
        <p:spPr>
          <a:xfrm>
            <a:off x="4253043" y="4797098"/>
            <a:ext cx="404783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1.44T</a:t>
            </a:r>
          </a:p>
        </p:txBody>
      </p:sp>
      <p:sp>
        <p:nvSpPr>
          <p:cNvPr id="281" name="TextBox 317">
            <a:extLst>
              <a:ext uri="{FF2B5EF4-FFF2-40B4-BE49-F238E27FC236}">
                <a16:creationId xmlns:a16="http://schemas.microsoft.com/office/drawing/2014/main" id="{D93C7286-71A0-4C11-823E-EF13EF3CFBE3}"/>
              </a:ext>
            </a:extLst>
          </p:cNvPr>
          <p:cNvSpPr txBox="1"/>
          <p:nvPr/>
        </p:nvSpPr>
        <p:spPr>
          <a:xfrm>
            <a:off x="4526606" y="3785692"/>
            <a:ext cx="404783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6.4T</a:t>
            </a:r>
          </a:p>
        </p:txBody>
      </p:sp>
      <p:cxnSp>
        <p:nvCxnSpPr>
          <p:cNvPr id="282" name="Straight Connector 318">
            <a:extLst>
              <a:ext uri="{FF2B5EF4-FFF2-40B4-BE49-F238E27FC236}">
                <a16:creationId xmlns:a16="http://schemas.microsoft.com/office/drawing/2014/main" id="{A7AE165F-DA26-4C52-BB1C-3C80D2196EAD}"/>
              </a:ext>
            </a:extLst>
          </p:cNvPr>
          <p:cNvCxnSpPr/>
          <p:nvPr/>
        </p:nvCxnSpPr>
        <p:spPr>
          <a:xfrm flipV="1">
            <a:off x="4681764" y="2627442"/>
            <a:ext cx="867553" cy="3081490"/>
          </a:xfrm>
          <a:prstGeom prst="line">
            <a:avLst/>
          </a:prstGeom>
          <a:ln w="952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3" name="TextBox 319">
            <a:extLst>
              <a:ext uri="{FF2B5EF4-FFF2-40B4-BE49-F238E27FC236}">
                <a16:creationId xmlns:a16="http://schemas.microsoft.com/office/drawing/2014/main" id="{F59DE68C-198F-4519-AF6E-2BAC5AACD328}"/>
              </a:ext>
            </a:extLst>
          </p:cNvPr>
          <p:cNvSpPr txBox="1"/>
          <p:nvPr/>
        </p:nvSpPr>
        <p:spPr>
          <a:xfrm>
            <a:off x="4491689" y="5865354"/>
            <a:ext cx="800919" cy="33855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latin typeface="Helvetica Neue"/>
                <a:cs typeface="Helvetica Neue"/>
              </a:rPr>
              <a:t>Buffers,</a:t>
            </a:r>
          </a:p>
          <a:p>
            <a:r>
              <a:rPr lang="en-US" sz="1100" dirty="0">
                <a:latin typeface="Helvetica Neue"/>
                <a:cs typeface="Helvetica Neue"/>
              </a:rPr>
              <a:t>Scale</a:t>
            </a:r>
          </a:p>
        </p:txBody>
      </p:sp>
      <p:sp>
        <p:nvSpPr>
          <p:cNvPr id="284" name="TextBox 321">
            <a:extLst>
              <a:ext uri="{FF2B5EF4-FFF2-40B4-BE49-F238E27FC236}">
                <a16:creationId xmlns:a16="http://schemas.microsoft.com/office/drawing/2014/main" id="{2311FE4C-267A-4DE2-B4DA-08CA6DD41F6D}"/>
              </a:ext>
            </a:extLst>
          </p:cNvPr>
          <p:cNvSpPr txBox="1"/>
          <p:nvPr/>
        </p:nvSpPr>
        <p:spPr>
          <a:xfrm>
            <a:off x="5135037" y="5524931"/>
            <a:ext cx="647179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1.2T</a:t>
            </a:r>
          </a:p>
        </p:txBody>
      </p:sp>
      <p:sp>
        <p:nvSpPr>
          <p:cNvPr id="285" name="TextBox 323">
            <a:extLst>
              <a:ext uri="{FF2B5EF4-FFF2-40B4-BE49-F238E27FC236}">
                <a16:creationId xmlns:a16="http://schemas.microsoft.com/office/drawing/2014/main" id="{18D9CE1E-E64A-492C-B86A-31A201C8BB84}"/>
              </a:ext>
            </a:extLst>
          </p:cNvPr>
          <p:cNvSpPr txBox="1"/>
          <p:nvPr/>
        </p:nvSpPr>
        <p:spPr>
          <a:xfrm>
            <a:off x="5515504" y="4411041"/>
            <a:ext cx="647179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3.6T</a:t>
            </a:r>
          </a:p>
        </p:txBody>
      </p:sp>
      <p:sp>
        <p:nvSpPr>
          <p:cNvPr id="286" name="TextBox 324">
            <a:extLst>
              <a:ext uri="{FF2B5EF4-FFF2-40B4-BE49-F238E27FC236}">
                <a16:creationId xmlns:a16="http://schemas.microsoft.com/office/drawing/2014/main" id="{1EEE5207-1DAD-430E-88A6-640DA963A962}"/>
              </a:ext>
            </a:extLst>
          </p:cNvPr>
          <p:cNvSpPr txBox="1"/>
          <p:nvPr/>
        </p:nvSpPr>
        <p:spPr>
          <a:xfrm>
            <a:off x="6006198" y="2743635"/>
            <a:ext cx="647179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12x400G</a:t>
            </a:r>
          </a:p>
        </p:txBody>
      </p:sp>
      <p:cxnSp>
        <p:nvCxnSpPr>
          <p:cNvPr id="287" name="Straight Connector 325">
            <a:extLst>
              <a:ext uri="{FF2B5EF4-FFF2-40B4-BE49-F238E27FC236}">
                <a16:creationId xmlns:a16="http://schemas.microsoft.com/office/drawing/2014/main" id="{B6D41C78-2055-40D8-B351-F2A3BB79F5F3}"/>
              </a:ext>
            </a:extLst>
          </p:cNvPr>
          <p:cNvCxnSpPr/>
          <p:nvPr/>
        </p:nvCxnSpPr>
        <p:spPr>
          <a:xfrm flipV="1">
            <a:off x="5943300" y="2701876"/>
            <a:ext cx="867553" cy="3081490"/>
          </a:xfrm>
          <a:prstGeom prst="line">
            <a:avLst/>
          </a:prstGeom>
          <a:ln w="952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8" name="TextBox 326">
            <a:extLst>
              <a:ext uri="{FF2B5EF4-FFF2-40B4-BE49-F238E27FC236}">
                <a16:creationId xmlns:a16="http://schemas.microsoft.com/office/drawing/2014/main" id="{E49D183A-A453-4DED-9190-2F5393C9C9C1}"/>
              </a:ext>
            </a:extLst>
          </p:cNvPr>
          <p:cNvSpPr txBox="1"/>
          <p:nvPr/>
        </p:nvSpPr>
        <p:spPr>
          <a:xfrm>
            <a:off x="5828282" y="5904156"/>
            <a:ext cx="1186339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Programmability</a:t>
            </a:r>
          </a:p>
        </p:txBody>
      </p:sp>
      <p:cxnSp>
        <p:nvCxnSpPr>
          <p:cNvPr id="289" name="Straight Connector 329">
            <a:extLst>
              <a:ext uri="{FF2B5EF4-FFF2-40B4-BE49-F238E27FC236}">
                <a16:creationId xmlns:a16="http://schemas.microsoft.com/office/drawing/2014/main" id="{105A2635-EB56-4F8E-BDC2-F9D40E87F35D}"/>
              </a:ext>
            </a:extLst>
          </p:cNvPr>
          <p:cNvCxnSpPr/>
          <p:nvPr/>
        </p:nvCxnSpPr>
        <p:spPr>
          <a:xfrm flipV="1">
            <a:off x="7003060" y="2663624"/>
            <a:ext cx="867553" cy="3081490"/>
          </a:xfrm>
          <a:prstGeom prst="line">
            <a:avLst/>
          </a:prstGeom>
          <a:ln w="952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90" name="Group 342">
            <a:extLst>
              <a:ext uri="{FF2B5EF4-FFF2-40B4-BE49-F238E27FC236}">
                <a16:creationId xmlns:a16="http://schemas.microsoft.com/office/drawing/2014/main" id="{1934BC87-EBF2-4E53-9FA2-B616B174A8E2}"/>
              </a:ext>
            </a:extLst>
          </p:cNvPr>
          <p:cNvGrpSpPr/>
          <p:nvPr/>
        </p:nvGrpSpPr>
        <p:grpSpPr>
          <a:xfrm>
            <a:off x="6907109" y="3150652"/>
            <a:ext cx="480123" cy="463936"/>
            <a:chOff x="6370972" y="2745429"/>
            <a:chExt cx="480123" cy="463936"/>
          </a:xfrm>
        </p:grpSpPr>
        <p:grpSp>
          <p:nvGrpSpPr>
            <p:cNvPr id="291" name="Group 343">
              <a:extLst>
                <a:ext uri="{FF2B5EF4-FFF2-40B4-BE49-F238E27FC236}">
                  <a16:creationId xmlns:a16="http://schemas.microsoft.com/office/drawing/2014/main" id="{FB700B2F-AC24-4ACA-95B9-2121D66F35D5}"/>
                </a:ext>
              </a:extLst>
            </p:cNvPr>
            <p:cNvGrpSpPr/>
            <p:nvPr/>
          </p:nvGrpSpPr>
          <p:grpSpPr>
            <a:xfrm>
              <a:off x="6370972" y="2745429"/>
              <a:ext cx="480123" cy="463936"/>
              <a:chOff x="4688878" y="1362173"/>
              <a:chExt cx="2675802" cy="2116318"/>
            </a:xfrm>
          </p:grpSpPr>
          <p:cxnSp>
            <p:nvCxnSpPr>
              <p:cNvPr id="293" name="Straight Connector 345">
                <a:extLst>
                  <a:ext uri="{FF2B5EF4-FFF2-40B4-BE49-F238E27FC236}">
                    <a16:creationId xmlns:a16="http://schemas.microsoft.com/office/drawing/2014/main" id="{5D41BD9F-C734-4763-867A-A7CC4673B2F8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346">
                <a:extLst>
                  <a:ext uri="{FF2B5EF4-FFF2-40B4-BE49-F238E27FC236}">
                    <a16:creationId xmlns:a16="http://schemas.microsoft.com/office/drawing/2014/main" id="{76844711-FC88-44D7-86F7-F8D099826294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347">
                <a:extLst>
                  <a:ext uri="{FF2B5EF4-FFF2-40B4-BE49-F238E27FC236}">
                    <a16:creationId xmlns:a16="http://schemas.microsoft.com/office/drawing/2014/main" id="{25CE3ADF-F7BC-4674-8931-DEAC0C3C75BD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348">
                <a:extLst>
                  <a:ext uri="{FF2B5EF4-FFF2-40B4-BE49-F238E27FC236}">
                    <a16:creationId xmlns:a16="http://schemas.microsoft.com/office/drawing/2014/main" id="{BCCC73A8-CE4E-4713-9B68-BECC350885EA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349">
                <a:extLst>
                  <a:ext uri="{FF2B5EF4-FFF2-40B4-BE49-F238E27FC236}">
                    <a16:creationId xmlns:a16="http://schemas.microsoft.com/office/drawing/2014/main" id="{E8930746-5603-41B0-B357-342BEF563834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350">
                <a:extLst>
                  <a:ext uri="{FF2B5EF4-FFF2-40B4-BE49-F238E27FC236}">
                    <a16:creationId xmlns:a16="http://schemas.microsoft.com/office/drawing/2014/main" id="{5F38937B-9382-4050-BE47-F5B8693359C8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351">
                <a:extLst>
                  <a:ext uri="{FF2B5EF4-FFF2-40B4-BE49-F238E27FC236}">
                    <a16:creationId xmlns:a16="http://schemas.microsoft.com/office/drawing/2014/main" id="{9228DDD1-4CE5-4766-BD79-9C5C34D7A0F6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352">
                <a:extLst>
                  <a:ext uri="{FF2B5EF4-FFF2-40B4-BE49-F238E27FC236}">
                    <a16:creationId xmlns:a16="http://schemas.microsoft.com/office/drawing/2014/main" id="{9D506496-CA26-4FC4-9811-11EEB416913B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1" name="Rounded Rectangle 353">
                <a:extLst>
                  <a:ext uri="{FF2B5EF4-FFF2-40B4-BE49-F238E27FC236}">
                    <a16:creationId xmlns:a16="http://schemas.microsoft.com/office/drawing/2014/main" id="{D6C065C5-C985-4AAD-B404-28D825F7190C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292" name="TextBox 344">
              <a:extLst>
                <a:ext uri="{FF2B5EF4-FFF2-40B4-BE49-F238E27FC236}">
                  <a16:creationId xmlns:a16="http://schemas.microsoft.com/office/drawing/2014/main" id="{BBB78F4B-0FD9-478B-91AF-563B7D6CC7EC}"/>
                </a:ext>
              </a:extLst>
            </p:cNvPr>
            <p:cNvSpPr txBox="1"/>
            <p:nvPr/>
          </p:nvSpPr>
          <p:spPr>
            <a:xfrm>
              <a:off x="6457696" y="2883929"/>
              <a:ext cx="34963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TF1</a:t>
              </a:r>
            </a:p>
          </p:txBody>
        </p:sp>
      </p:grpSp>
      <p:sp>
        <p:nvSpPr>
          <p:cNvPr id="304" name="TextBox 275">
            <a:extLst>
              <a:ext uri="{FF2B5EF4-FFF2-40B4-BE49-F238E27FC236}">
                <a16:creationId xmlns:a16="http://schemas.microsoft.com/office/drawing/2014/main" id="{B456784F-E96C-496C-8E63-8434BDBB3BB6}"/>
              </a:ext>
            </a:extLst>
          </p:cNvPr>
          <p:cNvSpPr txBox="1"/>
          <p:nvPr/>
        </p:nvSpPr>
        <p:spPr>
          <a:xfrm>
            <a:off x="5311720" y="4780630"/>
            <a:ext cx="349399" cy="1615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1.3M</a:t>
            </a:r>
            <a:endParaRPr lang="en-US" sz="1050" dirty="0">
              <a:solidFill>
                <a:schemeClr val="tx1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307" name="TextBox 363">
            <a:extLst>
              <a:ext uri="{FF2B5EF4-FFF2-40B4-BE49-F238E27FC236}">
                <a16:creationId xmlns:a16="http://schemas.microsoft.com/office/drawing/2014/main" id="{D4A5A6C4-0691-4A82-810F-2D55A388A641}"/>
              </a:ext>
            </a:extLst>
          </p:cNvPr>
          <p:cNvSpPr txBox="1"/>
          <p:nvPr/>
        </p:nvSpPr>
        <p:spPr>
          <a:xfrm>
            <a:off x="5497376" y="3708725"/>
            <a:ext cx="404783" cy="161583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pl-PL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2.0M</a:t>
            </a:r>
            <a:endParaRPr lang="en-US" sz="1050" dirty="0">
              <a:solidFill>
                <a:schemeClr val="tx1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310" name="TextBox 367">
            <a:extLst>
              <a:ext uri="{FF2B5EF4-FFF2-40B4-BE49-F238E27FC236}">
                <a16:creationId xmlns:a16="http://schemas.microsoft.com/office/drawing/2014/main" id="{A07AD190-E499-4EE7-B1D5-78332198DA6D}"/>
              </a:ext>
            </a:extLst>
          </p:cNvPr>
          <p:cNvSpPr txBox="1"/>
          <p:nvPr/>
        </p:nvSpPr>
        <p:spPr>
          <a:xfrm>
            <a:off x="5567401" y="2747226"/>
            <a:ext cx="404783" cy="1615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2.</a:t>
            </a:r>
            <a:r>
              <a:rPr lang="pl-PL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5M</a:t>
            </a:r>
            <a:endParaRPr lang="en-US" sz="1050" dirty="0">
              <a:solidFill>
                <a:schemeClr val="tx1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311" name="TextBox 368">
            <a:extLst>
              <a:ext uri="{FF2B5EF4-FFF2-40B4-BE49-F238E27FC236}">
                <a16:creationId xmlns:a16="http://schemas.microsoft.com/office/drawing/2014/main" id="{A516FDAE-3EE1-467F-B3DD-53311407C4DE}"/>
              </a:ext>
            </a:extLst>
          </p:cNvPr>
          <p:cNvSpPr txBox="1"/>
          <p:nvPr/>
        </p:nvSpPr>
        <p:spPr>
          <a:xfrm>
            <a:off x="5748777" y="4671960"/>
            <a:ext cx="402911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pl-PL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FIB</a:t>
            </a:r>
            <a:endParaRPr lang="en-US" sz="1050" dirty="0">
              <a:solidFill>
                <a:schemeClr val="tx1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312" name="TextBox 291">
            <a:extLst>
              <a:ext uri="{FF2B5EF4-FFF2-40B4-BE49-F238E27FC236}">
                <a16:creationId xmlns:a16="http://schemas.microsoft.com/office/drawing/2014/main" id="{026622AE-B3AF-4D00-A1D0-E6FB2C05C825}"/>
              </a:ext>
            </a:extLst>
          </p:cNvPr>
          <p:cNvSpPr txBox="1"/>
          <p:nvPr/>
        </p:nvSpPr>
        <p:spPr>
          <a:xfrm>
            <a:off x="3510395" y="2711069"/>
            <a:ext cx="607269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32x400G</a:t>
            </a:r>
          </a:p>
        </p:txBody>
      </p:sp>
      <p:sp>
        <p:nvSpPr>
          <p:cNvPr id="313" name="TextBox 391">
            <a:extLst>
              <a:ext uri="{FF2B5EF4-FFF2-40B4-BE49-F238E27FC236}">
                <a16:creationId xmlns:a16="http://schemas.microsoft.com/office/drawing/2014/main" id="{C045464D-7C96-48E1-AFF6-7B80529E2889}"/>
              </a:ext>
            </a:extLst>
          </p:cNvPr>
          <p:cNvSpPr txBox="1"/>
          <p:nvPr/>
        </p:nvSpPr>
        <p:spPr>
          <a:xfrm>
            <a:off x="7455130" y="5885846"/>
            <a:ext cx="523625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FPGA</a:t>
            </a:r>
          </a:p>
        </p:txBody>
      </p:sp>
      <p:sp>
        <p:nvSpPr>
          <p:cNvPr id="314" name="TextBox 395">
            <a:extLst>
              <a:ext uri="{FF2B5EF4-FFF2-40B4-BE49-F238E27FC236}">
                <a16:creationId xmlns:a16="http://schemas.microsoft.com/office/drawing/2014/main" id="{7250F491-23F3-48D7-8CD6-386DAAE58523}"/>
              </a:ext>
            </a:extLst>
          </p:cNvPr>
          <p:cNvSpPr txBox="1"/>
          <p:nvPr/>
        </p:nvSpPr>
        <p:spPr>
          <a:xfrm>
            <a:off x="7913629" y="5431075"/>
            <a:ext cx="607269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5ns latency</a:t>
            </a:r>
          </a:p>
        </p:txBody>
      </p:sp>
      <p:grpSp>
        <p:nvGrpSpPr>
          <p:cNvPr id="315" name="Group 379">
            <a:extLst>
              <a:ext uri="{FF2B5EF4-FFF2-40B4-BE49-F238E27FC236}">
                <a16:creationId xmlns:a16="http://schemas.microsoft.com/office/drawing/2014/main" id="{0D83F461-5DEB-4A3A-9A21-97895D5E2F13}"/>
              </a:ext>
            </a:extLst>
          </p:cNvPr>
          <p:cNvGrpSpPr/>
          <p:nvPr/>
        </p:nvGrpSpPr>
        <p:grpSpPr>
          <a:xfrm>
            <a:off x="7386284" y="4955622"/>
            <a:ext cx="480123" cy="463936"/>
            <a:chOff x="6370972" y="2745429"/>
            <a:chExt cx="480123" cy="463936"/>
          </a:xfrm>
        </p:grpSpPr>
        <p:grpSp>
          <p:nvGrpSpPr>
            <p:cNvPr id="316" name="Group 380">
              <a:extLst>
                <a:ext uri="{FF2B5EF4-FFF2-40B4-BE49-F238E27FC236}">
                  <a16:creationId xmlns:a16="http://schemas.microsoft.com/office/drawing/2014/main" id="{33E4933F-EF74-402C-8AF6-2767CDFF67ED}"/>
                </a:ext>
              </a:extLst>
            </p:cNvPr>
            <p:cNvGrpSpPr/>
            <p:nvPr/>
          </p:nvGrpSpPr>
          <p:grpSpPr>
            <a:xfrm>
              <a:off x="6370972" y="2745429"/>
              <a:ext cx="480123" cy="463936"/>
              <a:chOff x="4688878" y="1362173"/>
              <a:chExt cx="2675802" cy="2116318"/>
            </a:xfrm>
          </p:grpSpPr>
          <p:cxnSp>
            <p:nvCxnSpPr>
              <p:cNvPr id="318" name="Straight Connector 382">
                <a:extLst>
                  <a:ext uri="{FF2B5EF4-FFF2-40B4-BE49-F238E27FC236}">
                    <a16:creationId xmlns:a16="http://schemas.microsoft.com/office/drawing/2014/main" id="{815D53E8-6FC9-4BFF-8851-F69AC04E37CD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83">
                <a:extLst>
                  <a:ext uri="{FF2B5EF4-FFF2-40B4-BE49-F238E27FC236}">
                    <a16:creationId xmlns:a16="http://schemas.microsoft.com/office/drawing/2014/main" id="{C427E576-8DCB-4B21-BD57-28314B713F23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84">
                <a:extLst>
                  <a:ext uri="{FF2B5EF4-FFF2-40B4-BE49-F238E27FC236}">
                    <a16:creationId xmlns:a16="http://schemas.microsoft.com/office/drawing/2014/main" id="{60AAAB2A-0971-4B16-B072-E9E3C59A9BDB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85">
                <a:extLst>
                  <a:ext uri="{FF2B5EF4-FFF2-40B4-BE49-F238E27FC236}">
                    <a16:creationId xmlns:a16="http://schemas.microsoft.com/office/drawing/2014/main" id="{EF048299-6596-4ED9-BFFA-16F8907455CA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86">
                <a:extLst>
                  <a:ext uri="{FF2B5EF4-FFF2-40B4-BE49-F238E27FC236}">
                    <a16:creationId xmlns:a16="http://schemas.microsoft.com/office/drawing/2014/main" id="{EC0692A0-6E33-4825-8AC6-AFF4CD07D10A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87">
                <a:extLst>
                  <a:ext uri="{FF2B5EF4-FFF2-40B4-BE49-F238E27FC236}">
                    <a16:creationId xmlns:a16="http://schemas.microsoft.com/office/drawing/2014/main" id="{9FA3F080-571F-431F-AA37-3C9116B758CA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88">
                <a:extLst>
                  <a:ext uri="{FF2B5EF4-FFF2-40B4-BE49-F238E27FC236}">
                    <a16:creationId xmlns:a16="http://schemas.microsoft.com/office/drawing/2014/main" id="{459D062D-DC13-4140-B96D-EB350B0ADFC6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89">
                <a:extLst>
                  <a:ext uri="{FF2B5EF4-FFF2-40B4-BE49-F238E27FC236}">
                    <a16:creationId xmlns:a16="http://schemas.microsoft.com/office/drawing/2014/main" id="{F30B6B8C-1F43-49AE-AF45-40B863549761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6" name="Rounded Rectangle 390">
                <a:extLst>
                  <a:ext uri="{FF2B5EF4-FFF2-40B4-BE49-F238E27FC236}">
                    <a16:creationId xmlns:a16="http://schemas.microsoft.com/office/drawing/2014/main" id="{B4819698-94F1-4842-B90A-93902783F9DA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317" name="TextBox 381">
              <a:extLst>
                <a:ext uri="{FF2B5EF4-FFF2-40B4-BE49-F238E27FC236}">
                  <a16:creationId xmlns:a16="http://schemas.microsoft.com/office/drawing/2014/main" id="{92A261CA-D3B7-4D51-BD14-3F45908AC19E}"/>
                </a:ext>
              </a:extLst>
            </p:cNvPr>
            <p:cNvSpPr txBox="1"/>
            <p:nvPr/>
          </p:nvSpPr>
          <p:spPr>
            <a:xfrm>
              <a:off x="6457696" y="2883929"/>
              <a:ext cx="34963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endPara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endParaRPr>
            </a:p>
          </p:txBody>
        </p:sp>
      </p:grpSp>
      <p:sp>
        <p:nvSpPr>
          <p:cNvPr id="327" name="TextBox 393">
            <a:extLst>
              <a:ext uri="{FF2B5EF4-FFF2-40B4-BE49-F238E27FC236}">
                <a16:creationId xmlns:a16="http://schemas.microsoft.com/office/drawing/2014/main" id="{8232BAC9-A358-4B82-B200-40C381E6D1CA}"/>
              </a:ext>
            </a:extLst>
          </p:cNvPr>
          <p:cNvSpPr txBox="1"/>
          <p:nvPr/>
        </p:nvSpPr>
        <p:spPr>
          <a:xfrm>
            <a:off x="7473008" y="5116273"/>
            <a:ext cx="402911" cy="12311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FPGA</a:t>
            </a:r>
          </a:p>
        </p:txBody>
      </p:sp>
      <p:grpSp>
        <p:nvGrpSpPr>
          <p:cNvPr id="328" name="Group 2">
            <a:extLst>
              <a:ext uri="{FF2B5EF4-FFF2-40B4-BE49-F238E27FC236}">
                <a16:creationId xmlns:a16="http://schemas.microsoft.com/office/drawing/2014/main" id="{F552D7C8-3713-4B40-B5BD-1758C93A40D9}"/>
              </a:ext>
            </a:extLst>
          </p:cNvPr>
          <p:cNvGrpSpPr/>
          <p:nvPr/>
        </p:nvGrpSpPr>
        <p:grpSpPr>
          <a:xfrm>
            <a:off x="7616426" y="4148120"/>
            <a:ext cx="486347" cy="463936"/>
            <a:chOff x="8383780" y="2368746"/>
            <a:chExt cx="486347" cy="463936"/>
          </a:xfrm>
        </p:grpSpPr>
        <p:grpSp>
          <p:nvGrpSpPr>
            <p:cNvPr id="329" name="Group 297">
              <a:extLst>
                <a:ext uri="{FF2B5EF4-FFF2-40B4-BE49-F238E27FC236}">
                  <a16:creationId xmlns:a16="http://schemas.microsoft.com/office/drawing/2014/main" id="{53672C17-EC24-425C-9F62-D61CC5FA18F7}"/>
                </a:ext>
              </a:extLst>
            </p:cNvPr>
            <p:cNvGrpSpPr/>
            <p:nvPr/>
          </p:nvGrpSpPr>
          <p:grpSpPr>
            <a:xfrm>
              <a:off x="8383780" y="2368746"/>
              <a:ext cx="480123" cy="463936"/>
              <a:chOff x="6370972" y="2745429"/>
              <a:chExt cx="480123" cy="463936"/>
            </a:xfrm>
          </p:grpSpPr>
          <p:grpSp>
            <p:nvGrpSpPr>
              <p:cNvPr id="331" name="Group 356">
                <a:extLst>
                  <a:ext uri="{FF2B5EF4-FFF2-40B4-BE49-F238E27FC236}">
                    <a16:creationId xmlns:a16="http://schemas.microsoft.com/office/drawing/2014/main" id="{D47BCC9F-8FC2-40B6-A5BA-198A79C547DC}"/>
                  </a:ext>
                </a:extLst>
              </p:cNvPr>
              <p:cNvGrpSpPr/>
              <p:nvPr/>
            </p:nvGrpSpPr>
            <p:grpSpPr>
              <a:xfrm>
                <a:off x="6370972" y="2745429"/>
                <a:ext cx="480123" cy="463936"/>
                <a:chOff x="4688878" y="1362173"/>
                <a:chExt cx="2675802" cy="2116318"/>
              </a:xfrm>
            </p:grpSpPr>
            <p:cxnSp>
              <p:nvCxnSpPr>
                <p:cNvPr id="333" name="Straight Connector 370">
                  <a:extLst>
                    <a:ext uri="{FF2B5EF4-FFF2-40B4-BE49-F238E27FC236}">
                      <a16:creationId xmlns:a16="http://schemas.microsoft.com/office/drawing/2014/main" id="{B6CC3488-491D-447E-8135-1AFF5A3344CC}"/>
                    </a:ext>
                  </a:extLst>
                </p:cNvPr>
                <p:cNvCxnSpPr/>
                <p:nvPr/>
              </p:nvCxnSpPr>
              <p:spPr>
                <a:xfrm flipV="1">
                  <a:off x="4688878" y="1763587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71">
                  <a:extLst>
                    <a:ext uri="{FF2B5EF4-FFF2-40B4-BE49-F238E27FC236}">
                      <a16:creationId xmlns:a16="http://schemas.microsoft.com/office/drawing/2014/main" id="{A1C4071A-9F73-4192-9414-5892600186D8}"/>
                    </a:ext>
                  </a:extLst>
                </p:cNvPr>
                <p:cNvCxnSpPr/>
                <p:nvPr/>
              </p:nvCxnSpPr>
              <p:spPr>
                <a:xfrm flipV="1">
                  <a:off x="4688878" y="2171445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Straight Connector 372">
                  <a:extLst>
                    <a:ext uri="{FF2B5EF4-FFF2-40B4-BE49-F238E27FC236}">
                      <a16:creationId xmlns:a16="http://schemas.microsoft.com/office/drawing/2014/main" id="{2263CB2B-C605-4586-9485-83F0D79E056E}"/>
                    </a:ext>
                  </a:extLst>
                </p:cNvPr>
                <p:cNvCxnSpPr/>
                <p:nvPr/>
              </p:nvCxnSpPr>
              <p:spPr>
                <a:xfrm flipV="1">
                  <a:off x="4688878" y="257931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Straight Connector 373">
                  <a:extLst>
                    <a:ext uri="{FF2B5EF4-FFF2-40B4-BE49-F238E27FC236}">
                      <a16:creationId xmlns:a16="http://schemas.microsoft.com/office/drawing/2014/main" id="{1F2CB02B-5809-4013-B7F3-5ECDAAF09060}"/>
                    </a:ext>
                  </a:extLst>
                </p:cNvPr>
                <p:cNvCxnSpPr/>
                <p:nvPr/>
              </p:nvCxnSpPr>
              <p:spPr>
                <a:xfrm flipV="1">
                  <a:off x="4688878" y="301276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74">
                  <a:extLst>
                    <a:ext uri="{FF2B5EF4-FFF2-40B4-BE49-F238E27FC236}">
                      <a16:creationId xmlns:a16="http://schemas.microsoft.com/office/drawing/2014/main" id="{EF226929-8481-421F-AC60-5FB017C032EF}"/>
                    </a:ext>
                  </a:extLst>
                </p:cNvPr>
                <p:cNvCxnSpPr/>
                <p:nvPr/>
              </p:nvCxnSpPr>
              <p:spPr>
                <a:xfrm flipH="1" flipV="1">
                  <a:off x="5246016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Straight Connector 375">
                  <a:extLst>
                    <a:ext uri="{FF2B5EF4-FFF2-40B4-BE49-F238E27FC236}">
                      <a16:creationId xmlns:a16="http://schemas.microsoft.com/office/drawing/2014/main" id="{18F391AD-107C-4006-863E-A01D3FC374C8}"/>
                    </a:ext>
                  </a:extLst>
                </p:cNvPr>
                <p:cNvCxnSpPr/>
                <p:nvPr/>
              </p:nvCxnSpPr>
              <p:spPr>
                <a:xfrm flipH="1" flipV="1">
                  <a:off x="5736210" y="1366886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Straight Connector 376">
                  <a:extLst>
                    <a:ext uri="{FF2B5EF4-FFF2-40B4-BE49-F238E27FC236}">
                      <a16:creationId xmlns:a16="http://schemas.microsoft.com/office/drawing/2014/main" id="{5C586CB1-A34D-4F02-BCD9-608E6E127C75}"/>
                    </a:ext>
                  </a:extLst>
                </p:cNvPr>
                <p:cNvCxnSpPr/>
                <p:nvPr/>
              </p:nvCxnSpPr>
              <p:spPr>
                <a:xfrm flipH="1" flipV="1">
                  <a:off x="6305347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Straight Connector 377">
                  <a:extLst>
                    <a:ext uri="{FF2B5EF4-FFF2-40B4-BE49-F238E27FC236}">
                      <a16:creationId xmlns:a16="http://schemas.microsoft.com/office/drawing/2014/main" id="{584E0C74-A7B4-4238-B97B-6BA5D3FB958D}"/>
                    </a:ext>
                  </a:extLst>
                </p:cNvPr>
                <p:cNvCxnSpPr/>
                <p:nvPr/>
              </p:nvCxnSpPr>
              <p:spPr>
                <a:xfrm flipH="1" flipV="1">
                  <a:off x="6810800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1" name="Rounded Rectangle 378">
                  <a:extLst>
                    <a:ext uri="{FF2B5EF4-FFF2-40B4-BE49-F238E27FC236}">
                      <a16:creationId xmlns:a16="http://schemas.microsoft.com/office/drawing/2014/main" id="{98AE4C8D-5781-4F2F-8CC3-2B25B7446B45}"/>
                    </a:ext>
                  </a:extLst>
                </p:cNvPr>
                <p:cNvSpPr/>
                <p:nvPr/>
              </p:nvSpPr>
              <p:spPr>
                <a:xfrm>
                  <a:off x="4916078" y="1583703"/>
                  <a:ext cx="2220013" cy="1654403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19050">
                  <a:solidFill>
                    <a:srgbClr val="5588B7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  <a:latin typeface="Work Sans" pitchFamily="2" charset="-18"/>
                  </a:endParaRPr>
                </a:p>
              </p:txBody>
            </p:sp>
          </p:grpSp>
          <p:sp>
            <p:nvSpPr>
              <p:cNvPr id="332" name="TextBox 369">
                <a:extLst>
                  <a:ext uri="{FF2B5EF4-FFF2-40B4-BE49-F238E27FC236}">
                    <a16:creationId xmlns:a16="http://schemas.microsoft.com/office/drawing/2014/main" id="{27C54498-F314-45D0-8044-40937C741C7B}"/>
                  </a:ext>
                </a:extLst>
              </p:cNvPr>
              <p:cNvSpPr txBox="1"/>
              <p:nvPr/>
            </p:nvSpPr>
            <p:spPr>
              <a:xfrm>
                <a:off x="6457696" y="2883929"/>
                <a:ext cx="349630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endParaRPr>
              </a:p>
            </p:txBody>
          </p:sp>
        </p:grpSp>
        <p:sp>
          <p:nvSpPr>
            <p:cNvPr id="330" name="TextBox 394">
              <a:extLst>
                <a:ext uri="{FF2B5EF4-FFF2-40B4-BE49-F238E27FC236}">
                  <a16:creationId xmlns:a16="http://schemas.microsoft.com/office/drawing/2014/main" id="{C75353FD-FF52-4A1D-803D-F95D966389F0}"/>
                </a:ext>
              </a:extLst>
            </p:cNvPr>
            <p:cNvSpPr txBox="1"/>
            <p:nvPr/>
          </p:nvSpPr>
          <p:spPr>
            <a:xfrm>
              <a:off x="8467216" y="2522920"/>
              <a:ext cx="40291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FPGA</a:t>
              </a:r>
            </a:p>
          </p:txBody>
        </p:sp>
      </p:grpSp>
      <p:grpSp>
        <p:nvGrpSpPr>
          <p:cNvPr id="342" name="Group 296">
            <a:extLst>
              <a:ext uri="{FF2B5EF4-FFF2-40B4-BE49-F238E27FC236}">
                <a16:creationId xmlns:a16="http://schemas.microsoft.com/office/drawing/2014/main" id="{22742A8F-F71B-464A-A07A-DAA271741C8A}"/>
              </a:ext>
            </a:extLst>
          </p:cNvPr>
          <p:cNvGrpSpPr/>
          <p:nvPr/>
        </p:nvGrpSpPr>
        <p:grpSpPr>
          <a:xfrm>
            <a:off x="4955413" y="2132193"/>
            <a:ext cx="480123" cy="463936"/>
            <a:chOff x="5630952" y="1963835"/>
            <a:chExt cx="480123" cy="463936"/>
          </a:xfrm>
        </p:grpSpPr>
        <p:grpSp>
          <p:nvGrpSpPr>
            <p:cNvPr id="343" name="Group 392">
              <a:extLst>
                <a:ext uri="{FF2B5EF4-FFF2-40B4-BE49-F238E27FC236}">
                  <a16:creationId xmlns:a16="http://schemas.microsoft.com/office/drawing/2014/main" id="{2CD006E5-4BE9-4A56-91E4-B906BD29DA20}"/>
                </a:ext>
              </a:extLst>
            </p:cNvPr>
            <p:cNvGrpSpPr/>
            <p:nvPr/>
          </p:nvGrpSpPr>
          <p:grpSpPr>
            <a:xfrm>
              <a:off x="5630952" y="1963835"/>
              <a:ext cx="480123" cy="463936"/>
              <a:chOff x="4688878" y="1362173"/>
              <a:chExt cx="2675802" cy="2116318"/>
            </a:xfrm>
          </p:grpSpPr>
          <p:cxnSp>
            <p:nvCxnSpPr>
              <p:cNvPr id="345" name="Straight Connector 397">
                <a:extLst>
                  <a:ext uri="{FF2B5EF4-FFF2-40B4-BE49-F238E27FC236}">
                    <a16:creationId xmlns:a16="http://schemas.microsoft.com/office/drawing/2014/main" id="{27C8FFC9-AD6C-4A1B-9234-5CE23F9EA465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98">
                <a:extLst>
                  <a:ext uri="{FF2B5EF4-FFF2-40B4-BE49-F238E27FC236}">
                    <a16:creationId xmlns:a16="http://schemas.microsoft.com/office/drawing/2014/main" id="{48181591-E06A-409F-A547-0E286401C8F2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99">
                <a:extLst>
                  <a:ext uri="{FF2B5EF4-FFF2-40B4-BE49-F238E27FC236}">
                    <a16:creationId xmlns:a16="http://schemas.microsoft.com/office/drawing/2014/main" id="{F382A4E2-28D9-44B0-8F37-68DC7AB0F73B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400">
                <a:extLst>
                  <a:ext uri="{FF2B5EF4-FFF2-40B4-BE49-F238E27FC236}">
                    <a16:creationId xmlns:a16="http://schemas.microsoft.com/office/drawing/2014/main" id="{8815A9E6-1985-469F-B6AD-14233FA62F42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401">
                <a:extLst>
                  <a:ext uri="{FF2B5EF4-FFF2-40B4-BE49-F238E27FC236}">
                    <a16:creationId xmlns:a16="http://schemas.microsoft.com/office/drawing/2014/main" id="{462CCF09-A89E-45B6-A233-DEEDE03BDA1D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402">
                <a:extLst>
                  <a:ext uri="{FF2B5EF4-FFF2-40B4-BE49-F238E27FC236}">
                    <a16:creationId xmlns:a16="http://schemas.microsoft.com/office/drawing/2014/main" id="{68C3DB20-1DAE-4BA1-AAB3-F7AF31D53A3F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403">
                <a:extLst>
                  <a:ext uri="{FF2B5EF4-FFF2-40B4-BE49-F238E27FC236}">
                    <a16:creationId xmlns:a16="http://schemas.microsoft.com/office/drawing/2014/main" id="{ECC1B829-9E90-4EFA-8338-34839FAA3D38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404">
                <a:extLst>
                  <a:ext uri="{FF2B5EF4-FFF2-40B4-BE49-F238E27FC236}">
                    <a16:creationId xmlns:a16="http://schemas.microsoft.com/office/drawing/2014/main" id="{B8D9C1FC-533E-4B38-B935-32A8D9852FAD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3" name="Rounded Rectangle 405">
                <a:extLst>
                  <a:ext uri="{FF2B5EF4-FFF2-40B4-BE49-F238E27FC236}">
                    <a16:creationId xmlns:a16="http://schemas.microsoft.com/office/drawing/2014/main" id="{0F643CC0-B8DA-489D-ADF7-77F2FF5F5506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344" name="TextBox 396">
              <a:extLst>
                <a:ext uri="{FF2B5EF4-FFF2-40B4-BE49-F238E27FC236}">
                  <a16:creationId xmlns:a16="http://schemas.microsoft.com/office/drawing/2014/main" id="{F8B2A966-CA3C-49EF-BE08-B44E039E6158}"/>
                </a:ext>
              </a:extLst>
            </p:cNvPr>
            <p:cNvSpPr txBox="1"/>
            <p:nvPr/>
          </p:nvSpPr>
          <p:spPr>
            <a:xfrm>
              <a:off x="5755738" y="2102335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T4</a:t>
              </a:r>
            </a:p>
          </p:txBody>
        </p:sp>
      </p:grpSp>
      <p:sp>
        <p:nvSpPr>
          <p:cNvPr id="354" name="TextBox 406">
            <a:extLst>
              <a:ext uri="{FF2B5EF4-FFF2-40B4-BE49-F238E27FC236}">
                <a16:creationId xmlns:a16="http://schemas.microsoft.com/office/drawing/2014/main" id="{90925454-0A26-4C99-BC76-3DC8C72A5D1C}"/>
              </a:ext>
            </a:extLst>
          </p:cNvPr>
          <p:cNvSpPr txBox="1"/>
          <p:nvPr/>
        </p:nvSpPr>
        <p:spPr>
          <a:xfrm>
            <a:off x="2458027" y="2961843"/>
            <a:ext cx="58892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2020</a:t>
            </a:r>
          </a:p>
        </p:txBody>
      </p:sp>
      <p:sp>
        <p:nvSpPr>
          <p:cNvPr id="355" name="TextBox 407">
            <a:extLst>
              <a:ext uri="{FF2B5EF4-FFF2-40B4-BE49-F238E27FC236}">
                <a16:creationId xmlns:a16="http://schemas.microsoft.com/office/drawing/2014/main" id="{FC0F0D75-E5F4-441E-A605-F6C9F74FD39D}"/>
              </a:ext>
            </a:extLst>
          </p:cNvPr>
          <p:cNvSpPr txBox="1"/>
          <p:nvPr/>
        </p:nvSpPr>
        <p:spPr>
          <a:xfrm>
            <a:off x="4920194" y="2646008"/>
            <a:ext cx="404783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12.8T</a:t>
            </a:r>
          </a:p>
        </p:txBody>
      </p:sp>
      <p:sp>
        <p:nvSpPr>
          <p:cNvPr id="356" name="TextBox 427">
            <a:extLst>
              <a:ext uri="{FF2B5EF4-FFF2-40B4-BE49-F238E27FC236}">
                <a16:creationId xmlns:a16="http://schemas.microsoft.com/office/drawing/2014/main" id="{4439C557-C4EE-45AA-BEBA-FED03E22B676}"/>
              </a:ext>
            </a:extLst>
          </p:cNvPr>
          <p:cNvSpPr txBox="1"/>
          <p:nvPr/>
        </p:nvSpPr>
        <p:spPr>
          <a:xfrm>
            <a:off x="4233145" y="2062619"/>
            <a:ext cx="607269" cy="323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64x400G</a:t>
            </a:r>
          </a:p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51.2T</a:t>
            </a:r>
          </a:p>
        </p:txBody>
      </p:sp>
      <p:pic>
        <p:nvPicPr>
          <p:cNvPr id="357" name="Picture 7">
            <a:extLst>
              <a:ext uri="{FF2B5EF4-FFF2-40B4-BE49-F238E27FC236}">
                <a16:creationId xmlns:a16="http://schemas.microsoft.com/office/drawing/2014/main" id="{35DDE440-9F24-4101-A88A-39742D4A0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6033" y="1967226"/>
            <a:ext cx="560734" cy="370947"/>
          </a:xfrm>
          <a:prstGeom prst="rect">
            <a:avLst/>
          </a:prstGeom>
        </p:spPr>
      </p:pic>
      <p:pic>
        <p:nvPicPr>
          <p:cNvPr id="358" name="Picture 13">
            <a:extLst>
              <a:ext uri="{FF2B5EF4-FFF2-40B4-BE49-F238E27FC236}">
                <a16:creationId xmlns:a16="http://schemas.microsoft.com/office/drawing/2014/main" id="{19344D42-3510-46D3-8945-B82A55AE3F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9440" y="2728536"/>
            <a:ext cx="1137461" cy="381030"/>
          </a:xfrm>
          <a:prstGeom prst="rect">
            <a:avLst/>
          </a:prstGeom>
        </p:spPr>
      </p:pic>
      <p:grpSp>
        <p:nvGrpSpPr>
          <p:cNvPr id="359" name="Group 408">
            <a:extLst>
              <a:ext uri="{FF2B5EF4-FFF2-40B4-BE49-F238E27FC236}">
                <a16:creationId xmlns:a16="http://schemas.microsoft.com/office/drawing/2014/main" id="{F2ADFA12-A1D6-4B68-8653-50F3F51E64F7}"/>
              </a:ext>
            </a:extLst>
          </p:cNvPr>
          <p:cNvGrpSpPr/>
          <p:nvPr/>
        </p:nvGrpSpPr>
        <p:grpSpPr>
          <a:xfrm>
            <a:off x="7259629" y="2143335"/>
            <a:ext cx="480123" cy="463936"/>
            <a:chOff x="6370972" y="2745429"/>
            <a:chExt cx="480123" cy="463936"/>
          </a:xfrm>
        </p:grpSpPr>
        <p:grpSp>
          <p:nvGrpSpPr>
            <p:cNvPr id="360" name="Group 409">
              <a:extLst>
                <a:ext uri="{FF2B5EF4-FFF2-40B4-BE49-F238E27FC236}">
                  <a16:creationId xmlns:a16="http://schemas.microsoft.com/office/drawing/2014/main" id="{403FB482-B99D-4692-8DBE-9F76609BEDC3}"/>
                </a:ext>
              </a:extLst>
            </p:cNvPr>
            <p:cNvGrpSpPr/>
            <p:nvPr/>
          </p:nvGrpSpPr>
          <p:grpSpPr>
            <a:xfrm>
              <a:off x="6370972" y="2745429"/>
              <a:ext cx="480123" cy="463936"/>
              <a:chOff x="4688878" y="1362173"/>
              <a:chExt cx="2675802" cy="2116318"/>
            </a:xfrm>
          </p:grpSpPr>
          <p:cxnSp>
            <p:nvCxnSpPr>
              <p:cNvPr id="362" name="Straight Connector 411">
                <a:extLst>
                  <a:ext uri="{FF2B5EF4-FFF2-40B4-BE49-F238E27FC236}">
                    <a16:creationId xmlns:a16="http://schemas.microsoft.com/office/drawing/2014/main" id="{DF98BE32-89B6-4EA1-8048-9E0994A4D542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412">
                <a:extLst>
                  <a:ext uri="{FF2B5EF4-FFF2-40B4-BE49-F238E27FC236}">
                    <a16:creationId xmlns:a16="http://schemas.microsoft.com/office/drawing/2014/main" id="{F46CC262-A63C-48FF-B5D2-A9E47AEB8956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413">
                <a:extLst>
                  <a:ext uri="{FF2B5EF4-FFF2-40B4-BE49-F238E27FC236}">
                    <a16:creationId xmlns:a16="http://schemas.microsoft.com/office/drawing/2014/main" id="{99BB2B9A-70AA-4A15-88C7-C2986126A67E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414">
                <a:extLst>
                  <a:ext uri="{FF2B5EF4-FFF2-40B4-BE49-F238E27FC236}">
                    <a16:creationId xmlns:a16="http://schemas.microsoft.com/office/drawing/2014/main" id="{8C4A2688-05EF-4974-979F-F286B15FB01F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415">
                <a:extLst>
                  <a:ext uri="{FF2B5EF4-FFF2-40B4-BE49-F238E27FC236}">
                    <a16:creationId xmlns:a16="http://schemas.microsoft.com/office/drawing/2014/main" id="{1D3AD6A5-161D-4E9A-B12D-AC1B5875D49A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416">
                <a:extLst>
                  <a:ext uri="{FF2B5EF4-FFF2-40B4-BE49-F238E27FC236}">
                    <a16:creationId xmlns:a16="http://schemas.microsoft.com/office/drawing/2014/main" id="{D6558DC9-3746-4076-8BA6-ABF01C819DD8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428">
                <a:extLst>
                  <a:ext uri="{FF2B5EF4-FFF2-40B4-BE49-F238E27FC236}">
                    <a16:creationId xmlns:a16="http://schemas.microsoft.com/office/drawing/2014/main" id="{D4E84617-278E-4CDC-9FC3-38D27BB2D398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429">
                <a:extLst>
                  <a:ext uri="{FF2B5EF4-FFF2-40B4-BE49-F238E27FC236}">
                    <a16:creationId xmlns:a16="http://schemas.microsoft.com/office/drawing/2014/main" id="{57641556-D5EF-4045-875C-5164635208BF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0" name="Rounded Rectangle 430">
                <a:extLst>
                  <a:ext uri="{FF2B5EF4-FFF2-40B4-BE49-F238E27FC236}">
                    <a16:creationId xmlns:a16="http://schemas.microsoft.com/office/drawing/2014/main" id="{BF3EB2E4-DB69-453D-825D-FCF072CEB3A0}"/>
                  </a:ext>
                </a:extLst>
              </p:cNvPr>
              <p:cNvSpPr/>
              <p:nvPr/>
            </p:nvSpPr>
            <p:spPr>
              <a:xfrm>
                <a:off x="4916078" y="1583703"/>
                <a:ext cx="2220013" cy="1654403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361" name="TextBox 410">
              <a:extLst>
                <a:ext uri="{FF2B5EF4-FFF2-40B4-BE49-F238E27FC236}">
                  <a16:creationId xmlns:a16="http://schemas.microsoft.com/office/drawing/2014/main" id="{2EC25F01-58F4-47C1-B2A7-39092C3B0B3B}"/>
                </a:ext>
              </a:extLst>
            </p:cNvPr>
            <p:cNvSpPr txBox="1"/>
            <p:nvPr/>
          </p:nvSpPr>
          <p:spPr>
            <a:xfrm>
              <a:off x="6457696" y="2883929"/>
              <a:ext cx="34963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TF2</a:t>
              </a:r>
            </a:p>
          </p:txBody>
        </p:sp>
      </p:grpSp>
      <p:sp>
        <p:nvSpPr>
          <p:cNvPr id="371" name="TextBox 432">
            <a:extLst>
              <a:ext uri="{FF2B5EF4-FFF2-40B4-BE49-F238E27FC236}">
                <a16:creationId xmlns:a16="http://schemas.microsoft.com/office/drawing/2014/main" id="{534E71E3-D990-48E7-87F8-9E94D4042A28}"/>
              </a:ext>
            </a:extLst>
          </p:cNvPr>
          <p:cNvSpPr txBox="1"/>
          <p:nvPr/>
        </p:nvSpPr>
        <p:spPr>
          <a:xfrm>
            <a:off x="7257551" y="2690283"/>
            <a:ext cx="481617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25.6T</a:t>
            </a:r>
          </a:p>
        </p:txBody>
      </p:sp>
      <p:sp>
        <p:nvSpPr>
          <p:cNvPr id="372" name="TextBox 433">
            <a:extLst>
              <a:ext uri="{FF2B5EF4-FFF2-40B4-BE49-F238E27FC236}">
                <a16:creationId xmlns:a16="http://schemas.microsoft.com/office/drawing/2014/main" id="{2B94908B-29E8-4FB9-8BA6-C4F23343DF85}"/>
              </a:ext>
            </a:extLst>
          </p:cNvPr>
          <p:cNvSpPr txBox="1"/>
          <p:nvPr/>
        </p:nvSpPr>
        <p:spPr>
          <a:xfrm>
            <a:off x="6282136" y="2926748"/>
            <a:ext cx="378779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9.6T</a:t>
            </a:r>
          </a:p>
        </p:txBody>
      </p:sp>
      <p:sp>
        <p:nvSpPr>
          <p:cNvPr id="373" name="TextBox 434">
            <a:extLst>
              <a:ext uri="{FF2B5EF4-FFF2-40B4-BE49-F238E27FC236}">
                <a16:creationId xmlns:a16="http://schemas.microsoft.com/office/drawing/2014/main" id="{FA74A6D7-E271-49D6-BF9D-35D15F301C4D}"/>
              </a:ext>
            </a:extLst>
          </p:cNvPr>
          <p:cNvSpPr txBox="1"/>
          <p:nvPr/>
        </p:nvSpPr>
        <p:spPr>
          <a:xfrm>
            <a:off x="6877393" y="3678641"/>
            <a:ext cx="404783" cy="16158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12.8T</a:t>
            </a:r>
          </a:p>
        </p:txBody>
      </p:sp>
      <p:pic>
        <p:nvPicPr>
          <p:cNvPr id="374" name="Picture 16">
            <a:extLst>
              <a:ext uri="{FF2B5EF4-FFF2-40B4-BE49-F238E27FC236}">
                <a16:creationId xmlns:a16="http://schemas.microsoft.com/office/drawing/2014/main" id="{D3086F2B-D21E-4ADA-8246-674942083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4369" y="4031512"/>
            <a:ext cx="865803" cy="425514"/>
          </a:xfrm>
          <a:prstGeom prst="rect">
            <a:avLst/>
          </a:prstGeom>
        </p:spPr>
      </p:pic>
      <p:sp>
        <p:nvSpPr>
          <p:cNvPr id="375" name="TextBox 273">
            <a:extLst>
              <a:ext uri="{FF2B5EF4-FFF2-40B4-BE49-F238E27FC236}">
                <a16:creationId xmlns:a16="http://schemas.microsoft.com/office/drawing/2014/main" id="{4C494BB2-F839-45CE-8333-450814839970}"/>
              </a:ext>
            </a:extLst>
          </p:cNvPr>
          <p:cNvSpPr txBox="1"/>
          <p:nvPr/>
        </p:nvSpPr>
        <p:spPr>
          <a:xfrm>
            <a:off x="2621153" y="2463680"/>
            <a:ext cx="58892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2022</a:t>
            </a:r>
          </a:p>
        </p:txBody>
      </p:sp>
      <p:grpSp>
        <p:nvGrpSpPr>
          <p:cNvPr id="376" name="Group 295">
            <a:extLst>
              <a:ext uri="{FF2B5EF4-FFF2-40B4-BE49-F238E27FC236}">
                <a16:creationId xmlns:a16="http://schemas.microsoft.com/office/drawing/2014/main" id="{5B6E38BE-0EB1-434E-93D7-CCF79FCC6341}"/>
              </a:ext>
            </a:extLst>
          </p:cNvPr>
          <p:cNvGrpSpPr/>
          <p:nvPr/>
        </p:nvGrpSpPr>
        <p:grpSpPr>
          <a:xfrm>
            <a:off x="7830946" y="3371213"/>
            <a:ext cx="486347" cy="463936"/>
            <a:chOff x="8383780" y="2368746"/>
            <a:chExt cx="486347" cy="463936"/>
          </a:xfrm>
        </p:grpSpPr>
        <p:grpSp>
          <p:nvGrpSpPr>
            <p:cNvPr id="377" name="Group 327">
              <a:extLst>
                <a:ext uri="{FF2B5EF4-FFF2-40B4-BE49-F238E27FC236}">
                  <a16:creationId xmlns:a16="http://schemas.microsoft.com/office/drawing/2014/main" id="{96A06947-084F-4794-BCC4-11D6DF86FF50}"/>
                </a:ext>
              </a:extLst>
            </p:cNvPr>
            <p:cNvGrpSpPr/>
            <p:nvPr/>
          </p:nvGrpSpPr>
          <p:grpSpPr>
            <a:xfrm>
              <a:off x="8383780" y="2368746"/>
              <a:ext cx="480123" cy="463936"/>
              <a:chOff x="6370972" y="2745429"/>
              <a:chExt cx="480123" cy="463936"/>
            </a:xfrm>
          </p:grpSpPr>
          <p:grpSp>
            <p:nvGrpSpPr>
              <p:cNvPr id="379" name="Group 330">
                <a:extLst>
                  <a:ext uri="{FF2B5EF4-FFF2-40B4-BE49-F238E27FC236}">
                    <a16:creationId xmlns:a16="http://schemas.microsoft.com/office/drawing/2014/main" id="{5C7B7B9E-4569-4AF2-AC9A-C4C44F642FC7}"/>
                  </a:ext>
                </a:extLst>
              </p:cNvPr>
              <p:cNvGrpSpPr/>
              <p:nvPr/>
            </p:nvGrpSpPr>
            <p:grpSpPr>
              <a:xfrm>
                <a:off x="6370972" y="2745429"/>
                <a:ext cx="480123" cy="463936"/>
                <a:chOff x="4688878" y="1362173"/>
                <a:chExt cx="2675802" cy="2116318"/>
              </a:xfrm>
            </p:grpSpPr>
            <p:cxnSp>
              <p:nvCxnSpPr>
                <p:cNvPr id="381" name="Straight Connector 332">
                  <a:extLst>
                    <a:ext uri="{FF2B5EF4-FFF2-40B4-BE49-F238E27FC236}">
                      <a16:creationId xmlns:a16="http://schemas.microsoft.com/office/drawing/2014/main" id="{691C90EF-6A76-48D1-B73C-237FDCDEB684}"/>
                    </a:ext>
                  </a:extLst>
                </p:cNvPr>
                <p:cNvCxnSpPr/>
                <p:nvPr/>
              </p:nvCxnSpPr>
              <p:spPr>
                <a:xfrm flipV="1">
                  <a:off x="4688878" y="1763587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Straight Connector 333">
                  <a:extLst>
                    <a:ext uri="{FF2B5EF4-FFF2-40B4-BE49-F238E27FC236}">
                      <a16:creationId xmlns:a16="http://schemas.microsoft.com/office/drawing/2014/main" id="{CF864A9B-4046-4CC6-95A4-1F10B481C468}"/>
                    </a:ext>
                  </a:extLst>
                </p:cNvPr>
                <p:cNvCxnSpPr/>
                <p:nvPr/>
              </p:nvCxnSpPr>
              <p:spPr>
                <a:xfrm flipV="1">
                  <a:off x="4688878" y="2171445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Straight Connector 334">
                  <a:extLst>
                    <a:ext uri="{FF2B5EF4-FFF2-40B4-BE49-F238E27FC236}">
                      <a16:creationId xmlns:a16="http://schemas.microsoft.com/office/drawing/2014/main" id="{4FC861BD-5E3C-4A52-9B50-7188D4714589}"/>
                    </a:ext>
                  </a:extLst>
                </p:cNvPr>
                <p:cNvCxnSpPr/>
                <p:nvPr/>
              </p:nvCxnSpPr>
              <p:spPr>
                <a:xfrm flipV="1">
                  <a:off x="4688878" y="257931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Straight Connector 335">
                  <a:extLst>
                    <a:ext uri="{FF2B5EF4-FFF2-40B4-BE49-F238E27FC236}">
                      <a16:creationId xmlns:a16="http://schemas.microsoft.com/office/drawing/2014/main" id="{E864D391-6120-4343-B635-9CCA6A674A8B}"/>
                    </a:ext>
                  </a:extLst>
                </p:cNvPr>
                <p:cNvCxnSpPr/>
                <p:nvPr/>
              </p:nvCxnSpPr>
              <p:spPr>
                <a:xfrm flipV="1">
                  <a:off x="4688878" y="301276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Straight Connector 336">
                  <a:extLst>
                    <a:ext uri="{FF2B5EF4-FFF2-40B4-BE49-F238E27FC236}">
                      <a16:creationId xmlns:a16="http://schemas.microsoft.com/office/drawing/2014/main" id="{01FD5A24-881F-4C4C-B37D-DA6EF50CD683}"/>
                    </a:ext>
                  </a:extLst>
                </p:cNvPr>
                <p:cNvCxnSpPr/>
                <p:nvPr/>
              </p:nvCxnSpPr>
              <p:spPr>
                <a:xfrm flipH="1" flipV="1">
                  <a:off x="5246016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Straight Connector 337">
                  <a:extLst>
                    <a:ext uri="{FF2B5EF4-FFF2-40B4-BE49-F238E27FC236}">
                      <a16:creationId xmlns:a16="http://schemas.microsoft.com/office/drawing/2014/main" id="{FBB1FBF5-B02B-4666-86F2-79A22B8201A3}"/>
                    </a:ext>
                  </a:extLst>
                </p:cNvPr>
                <p:cNvCxnSpPr/>
                <p:nvPr/>
              </p:nvCxnSpPr>
              <p:spPr>
                <a:xfrm flipH="1" flipV="1">
                  <a:off x="5736210" y="1366886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Straight Connector 338">
                  <a:extLst>
                    <a:ext uri="{FF2B5EF4-FFF2-40B4-BE49-F238E27FC236}">
                      <a16:creationId xmlns:a16="http://schemas.microsoft.com/office/drawing/2014/main" id="{D7FE3AE8-0BE8-41A1-AAB6-3C4EBA825BE5}"/>
                    </a:ext>
                  </a:extLst>
                </p:cNvPr>
                <p:cNvCxnSpPr/>
                <p:nvPr/>
              </p:nvCxnSpPr>
              <p:spPr>
                <a:xfrm flipH="1" flipV="1">
                  <a:off x="6305347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Straight Connector 339">
                  <a:extLst>
                    <a:ext uri="{FF2B5EF4-FFF2-40B4-BE49-F238E27FC236}">
                      <a16:creationId xmlns:a16="http://schemas.microsoft.com/office/drawing/2014/main" id="{E1397AE9-8657-4B15-8AFD-927BEA4D27B6}"/>
                    </a:ext>
                  </a:extLst>
                </p:cNvPr>
                <p:cNvCxnSpPr/>
                <p:nvPr/>
              </p:nvCxnSpPr>
              <p:spPr>
                <a:xfrm flipH="1" flipV="1">
                  <a:off x="6810800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9" name="Rounded Rectangle 340">
                  <a:extLst>
                    <a:ext uri="{FF2B5EF4-FFF2-40B4-BE49-F238E27FC236}">
                      <a16:creationId xmlns:a16="http://schemas.microsoft.com/office/drawing/2014/main" id="{BFC681A3-AD47-474D-A6E6-A77A7F3AEC74}"/>
                    </a:ext>
                  </a:extLst>
                </p:cNvPr>
                <p:cNvSpPr/>
                <p:nvPr/>
              </p:nvSpPr>
              <p:spPr>
                <a:xfrm>
                  <a:off x="4916078" y="1583703"/>
                  <a:ext cx="2220013" cy="1654403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19050">
                  <a:solidFill>
                    <a:srgbClr val="5588B7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/>
                    </a:solidFill>
                    <a:latin typeface="Work Sans" pitchFamily="2" charset="-18"/>
                  </a:endParaRPr>
                </a:p>
              </p:txBody>
            </p:sp>
          </p:grpSp>
          <p:sp>
            <p:nvSpPr>
              <p:cNvPr id="380" name="TextBox 331">
                <a:extLst>
                  <a:ext uri="{FF2B5EF4-FFF2-40B4-BE49-F238E27FC236}">
                    <a16:creationId xmlns:a16="http://schemas.microsoft.com/office/drawing/2014/main" id="{0DC0080E-11F8-4311-91CB-7309D4B76792}"/>
                  </a:ext>
                </a:extLst>
              </p:cNvPr>
              <p:cNvSpPr txBox="1"/>
              <p:nvPr/>
            </p:nvSpPr>
            <p:spPr>
              <a:xfrm>
                <a:off x="6457696" y="2883929"/>
                <a:ext cx="349630" cy="1615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endPara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endParaRPr>
              </a:p>
            </p:txBody>
          </p:sp>
        </p:grpSp>
        <p:sp>
          <p:nvSpPr>
            <p:cNvPr id="378" name="TextBox 328">
              <a:extLst>
                <a:ext uri="{FF2B5EF4-FFF2-40B4-BE49-F238E27FC236}">
                  <a16:creationId xmlns:a16="http://schemas.microsoft.com/office/drawing/2014/main" id="{47B6CD8C-FF8B-4F87-BA8A-372AD576FBE1}"/>
                </a:ext>
              </a:extLst>
            </p:cNvPr>
            <p:cNvSpPr txBox="1"/>
            <p:nvPr/>
          </p:nvSpPr>
          <p:spPr>
            <a:xfrm>
              <a:off x="8467216" y="2522920"/>
              <a:ext cx="40291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80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FPGA</a:t>
              </a:r>
            </a:p>
          </p:txBody>
        </p:sp>
      </p:grpSp>
      <p:grpSp>
        <p:nvGrpSpPr>
          <p:cNvPr id="390" name="Group 341">
            <a:extLst>
              <a:ext uri="{FF2B5EF4-FFF2-40B4-BE49-F238E27FC236}">
                <a16:creationId xmlns:a16="http://schemas.microsoft.com/office/drawing/2014/main" id="{E9430668-4C9A-45E6-985E-5230EB0C771F}"/>
              </a:ext>
            </a:extLst>
          </p:cNvPr>
          <p:cNvGrpSpPr/>
          <p:nvPr/>
        </p:nvGrpSpPr>
        <p:grpSpPr>
          <a:xfrm>
            <a:off x="6101722" y="2201418"/>
            <a:ext cx="480123" cy="463936"/>
            <a:chOff x="6753094" y="2031558"/>
            <a:chExt cx="480123" cy="463936"/>
          </a:xfrm>
        </p:grpSpPr>
        <p:grpSp>
          <p:nvGrpSpPr>
            <p:cNvPr id="391" name="Group 354">
              <a:extLst>
                <a:ext uri="{FF2B5EF4-FFF2-40B4-BE49-F238E27FC236}">
                  <a16:creationId xmlns:a16="http://schemas.microsoft.com/office/drawing/2014/main" id="{4D8C82D1-68F1-42AF-8437-D7803EDD9817}"/>
                </a:ext>
              </a:extLst>
            </p:cNvPr>
            <p:cNvGrpSpPr/>
            <p:nvPr/>
          </p:nvGrpSpPr>
          <p:grpSpPr>
            <a:xfrm>
              <a:off x="6753094" y="2031558"/>
              <a:ext cx="480123" cy="463936"/>
              <a:chOff x="4688878" y="1362173"/>
              <a:chExt cx="2675802" cy="2116318"/>
            </a:xfrm>
          </p:grpSpPr>
          <p:cxnSp>
            <p:nvCxnSpPr>
              <p:cNvPr id="393" name="Straight Connector 357">
                <a:extLst>
                  <a:ext uri="{FF2B5EF4-FFF2-40B4-BE49-F238E27FC236}">
                    <a16:creationId xmlns:a16="http://schemas.microsoft.com/office/drawing/2014/main" id="{73420A05-CBA5-4D5F-8E01-B8FA73C95CBC}"/>
                  </a:ext>
                </a:extLst>
              </p:cNvPr>
              <p:cNvCxnSpPr/>
              <p:nvPr/>
            </p:nvCxnSpPr>
            <p:spPr>
              <a:xfrm flipV="1">
                <a:off x="4688878" y="1763587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58">
                <a:extLst>
                  <a:ext uri="{FF2B5EF4-FFF2-40B4-BE49-F238E27FC236}">
                    <a16:creationId xmlns:a16="http://schemas.microsoft.com/office/drawing/2014/main" id="{8BBCD57C-D131-4D3E-8BEC-42B1FB9F1E70}"/>
                  </a:ext>
                </a:extLst>
              </p:cNvPr>
              <p:cNvCxnSpPr/>
              <p:nvPr/>
            </p:nvCxnSpPr>
            <p:spPr>
              <a:xfrm flipV="1">
                <a:off x="4688878" y="2171445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61">
                <a:extLst>
                  <a:ext uri="{FF2B5EF4-FFF2-40B4-BE49-F238E27FC236}">
                    <a16:creationId xmlns:a16="http://schemas.microsoft.com/office/drawing/2014/main" id="{DF5425FD-3028-4A45-85BE-570B95E7B31D}"/>
                  </a:ext>
                </a:extLst>
              </p:cNvPr>
              <p:cNvCxnSpPr/>
              <p:nvPr/>
            </p:nvCxnSpPr>
            <p:spPr>
              <a:xfrm flipV="1">
                <a:off x="4688878" y="257931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62">
                <a:extLst>
                  <a:ext uri="{FF2B5EF4-FFF2-40B4-BE49-F238E27FC236}">
                    <a16:creationId xmlns:a16="http://schemas.microsoft.com/office/drawing/2014/main" id="{721EEB5E-6783-4031-B2D6-3D888D95057B}"/>
                  </a:ext>
                </a:extLst>
              </p:cNvPr>
              <p:cNvCxnSpPr/>
              <p:nvPr/>
            </p:nvCxnSpPr>
            <p:spPr>
              <a:xfrm flipV="1">
                <a:off x="4688878" y="3012768"/>
                <a:ext cx="2675802" cy="7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65">
                <a:extLst>
                  <a:ext uri="{FF2B5EF4-FFF2-40B4-BE49-F238E27FC236}">
                    <a16:creationId xmlns:a16="http://schemas.microsoft.com/office/drawing/2014/main" id="{B4EC0D25-BE20-4067-950F-108AC464D9F3}"/>
                  </a:ext>
                </a:extLst>
              </p:cNvPr>
              <p:cNvCxnSpPr/>
              <p:nvPr/>
            </p:nvCxnSpPr>
            <p:spPr>
              <a:xfrm flipH="1" flipV="1">
                <a:off x="5246016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431">
                <a:extLst>
                  <a:ext uri="{FF2B5EF4-FFF2-40B4-BE49-F238E27FC236}">
                    <a16:creationId xmlns:a16="http://schemas.microsoft.com/office/drawing/2014/main" id="{271E6437-B84B-4A4F-9051-7CD251FD0056}"/>
                  </a:ext>
                </a:extLst>
              </p:cNvPr>
              <p:cNvCxnSpPr/>
              <p:nvPr/>
            </p:nvCxnSpPr>
            <p:spPr>
              <a:xfrm flipH="1" flipV="1">
                <a:off x="5736210" y="1366886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441">
                <a:extLst>
                  <a:ext uri="{FF2B5EF4-FFF2-40B4-BE49-F238E27FC236}">
                    <a16:creationId xmlns:a16="http://schemas.microsoft.com/office/drawing/2014/main" id="{7F86C744-EDFC-4CC2-910F-599E8F291404}"/>
                  </a:ext>
                </a:extLst>
              </p:cNvPr>
              <p:cNvCxnSpPr/>
              <p:nvPr/>
            </p:nvCxnSpPr>
            <p:spPr>
              <a:xfrm flipH="1" flipV="1">
                <a:off x="6305347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442">
                <a:extLst>
                  <a:ext uri="{FF2B5EF4-FFF2-40B4-BE49-F238E27FC236}">
                    <a16:creationId xmlns:a16="http://schemas.microsoft.com/office/drawing/2014/main" id="{76599474-8BED-47EE-B785-41D39A5D9EB9}"/>
                  </a:ext>
                </a:extLst>
              </p:cNvPr>
              <p:cNvCxnSpPr/>
              <p:nvPr/>
            </p:nvCxnSpPr>
            <p:spPr>
              <a:xfrm flipH="1" flipV="1">
                <a:off x="6810800" y="1362173"/>
                <a:ext cx="1" cy="2111605"/>
              </a:xfrm>
              <a:prstGeom prst="line">
                <a:avLst/>
              </a:prstGeom>
              <a:ln w="22225" cap="rnd">
                <a:solidFill>
                  <a:srgbClr val="5588B7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1" name="Rounded Rectangle 443">
                <a:extLst>
                  <a:ext uri="{FF2B5EF4-FFF2-40B4-BE49-F238E27FC236}">
                    <a16:creationId xmlns:a16="http://schemas.microsoft.com/office/drawing/2014/main" id="{45CCB30C-6230-4823-A6D9-DF9D5A5A1151}"/>
                  </a:ext>
                </a:extLst>
              </p:cNvPr>
              <p:cNvSpPr/>
              <p:nvPr/>
            </p:nvSpPr>
            <p:spPr>
              <a:xfrm>
                <a:off x="4916079" y="1583701"/>
                <a:ext cx="2220012" cy="1654404"/>
              </a:xfrm>
              <a:prstGeom prst="roundRect">
                <a:avLst/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rgbClr val="5588B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>
                  <a:solidFill>
                    <a:schemeClr val="tx1"/>
                  </a:solidFill>
                  <a:latin typeface="Work Sans" pitchFamily="2" charset="-18"/>
                </a:endParaRPr>
              </a:p>
            </p:txBody>
          </p:sp>
        </p:grpSp>
        <p:sp>
          <p:nvSpPr>
            <p:cNvPr id="392" name="TextBox 355">
              <a:extLst>
                <a:ext uri="{FF2B5EF4-FFF2-40B4-BE49-F238E27FC236}">
                  <a16:creationId xmlns:a16="http://schemas.microsoft.com/office/drawing/2014/main" id="{3946A20A-559E-441E-A795-6B1F37DB384F}"/>
                </a:ext>
              </a:extLst>
            </p:cNvPr>
            <p:cNvSpPr txBox="1"/>
            <p:nvPr/>
          </p:nvSpPr>
          <p:spPr>
            <a:xfrm>
              <a:off x="6877880" y="2170058"/>
              <a:ext cx="266210" cy="16158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50" dirty="0">
                  <a:solidFill>
                    <a:schemeClr val="tx1"/>
                  </a:solidFill>
                  <a:latin typeface="Work Sans" pitchFamily="2" charset="-18"/>
                  <a:cs typeface="Helvetica Neue"/>
                </a:rPr>
                <a:t>J2C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666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Przedstawienie firmy </a:t>
            </a: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/>
              <a:t>I</a:t>
            </a:r>
            <a:endParaRPr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Arista</a:t>
            </a:r>
            <a:r>
              <a:rPr lang="pl-PL" dirty="0"/>
              <a:t> EOS</a:t>
            </a:r>
            <a:endParaRPr dirty="0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EA5457D-F9BF-442C-9C13-5EE6F0967B88}"/>
              </a:ext>
            </a:extLst>
          </p:cNvPr>
          <p:cNvGrpSpPr/>
          <p:nvPr/>
        </p:nvGrpSpPr>
        <p:grpSpPr>
          <a:xfrm>
            <a:off x="1861746" y="4575513"/>
            <a:ext cx="5094286" cy="1762584"/>
            <a:chOff x="5972094" y="614461"/>
            <a:chExt cx="5584906" cy="1762584"/>
          </a:xfrm>
        </p:grpSpPr>
        <p:sp>
          <p:nvSpPr>
            <p:cNvPr id="2" name="Owal 1">
              <a:extLst>
                <a:ext uri="{FF2B5EF4-FFF2-40B4-BE49-F238E27FC236}">
                  <a16:creationId xmlns:a16="http://schemas.microsoft.com/office/drawing/2014/main" id="{8B565D7A-AAD5-4903-AC00-2DED0E7D38A7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" name="pole tekstowe 4">
              <a:extLst>
                <a:ext uri="{FF2B5EF4-FFF2-40B4-BE49-F238E27FC236}">
                  <a16:creationId xmlns:a16="http://schemas.microsoft.com/office/drawing/2014/main" id="{E5627D8F-5790-41ED-B235-3C8E9EF41355}"/>
                </a:ext>
              </a:extLst>
            </p:cNvPr>
            <p:cNvSpPr txBox="1"/>
            <p:nvPr/>
          </p:nvSpPr>
          <p:spPr>
            <a:xfrm>
              <a:off x="6096000" y="807385"/>
              <a:ext cx="5461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Stateful Processes – All processes maintain their own state 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Enormously complex code interaction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IPC with message queues and stores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Impossible to coordinate development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Serial Dependency (Christmas Lights)</a:t>
              </a:r>
            </a:p>
          </p:txBody>
        </p:sp>
      </p:grpSp>
      <p:sp>
        <p:nvSpPr>
          <p:cNvPr id="402" name="TextBox 60">
            <a:extLst>
              <a:ext uri="{FF2B5EF4-FFF2-40B4-BE49-F238E27FC236}">
                <a16:creationId xmlns:a16="http://schemas.microsoft.com/office/drawing/2014/main" id="{CBF13A53-C4CF-423A-B485-24672B047718}"/>
              </a:ext>
            </a:extLst>
          </p:cNvPr>
          <p:cNvSpPr txBox="1"/>
          <p:nvPr/>
        </p:nvSpPr>
        <p:spPr>
          <a:xfrm>
            <a:off x="9920556" y="1099210"/>
            <a:ext cx="1482778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Helvetica Neue"/>
                <a:cs typeface="Helvetica Neue"/>
              </a:rPr>
              <a:t>Algorithm /process</a:t>
            </a:r>
            <a:endParaRPr lang="en-US" sz="1400" b="0" i="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403" name="Oval 62">
            <a:extLst>
              <a:ext uri="{FF2B5EF4-FFF2-40B4-BE49-F238E27FC236}">
                <a16:creationId xmlns:a16="http://schemas.microsoft.com/office/drawing/2014/main" id="{5155B2BA-7604-4363-BDE4-1A73E4536098}"/>
              </a:ext>
            </a:extLst>
          </p:cNvPr>
          <p:cNvSpPr/>
          <p:nvPr/>
        </p:nvSpPr>
        <p:spPr>
          <a:xfrm>
            <a:off x="9471482" y="1063255"/>
            <a:ext cx="317535" cy="296210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Oval 63">
            <a:extLst>
              <a:ext uri="{FF2B5EF4-FFF2-40B4-BE49-F238E27FC236}">
                <a16:creationId xmlns:a16="http://schemas.microsoft.com/office/drawing/2014/main" id="{15595934-C593-41C3-A561-2E3B4F118609}"/>
              </a:ext>
            </a:extLst>
          </p:cNvPr>
          <p:cNvSpPr/>
          <p:nvPr/>
        </p:nvSpPr>
        <p:spPr>
          <a:xfrm>
            <a:off x="9471483" y="512692"/>
            <a:ext cx="317535" cy="296210"/>
          </a:xfrm>
          <a:prstGeom prst="ellipse">
            <a:avLst/>
          </a:prstGeom>
          <a:solidFill>
            <a:schemeClr val="tx1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TextBox 64">
            <a:extLst>
              <a:ext uri="{FF2B5EF4-FFF2-40B4-BE49-F238E27FC236}">
                <a16:creationId xmlns:a16="http://schemas.microsoft.com/office/drawing/2014/main" id="{93017F24-84C2-438C-8737-54CC845FF88D}"/>
              </a:ext>
            </a:extLst>
          </p:cNvPr>
          <p:cNvSpPr txBox="1"/>
          <p:nvPr/>
        </p:nvSpPr>
        <p:spPr>
          <a:xfrm>
            <a:off x="9918432" y="532964"/>
            <a:ext cx="1671933" cy="2154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Helvetica Neue"/>
                <a:cs typeface="Helvetica Neue"/>
              </a:rPr>
              <a:t>Data Structure /State</a:t>
            </a:r>
            <a:endParaRPr lang="en-US" sz="1400" b="0" i="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407" name="TextBox 146">
            <a:extLst>
              <a:ext uri="{FF2B5EF4-FFF2-40B4-BE49-F238E27FC236}">
                <a16:creationId xmlns:a16="http://schemas.microsoft.com/office/drawing/2014/main" id="{82B9C904-3C56-4F35-A3A8-ED0B7DA275F0}"/>
              </a:ext>
            </a:extLst>
          </p:cNvPr>
          <p:cNvSpPr txBox="1"/>
          <p:nvPr/>
        </p:nvSpPr>
        <p:spPr>
          <a:xfrm>
            <a:off x="3300772" y="2001377"/>
            <a:ext cx="160703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latin typeface="Helvetica Neue"/>
                <a:cs typeface="Helvetica Neue"/>
              </a:rPr>
              <a:t>Typical OS</a:t>
            </a:r>
            <a:r>
              <a:rPr lang="en-US" sz="2000" b="0" i="0" dirty="0">
                <a:solidFill>
                  <a:schemeClr val="tx1"/>
                </a:solidFill>
                <a:latin typeface="Helvetica Neue"/>
                <a:cs typeface="Helvetica Neue"/>
              </a:rPr>
              <a:t> </a:t>
            </a:r>
          </a:p>
        </p:txBody>
      </p:sp>
      <p:grpSp>
        <p:nvGrpSpPr>
          <p:cNvPr id="408" name="Group 2">
            <a:extLst>
              <a:ext uri="{FF2B5EF4-FFF2-40B4-BE49-F238E27FC236}">
                <a16:creationId xmlns:a16="http://schemas.microsoft.com/office/drawing/2014/main" id="{2E5CF880-D74E-4314-BE97-F13D030C36D5}"/>
              </a:ext>
            </a:extLst>
          </p:cNvPr>
          <p:cNvGrpSpPr/>
          <p:nvPr/>
        </p:nvGrpSpPr>
        <p:grpSpPr>
          <a:xfrm>
            <a:off x="2259007" y="2337289"/>
            <a:ext cx="3223637" cy="1930809"/>
            <a:chOff x="720493" y="975885"/>
            <a:chExt cx="3223637" cy="1930809"/>
          </a:xfrm>
          <a:solidFill>
            <a:schemeClr val="tx1">
              <a:lumMod val="60000"/>
              <a:lumOff val="40000"/>
            </a:schemeClr>
          </a:solidFill>
        </p:grpSpPr>
        <p:cxnSp>
          <p:nvCxnSpPr>
            <p:cNvPr id="409" name="Straight Connector 84">
              <a:extLst>
                <a:ext uri="{FF2B5EF4-FFF2-40B4-BE49-F238E27FC236}">
                  <a16:creationId xmlns:a16="http://schemas.microsoft.com/office/drawing/2014/main" id="{36865AC4-A873-4360-B03E-3CEEDC8B51F6}"/>
                </a:ext>
              </a:extLst>
            </p:cNvPr>
            <p:cNvCxnSpPr/>
            <p:nvPr/>
          </p:nvCxnSpPr>
          <p:spPr>
            <a:xfrm>
              <a:off x="2134210" y="1774635"/>
              <a:ext cx="406721" cy="682492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85">
              <a:extLst>
                <a:ext uri="{FF2B5EF4-FFF2-40B4-BE49-F238E27FC236}">
                  <a16:creationId xmlns:a16="http://schemas.microsoft.com/office/drawing/2014/main" id="{9D2E14CB-B7BF-423F-A955-37ED432D0902}"/>
                </a:ext>
              </a:extLst>
            </p:cNvPr>
            <p:cNvCxnSpPr/>
            <p:nvPr/>
          </p:nvCxnSpPr>
          <p:spPr>
            <a:xfrm flipH="1">
              <a:off x="1204148" y="1708927"/>
              <a:ext cx="671847" cy="720290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1" name="Oval 86">
              <a:extLst>
                <a:ext uri="{FF2B5EF4-FFF2-40B4-BE49-F238E27FC236}">
                  <a16:creationId xmlns:a16="http://schemas.microsoft.com/office/drawing/2014/main" id="{3E6CC203-A3C7-454A-BC85-B449C1989D66}"/>
                </a:ext>
              </a:extLst>
            </p:cNvPr>
            <p:cNvSpPr/>
            <p:nvPr/>
          </p:nvSpPr>
          <p:spPr>
            <a:xfrm>
              <a:off x="720493" y="1376488"/>
              <a:ext cx="783015" cy="73538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Oval 88">
              <a:extLst>
                <a:ext uri="{FF2B5EF4-FFF2-40B4-BE49-F238E27FC236}">
                  <a16:creationId xmlns:a16="http://schemas.microsoft.com/office/drawing/2014/main" id="{4F6BDF0B-BF36-49A2-B7AB-E6A20F55F05E}"/>
                </a:ext>
              </a:extLst>
            </p:cNvPr>
            <p:cNvSpPr/>
            <p:nvPr/>
          </p:nvSpPr>
          <p:spPr>
            <a:xfrm>
              <a:off x="1039682" y="1666863"/>
              <a:ext cx="379159" cy="334364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TextBox 89">
              <a:extLst>
                <a:ext uri="{FF2B5EF4-FFF2-40B4-BE49-F238E27FC236}">
                  <a16:creationId xmlns:a16="http://schemas.microsoft.com/office/drawing/2014/main" id="{C86CF260-90A7-487A-840A-4B52148DD442}"/>
                </a:ext>
              </a:extLst>
            </p:cNvPr>
            <p:cNvSpPr txBox="1"/>
            <p:nvPr/>
          </p:nvSpPr>
          <p:spPr>
            <a:xfrm>
              <a:off x="825620" y="1486855"/>
              <a:ext cx="376706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BGP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14" name="Oval 90">
              <a:extLst>
                <a:ext uri="{FF2B5EF4-FFF2-40B4-BE49-F238E27FC236}">
                  <a16:creationId xmlns:a16="http://schemas.microsoft.com/office/drawing/2014/main" id="{24D9D925-B02F-4C72-BADD-482B2EDCFA76}"/>
                </a:ext>
              </a:extLst>
            </p:cNvPr>
            <p:cNvSpPr/>
            <p:nvPr/>
          </p:nvSpPr>
          <p:spPr>
            <a:xfrm>
              <a:off x="1742702" y="1039250"/>
              <a:ext cx="783015" cy="73538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Oval 91">
              <a:extLst>
                <a:ext uri="{FF2B5EF4-FFF2-40B4-BE49-F238E27FC236}">
                  <a16:creationId xmlns:a16="http://schemas.microsoft.com/office/drawing/2014/main" id="{1B920066-5099-4C69-A1F5-DAA92781C8F1}"/>
                </a:ext>
              </a:extLst>
            </p:cNvPr>
            <p:cNvSpPr/>
            <p:nvPr/>
          </p:nvSpPr>
          <p:spPr>
            <a:xfrm>
              <a:off x="2061891" y="1329625"/>
              <a:ext cx="379159" cy="334364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TextBox 92">
              <a:extLst>
                <a:ext uri="{FF2B5EF4-FFF2-40B4-BE49-F238E27FC236}">
                  <a16:creationId xmlns:a16="http://schemas.microsoft.com/office/drawing/2014/main" id="{3F88CDA8-1A24-469C-B814-C731E02F1366}"/>
                </a:ext>
              </a:extLst>
            </p:cNvPr>
            <p:cNvSpPr txBox="1"/>
            <p:nvPr/>
          </p:nvSpPr>
          <p:spPr>
            <a:xfrm>
              <a:off x="1988880" y="1126289"/>
              <a:ext cx="272510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Helvetica Neue"/>
                  <a:cs typeface="Helvetica Neue"/>
                </a:rPr>
                <a:t>FIB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17" name="Oval 93">
              <a:extLst>
                <a:ext uri="{FF2B5EF4-FFF2-40B4-BE49-F238E27FC236}">
                  <a16:creationId xmlns:a16="http://schemas.microsoft.com/office/drawing/2014/main" id="{506947CC-C999-4BD5-99A3-4AC9D44C8D29}"/>
                </a:ext>
              </a:extLst>
            </p:cNvPr>
            <p:cNvSpPr/>
            <p:nvPr/>
          </p:nvSpPr>
          <p:spPr>
            <a:xfrm>
              <a:off x="1503508" y="2171309"/>
              <a:ext cx="783015" cy="73538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Oval 94">
              <a:extLst>
                <a:ext uri="{FF2B5EF4-FFF2-40B4-BE49-F238E27FC236}">
                  <a16:creationId xmlns:a16="http://schemas.microsoft.com/office/drawing/2014/main" id="{6C8FCD02-1FB2-4E84-9A67-6B55237DDC9E}"/>
                </a:ext>
              </a:extLst>
            </p:cNvPr>
            <p:cNvSpPr/>
            <p:nvPr/>
          </p:nvSpPr>
          <p:spPr>
            <a:xfrm>
              <a:off x="1822697" y="2461684"/>
              <a:ext cx="379159" cy="334364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TextBox 95">
              <a:extLst>
                <a:ext uri="{FF2B5EF4-FFF2-40B4-BE49-F238E27FC236}">
                  <a16:creationId xmlns:a16="http://schemas.microsoft.com/office/drawing/2014/main" id="{3DB09703-B994-445B-9482-74DB379938EC}"/>
                </a:ext>
              </a:extLst>
            </p:cNvPr>
            <p:cNvSpPr txBox="1"/>
            <p:nvPr/>
          </p:nvSpPr>
          <p:spPr>
            <a:xfrm>
              <a:off x="1608635" y="2281676"/>
              <a:ext cx="320601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Helvetica Neue"/>
                  <a:cs typeface="Helvetica Neue"/>
                </a:rPr>
                <a:t>PIM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0" name="Oval 96">
              <a:extLst>
                <a:ext uri="{FF2B5EF4-FFF2-40B4-BE49-F238E27FC236}">
                  <a16:creationId xmlns:a16="http://schemas.microsoft.com/office/drawing/2014/main" id="{3B1A589C-C955-4157-B6D0-9BEED71977D0}"/>
                </a:ext>
              </a:extLst>
            </p:cNvPr>
            <p:cNvSpPr/>
            <p:nvPr/>
          </p:nvSpPr>
          <p:spPr>
            <a:xfrm>
              <a:off x="3161115" y="1167873"/>
              <a:ext cx="783015" cy="73538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Oval 97">
              <a:extLst>
                <a:ext uri="{FF2B5EF4-FFF2-40B4-BE49-F238E27FC236}">
                  <a16:creationId xmlns:a16="http://schemas.microsoft.com/office/drawing/2014/main" id="{CD653666-69C4-4AF5-A5B6-010359E39CA0}"/>
                </a:ext>
              </a:extLst>
            </p:cNvPr>
            <p:cNvSpPr/>
            <p:nvPr/>
          </p:nvSpPr>
          <p:spPr>
            <a:xfrm>
              <a:off x="3480304" y="1458248"/>
              <a:ext cx="379159" cy="334364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TextBox 99">
              <a:extLst>
                <a:ext uri="{FF2B5EF4-FFF2-40B4-BE49-F238E27FC236}">
                  <a16:creationId xmlns:a16="http://schemas.microsoft.com/office/drawing/2014/main" id="{AC949104-2AC7-4E8B-99B6-F9BCCD96620E}"/>
                </a:ext>
              </a:extLst>
            </p:cNvPr>
            <p:cNvSpPr txBox="1"/>
            <p:nvPr/>
          </p:nvSpPr>
          <p:spPr>
            <a:xfrm>
              <a:off x="3266242" y="1278240"/>
              <a:ext cx="484107" cy="184666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Helvetica Neue"/>
                  <a:cs typeface="Helvetica Neue"/>
                </a:rPr>
                <a:t>VXLAN</a:t>
              </a:r>
              <a:endParaRPr lang="en-US" sz="12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23" name="Oval 100">
              <a:extLst>
                <a:ext uri="{FF2B5EF4-FFF2-40B4-BE49-F238E27FC236}">
                  <a16:creationId xmlns:a16="http://schemas.microsoft.com/office/drawing/2014/main" id="{2FEC865E-416A-4C54-932C-06CDF41E14A1}"/>
                </a:ext>
              </a:extLst>
            </p:cNvPr>
            <p:cNvSpPr/>
            <p:nvPr/>
          </p:nvSpPr>
          <p:spPr>
            <a:xfrm>
              <a:off x="2830826" y="2096991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Oval 101">
              <a:extLst>
                <a:ext uri="{FF2B5EF4-FFF2-40B4-BE49-F238E27FC236}">
                  <a16:creationId xmlns:a16="http://schemas.microsoft.com/office/drawing/2014/main" id="{16D35C4A-ECE1-4C0B-B13F-399FEBC6337F}"/>
                </a:ext>
              </a:extLst>
            </p:cNvPr>
            <p:cNvSpPr/>
            <p:nvPr/>
          </p:nvSpPr>
          <p:spPr>
            <a:xfrm>
              <a:off x="2943196" y="2213035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Oval 103">
              <a:extLst>
                <a:ext uri="{FF2B5EF4-FFF2-40B4-BE49-F238E27FC236}">
                  <a16:creationId xmlns:a16="http://schemas.microsoft.com/office/drawing/2014/main" id="{7CF8F25F-E714-4F43-959A-E8745C9A1337}"/>
                </a:ext>
              </a:extLst>
            </p:cNvPr>
            <p:cNvSpPr/>
            <p:nvPr/>
          </p:nvSpPr>
          <p:spPr>
            <a:xfrm>
              <a:off x="973637" y="2389151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Oval 105">
              <a:extLst>
                <a:ext uri="{FF2B5EF4-FFF2-40B4-BE49-F238E27FC236}">
                  <a16:creationId xmlns:a16="http://schemas.microsoft.com/office/drawing/2014/main" id="{F637ED94-0AFA-4346-AE47-F322F070E4D9}"/>
                </a:ext>
              </a:extLst>
            </p:cNvPr>
            <p:cNvSpPr/>
            <p:nvPr/>
          </p:nvSpPr>
          <p:spPr>
            <a:xfrm>
              <a:off x="1086007" y="2505195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Oval 107">
              <a:extLst>
                <a:ext uri="{FF2B5EF4-FFF2-40B4-BE49-F238E27FC236}">
                  <a16:creationId xmlns:a16="http://schemas.microsoft.com/office/drawing/2014/main" id="{13A78AD5-65A4-49EB-B881-7BDBC9C6BEA8}"/>
                </a:ext>
              </a:extLst>
            </p:cNvPr>
            <p:cNvSpPr/>
            <p:nvPr/>
          </p:nvSpPr>
          <p:spPr>
            <a:xfrm>
              <a:off x="1204401" y="975885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Oval 109">
              <a:extLst>
                <a:ext uri="{FF2B5EF4-FFF2-40B4-BE49-F238E27FC236}">
                  <a16:creationId xmlns:a16="http://schemas.microsoft.com/office/drawing/2014/main" id="{E4DA9D7B-C556-4715-8DAE-EFB6EFE52973}"/>
                </a:ext>
              </a:extLst>
            </p:cNvPr>
            <p:cNvSpPr/>
            <p:nvPr/>
          </p:nvSpPr>
          <p:spPr>
            <a:xfrm>
              <a:off x="1316771" y="1091929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Oval 111">
              <a:extLst>
                <a:ext uri="{FF2B5EF4-FFF2-40B4-BE49-F238E27FC236}">
                  <a16:creationId xmlns:a16="http://schemas.microsoft.com/office/drawing/2014/main" id="{957094D5-E572-4A37-A957-03B978FAA83A}"/>
                </a:ext>
              </a:extLst>
            </p:cNvPr>
            <p:cNvSpPr/>
            <p:nvPr/>
          </p:nvSpPr>
          <p:spPr>
            <a:xfrm>
              <a:off x="2600446" y="1592883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Oval 113">
              <a:extLst>
                <a:ext uri="{FF2B5EF4-FFF2-40B4-BE49-F238E27FC236}">
                  <a16:creationId xmlns:a16="http://schemas.microsoft.com/office/drawing/2014/main" id="{67FA7043-0AEF-4476-A672-495C8041ED67}"/>
                </a:ext>
              </a:extLst>
            </p:cNvPr>
            <p:cNvSpPr/>
            <p:nvPr/>
          </p:nvSpPr>
          <p:spPr>
            <a:xfrm>
              <a:off x="2712816" y="1708927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1" name="Straight Connector 115">
              <a:extLst>
                <a:ext uri="{FF2B5EF4-FFF2-40B4-BE49-F238E27FC236}">
                  <a16:creationId xmlns:a16="http://schemas.microsoft.com/office/drawing/2014/main" id="{72322ED1-387B-4318-BB26-9D2C4C4A0A2C}"/>
                </a:ext>
              </a:extLst>
            </p:cNvPr>
            <p:cNvCxnSpPr/>
            <p:nvPr/>
          </p:nvCxnSpPr>
          <p:spPr>
            <a:xfrm flipH="1">
              <a:off x="1953446" y="1792612"/>
              <a:ext cx="58830" cy="369594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117">
              <a:extLst>
                <a:ext uri="{FF2B5EF4-FFF2-40B4-BE49-F238E27FC236}">
                  <a16:creationId xmlns:a16="http://schemas.microsoft.com/office/drawing/2014/main" id="{17A281C9-4664-47B8-AEB5-839657A0B823}"/>
                </a:ext>
              </a:extLst>
            </p:cNvPr>
            <p:cNvCxnSpPr/>
            <p:nvPr/>
          </p:nvCxnSpPr>
          <p:spPr>
            <a:xfrm flipH="1">
              <a:off x="1471417" y="1503618"/>
              <a:ext cx="264800" cy="77596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118">
              <a:extLst>
                <a:ext uri="{FF2B5EF4-FFF2-40B4-BE49-F238E27FC236}">
                  <a16:creationId xmlns:a16="http://schemas.microsoft.com/office/drawing/2014/main" id="{88BDE63E-E741-4E45-B257-8C30358DB645}"/>
                </a:ext>
              </a:extLst>
            </p:cNvPr>
            <p:cNvCxnSpPr/>
            <p:nvPr/>
          </p:nvCxnSpPr>
          <p:spPr>
            <a:xfrm flipH="1" flipV="1">
              <a:off x="2542949" y="1274704"/>
              <a:ext cx="618166" cy="111258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122">
              <a:extLst>
                <a:ext uri="{FF2B5EF4-FFF2-40B4-BE49-F238E27FC236}">
                  <a16:creationId xmlns:a16="http://schemas.microsoft.com/office/drawing/2014/main" id="{41E995D5-F9E7-487E-A96C-3A040F8BB972}"/>
                </a:ext>
              </a:extLst>
            </p:cNvPr>
            <p:cNvCxnSpPr/>
            <p:nvPr/>
          </p:nvCxnSpPr>
          <p:spPr>
            <a:xfrm flipH="1" flipV="1">
              <a:off x="2330070" y="1723619"/>
              <a:ext cx="540305" cy="413438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124">
              <a:extLst>
                <a:ext uri="{FF2B5EF4-FFF2-40B4-BE49-F238E27FC236}">
                  <a16:creationId xmlns:a16="http://schemas.microsoft.com/office/drawing/2014/main" id="{CE0594C6-E253-40E4-9879-A880D156F444}"/>
                </a:ext>
              </a:extLst>
            </p:cNvPr>
            <p:cNvCxnSpPr/>
            <p:nvPr/>
          </p:nvCxnSpPr>
          <p:spPr>
            <a:xfrm flipV="1">
              <a:off x="2870506" y="1671152"/>
              <a:ext cx="285640" cy="58526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125">
              <a:extLst>
                <a:ext uri="{FF2B5EF4-FFF2-40B4-BE49-F238E27FC236}">
                  <a16:creationId xmlns:a16="http://schemas.microsoft.com/office/drawing/2014/main" id="{9281C166-F5D5-45F8-AB3F-490092CF431A}"/>
                </a:ext>
              </a:extLst>
            </p:cNvPr>
            <p:cNvCxnSpPr/>
            <p:nvPr/>
          </p:nvCxnSpPr>
          <p:spPr>
            <a:xfrm flipV="1">
              <a:off x="2195916" y="1826406"/>
              <a:ext cx="444079" cy="457907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129">
              <a:extLst>
                <a:ext uri="{FF2B5EF4-FFF2-40B4-BE49-F238E27FC236}">
                  <a16:creationId xmlns:a16="http://schemas.microsoft.com/office/drawing/2014/main" id="{DBAD7A8D-009F-4439-99D9-201C32986AFD}"/>
                </a:ext>
              </a:extLst>
            </p:cNvPr>
            <p:cNvCxnSpPr/>
            <p:nvPr/>
          </p:nvCxnSpPr>
          <p:spPr>
            <a:xfrm flipV="1">
              <a:off x="3061337" y="1855587"/>
              <a:ext cx="246528" cy="281470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130">
              <a:extLst>
                <a:ext uri="{FF2B5EF4-FFF2-40B4-BE49-F238E27FC236}">
                  <a16:creationId xmlns:a16="http://schemas.microsoft.com/office/drawing/2014/main" id="{A3239E82-856F-4E23-95B9-D7003B544333}"/>
                </a:ext>
              </a:extLst>
            </p:cNvPr>
            <p:cNvCxnSpPr/>
            <p:nvPr/>
          </p:nvCxnSpPr>
          <p:spPr>
            <a:xfrm flipV="1">
              <a:off x="1108667" y="2111873"/>
              <a:ext cx="3334" cy="277278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131">
              <a:extLst>
                <a:ext uri="{FF2B5EF4-FFF2-40B4-BE49-F238E27FC236}">
                  <a16:creationId xmlns:a16="http://schemas.microsoft.com/office/drawing/2014/main" id="{E02D5529-8B92-4A93-982C-4622AD7F1316}"/>
                </a:ext>
              </a:extLst>
            </p:cNvPr>
            <p:cNvCxnSpPr/>
            <p:nvPr/>
          </p:nvCxnSpPr>
          <p:spPr>
            <a:xfrm flipH="1" flipV="1">
              <a:off x="1434912" y="1209408"/>
              <a:ext cx="338921" cy="978687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0" name="Oval 132">
              <a:extLst>
                <a:ext uri="{FF2B5EF4-FFF2-40B4-BE49-F238E27FC236}">
                  <a16:creationId xmlns:a16="http://schemas.microsoft.com/office/drawing/2014/main" id="{8A848EA6-893D-47D6-AC1A-23FA5E322AAF}"/>
                </a:ext>
              </a:extLst>
            </p:cNvPr>
            <p:cNvSpPr/>
            <p:nvPr/>
          </p:nvSpPr>
          <p:spPr>
            <a:xfrm>
              <a:off x="2501382" y="2417061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Oval 133">
              <a:extLst>
                <a:ext uri="{FF2B5EF4-FFF2-40B4-BE49-F238E27FC236}">
                  <a16:creationId xmlns:a16="http://schemas.microsoft.com/office/drawing/2014/main" id="{F634EBE9-3E8D-4D3F-976C-02323B080972}"/>
                </a:ext>
              </a:extLst>
            </p:cNvPr>
            <p:cNvSpPr/>
            <p:nvPr/>
          </p:nvSpPr>
          <p:spPr>
            <a:xfrm>
              <a:off x="2613752" y="2533105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2" name="Straight Connector 144">
              <a:extLst>
                <a:ext uri="{FF2B5EF4-FFF2-40B4-BE49-F238E27FC236}">
                  <a16:creationId xmlns:a16="http://schemas.microsoft.com/office/drawing/2014/main" id="{A14EF36F-61F9-4EC1-A594-230BEF3CF0AB}"/>
                </a:ext>
              </a:extLst>
            </p:cNvPr>
            <p:cNvCxnSpPr/>
            <p:nvPr/>
          </p:nvCxnSpPr>
          <p:spPr>
            <a:xfrm flipH="1" flipV="1">
              <a:off x="1522738" y="1130569"/>
              <a:ext cx="240998" cy="85224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145">
              <a:extLst>
                <a:ext uri="{FF2B5EF4-FFF2-40B4-BE49-F238E27FC236}">
                  <a16:creationId xmlns:a16="http://schemas.microsoft.com/office/drawing/2014/main" id="{EE69F8A2-DD61-45C6-B7C1-BEF32B72C89E}"/>
                </a:ext>
              </a:extLst>
            </p:cNvPr>
            <p:cNvCxnSpPr/>
            <p:nvPr/>
          </p:nvCxnSpPr>
          <p:spPr>
            <a:xfrm flipV="1">
              <a:off x="2632188" y="1866472"/>
              <a:ext cx="103288" cy="534642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4" name="Oval 147">
              <a:extLst>
                <a:ext uri="{FF2B5EF4-FFF2-40B4-BE49-F238E27FC236}">
                  <a16:creationId xmlns:a16="http://schemas.microsoft.com/office/drawing/2014/main" id="{5D23E3C0-9037-4EEA-8BF6-1A95CCC459DC}"/>
                </a:ext>
              </a:extLst>
            </p:cNvPr>
            <p:cNvSpPr/>
            <p:nvPr/>
          </p:nvSpPr>
          <p:spPr>
            <a:xfrm>
              <a:off x="2984927" y="2451190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Oval 148">
              <a:extLst>
                <a:ext uri="{FF2B5EF4-FFF2-40B4-BE49-F238E27FC236}">
                  <a16:creationId xmlns:a16="http://schemas.microsoft.com/office/drawing/2014/main" id="{05F9B329-3C50-409D-92E5-63CF0217A3A0}"/>
                </a:ext>
              </a:extLst>
            </p:cNvPr>
            <p:cNvSpPr/>
            <p:nvPr/>
          </p:nvSpPr>
          <p:spPr>
            <a:xfrm>
              <a:off x="3097297" y="2567234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Oval 149">
              <a:extLst>
                <a:ext uri="{FF2B5EF4-FFF2-40B4-BE49-F238E27FC236}">
                  <a16:creationId xmlns:a16="http://schemas.microsoft.com/office/drawing/2014/main" id="{D6F66F45-21B8-4FEB-8109-440111F0DFD5}"/>
                </a:ext>
              </a:extLst>
            </p:cNvPr>
            <p:cNvSpPr/>
            <p:nvPr/>
          </p:nvSpPr>
          <p:spPr>
            <a:xfrm>
              <a:off x="3344912" y="2074776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Oval 150">
              <a:extLst>
                <a:ext uri="{FF2B5EF4-FFF2-40B4-BE49-F238E27FC236}">
                  <a16:creationId xmlns:a16="http://schemas.microsoft.com/office/drawing/2014/main" id="{1DF7B7DE-110A-46EF-B744-69B051BC4B13}"/>
                </a:ext>
              </a:extLst>
            </p:cNvPr>
            <p:cNvSpPr/>
            <p:nvPr/>
          </p:nvSpPr>
          <p:spPr>
            <a:xfrm>
              <a:off x="3457282" y="2190820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8" name="Straight Connector 151">
              <a:extLst>
                <a:ext uri="{FF2B5EF4-FFF2-40B4-BE49-F238E27FC236}">
                  <a16:creationId xmlns:a16="http://schemas.microsoft.com/office/drawing/2014/main" id="{B81B56D8-2BC7-460D-B638-6854D95331A0}"/>
                </a:ext>
              </a:extLst>
            </p:cNvPr>
            <p:cNvCxnSpPr/>
            <p:nvPr/>
          </p:nvCxnSpPr>
          <p:spPr>
            <a:xfrm flipV="1">
              <a:off x="3119957" y="1888556"/>
              <a:ext cx="263055" cy="562634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1" name="Group 4">
            <a:extLst>
              <a:ext uri="{FF2B5EF4-FFF2-40B4-BE49-F238E27FC236}">
                <a16:creationId xmlns:a16="http://schemas.microsoft.com/office/drawing/2014/main" id="{D710C452-219B-4303-A866-515C6FAE0318}"/>
              </a:ext>
            </a:extLst>
          </p:cNvPr>
          <p:cNvGrpSpPr/>
          <p:nvPr/>
        </p:nvGrpSpPr>
        <p:grpSpPr>
          <a:xfrm>
            <a:off x="7451819" y="2135320"/>
            <a:ext cx="2772339" cy="1851853"/>
            <a:chOff x="5913305" y="773916"/>
            <a:chExt cx="2772339" cy="1851853"/>
          </a:xfrm>
          <a:solidFill>
            <a:schemeClr val="tx1">
              <a:lumMod val="60000"/>
              <a:lumOff val="40000"/>
            </a:schemeClr>
          </a:solidFill>
        </p:grpSpPr>
        <p:cxnSp>
          <p:nvCxnSpPr>
            <p:cNvPr id="454" name="Straight Connector 29">
              <a:extLst>
                <a:ext uri="{FF2B5EF4-FFF2-40B4-BE49-F238E27FC236}">
                  <a16:creationId xmlns:a16="http://schemas.microsoft.com/office/drawing/2014/main" id="{F67046BA-2580-4920-96FB-030A07CF5B10}"/>
                </a:ext>
              </a:extLst>
            </p:cNvPr>
            <p:cNvCxnSpPr/>
            <p:nvPr/>
          </p:nvCxnSpPr>
          <p:spPr>
            <a:xfrm flipH="1" flipV="1">
              <a:off x="6800675" y="950557"/>
              <a:ext cx="506954" cy="674099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30">
              <a:extLst>
                <a:ext uri="{FF2B5EF4-FFF2-40B4-BE49-F238E27FC236}">
                  <a16:creationId xmlns:a16="http://schemas.microsoft.com/office/drawing/2014/main" id="{1D84E76C-EBD1-4356-B48C-0ACC711B29C3}"/>
                </a:ext>
              </a:extLst>
            </p:cNvPr>
            <p:cNvCxnSpPr/>
            <p:nvPr/>
          </p:nvCxnSpPr>
          <p:spPr>
            <a:xfrm flipH="1" flipV="1">
              <a:off x="7307628" y="1624656"/>
              <a:ext cx="736499" cy="359806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31">
              <a:extLst>
                <a:ext uri="{FF2B5EF4-FFF2-40B4-BE49-F238E27FC236}">
                  <a16:creationId xmlns:a16="http://schemas.microsoft.com/office/drawing/2014/main" id="{4BA292A4-590B-42B3-96BA-07DFA40D3EB4}"/>
                </a:ext>
              </a:extLst>
            </p:cNvPr>
            <p:cNvCxnSpPr/>
            <p:nvPr/>
          </p:nvCxnSpPr>
          <p:spPr>
            <a:xfrm flipH="1" flipV="1">
              <a:off x="6491814" y="1411983"/>
              <a:ext cx="787304" cy="191818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32">
              <a:extLst>
                <a:ext uri="{FF2B5EF4-FFF2-40B4-BE49-F238E27FC236}">
                  <a16:creationId xmlns:a16="http://schemas.microsoft.com/office/drawing/2014/main" id="{106F2722-E0FD-4204-AF70-7DE3194C8A7A}"/>
                </a:ext>
              </a:extLst>
            </p:cNvPr>
            <p:cNvCxnSpPr>
              <a:cxnSpLocks/>
              <a:stCxn id="457" idx="2"/>
            </p:cNvCxnSpPr>
            <p:nvPr/>
          </p:nvCxnSpPr>
          <p:spPr>
            <a:xfrm flipH="1">
              <a:off x="6478693" y="1722883"/>
              <a:ext cx="856340" cy="247330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33">
              <a:extLst>
                <a:ext uri="{FF2B5EF4-FFF2-40B4-BE49-F238E27FC236}">
                  <a16:creationId xmlns:a16="http://schemas.microsoft.com/office/drawing/2014/main" id="{D283AB0A-3DAD-43B4-9315-EFFEF335B67B}"/>
                </a:ext>
              </a:extLst>
            </p:cNvPr>
            <p:cNvCxnSpPr/>
            <p:nvPr/>
          </p:nvCxnSpPr>
          <p:spPr>
            <a:xfrm flipH="1">
              <a:off x="7366060" y="1263642"/>
              <a:ext cx="1077607" cy="340159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34">
              <a:extLst>
                <a:ext uri="{FF2B5EF4-FFF2-40B4-BE49-F238E27FC236}">
                  <a16:creationId xmlns:a16="http://schemas.microsoft.com/office/drawing/2014/main" id="{492B0A34-41BB-4768-8FCE-5221A0A46FB1}"/>
                </a:ext>
              </a:extLst>
            </p:cNvPr>
            <p:cNvCxnSpPr/>
            <p:nvPr/>
          </p:nvCxnSpPr>
          <p:spPr>
            <a:xfrm flipH="1" flipV="1">
              <a:off x="7366058" y="1602940"/>
              <a:ext cx="1027922" cy="188711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35">
              <a:extLst>
                <a:ext uri="{FF2B5EF4-FFF2-40B4-BE49-F238E27FC236}">
                  <a16:creationId xmlns:a16="http://schemas.microsoft.com/office/drawing/2014/main" id="{28CA0589-A6C9-4E7B-A479-D0D85AF78106}"/>
                </a:ext>
              </a:extLst>
            </p:cNvPr>
            <p:cNvCxnSpPr>
              <a:cxnSpLocks/>
              <a:endCxn id="457" idx="2"/>
            </p:cNvCxnSpPr>
            <p:nvPr/>
          </p:nvCxnSpPr>
          <p:spPr>
            <a:xfrm flipH="1" flipV="1">
              <a:off x="7335033" y="1722883"/>
              <a:ext cx="664333" cy="635266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36">
              <a:extLst>
                <a:ext uri="{FF2B5EF4-FFF2-40B4-BE49-F238E27FC236}">
                  <a16:creationId xmlns:a16="http://schemas.microsoft.com/office/drawing/2014/main" id="{F06DA17A-3442-4CE3-ABD9-BC54F666C795}"/>
                </a:ext>
              </a:extLst>
            </p:cNvPr>
            <p:cNvCxnSpPr>
              <a:cxnSpLocks/>
              <a:stCxn id="457" idx="2"/>
            </p:cNvCxnSpPr>
            <p:nvPr/>
          </p:nvCxnSpPr>
          <p:spPr>
            <a:xfrm flipH="1">
              <a:off x="6465311" y="1722883"/>
              <a:ext cx="869722" cy="691981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37">
              <a:extLst>
                <a:ext uri="{FF2B5EF4-FFF2-40B4-BE49-F238E27FC236}">
                  <a16:creationId xmlns:a16="http://schemas.microsoft.com/office/drawing/2014/main" id="{D3D51C0D-C38C-4D2C-8CA4-9839E120682E}"/>
                </a:ext>
              </a:extLst>
            </p:cNvPr>
            <p:cNvCxnSpPr>
              <a:cxnSpLocks/>
              <a:stCxn id="457" idx="2"/>
            </p:cNvCxnSpPr>
            <p:nvPr/>
          </p:nvCxnSpPr>
          <p:spPr>
            <a:xfrm flipH="1">
              <a:off x="6145573" y="1722883"/>
              <a:ext cx="1189460" cy="13804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38">
              <a:extLst>
                <a:ext uri="{FF2B5EF4-FFF2-40B4-BE49-F238E27FC236}">
                  <a16:creationId xmlns:a16="http://schemas.microsoft.com/office/drawing/2014/main" id="{A706854A-55B3-4E1C-9CF9-8732CC366622}"/>
                </a:ext>
              </a:extLst>
            </p:cNvPr>
            <p:cNvCxnSpPr>
              <a:cxnSpLocks/>
              <a:stCxn id="457" idx="2"/>
            </p:cNvCxnSpPr>
            <p:nvPr/>
          </p:nvCxnSpPr>
          <p:spPr>
            <a:xfrm flipH="1" flipV="1">
              <a:off x="6231524" y="986761"/>
              <a:ext cx="1103509" cy="736122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4" name="Oval 39">
              <a:extLst>
                <a:ext uri="{FF2B5EF4-FFF2-40B4-BE49-F238E27FC236}">
                  <a16:creationId xmlns:a16="http://schemas.microsoft.com/office/drawing/2014/main" id="{4C62521B-4E80-4F7D-AA28-981318E048F0}"/>
                </a:ext>
              </a:extLst>
            </p:cNvPr>
            <p:cNvSpPr/>
            <p:nvPr/>
          </p:nvSpPr>
          <p:spPr>
            <a:xfrm>
              <a:off x="6615890" y="971559"/>
              <a:ext cx="1383476" cy="128847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Oval 40">
              <a:extLst>
                <a:ext uri="{FF2B5EF4-FFF2-40B4-BE49-F238E27FC236}">
                  <a16:creationId xmlns:a16="http://schemas.microsoft.com/office/drawing/2014/main" id="{1E5BFFCC-5387-43C7-8AAC-F554EA937D43}"/>
                </a:ext>
              </a:extLst>
            </p:cNvPr>
            <p:cNvSpPr/>
            <p:nvPr/>
          </p:nvSpPr>
          <p:spPr>
            <a:xfrm>
              <a:off x="6764921" y="1114903"/>
              <a:ext cx="1098719" cy="1003746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TextBox 41">
              <a:extLst>
                <a:ext uri="{FF2B5EF4-FFF2-40B4-BE49-F238E27FC236}">
                  <a16:creationId xmlns:a16="http://schemas.microsoft.com/office/drawing/2014/main" id="{F32655BE-6546-4662-AB46-353425D369B1}"/>
                </a:ext>
              </a:extLst>
            </p:cNvPr>
            <p:cNvSpPr txBox="1"/>
            <p:nvPr/>
          </p:nvSpPr>
          <p:spPr>
            <a:xfrm>
              <a:off x="7023248" y="1476662"/>
              <a:ext cx="60753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600" dirty="0" err="1">
                  <a:solidFill>
                    <a:schemeClr val="bg1"/>
                  </a:solidFill>
                  <a:latin typeface="Helvetica Neue"/>
                  <a:cs typeface="Helvetica Neue"/>
                </a:rPr>
                <a:t>Net</a:t>
              </a:r>
              <a:r>
                <a:rPr lang="en-US" sz="1600" b="0" i="0" dirty="0" err="1">
                  <a:solidFill>
                    <a:schemeClr val="bg1"/>
                  </a:solidFill>
                  <a:latin typeface="Helvetica Neue"/>
                  <a:cs typeface="Helvetica Neue"/>
                </a:rPr>
                <a:t>DB</a:t>
              </a:r>
              <a:endParaRPr lang="en-US" sz="16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7" name="Oval 43">
              <a:extLst>
                <a:ext uri="{FF2B5EF4-FFF2-40B4-BE49-F238E27FC236}">
                  <a16:creationId xmlns:a16="http://schemas.microsoft.com/office/drawing/2014/main" id="{348DA966-BEC7-4943-BD3F-49C8186DFBD9}"/>
                </a:ext>
              </a:extLst>
            </p:cNvPr>
            <p:cNvSpPr/>
            <p:nvPr/>
          </p:nvSpPr>
          <p:spPr>
            <a:xfrm>
              <a:off x="8201506" y="1039010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TextBox 44">
              <a:extLst>
                <a:ext uri="{FF2B5EF4-FFF2-40B4-BE49-F238E27FC236}">
                  <a16:creationId xmlns:a16="http://schemas.microsoft.com/office/drawing/2014/main" id="{A5AB951E-025F-4BA9-B39B-19B07181CFE0}"/>
                </a:ext>
              </a:extLst>
            </p:cNvPr>
            <p:cNvSpPr txBox="1"/>
            <p:nvPr/>
          </p:nvSpPr>
          <p:spPr>
            <a:xfrm>
              <a:off x="8251193" y="1157929"/>
              <a:ext cx="376706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>
                  <a:solidFill>
                    <a:schemeClr val="bg1"/>
                  </a:solidFill>
                  <a:latin typeface="Helvetica Neue"/>
                  <a:cs typeface="Helvetica Neue"/>
                </a:rPr>
                <a:t>eAPI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69" name="Oval 45">
              <a:extLst>
                <a:ext uri="{FF2B5EF4-FFF2-40B4-BE49-F238E27FC236}">
                  <a16:creationId xmlns:a16="http://schemas.microsoft.com/office/drawing/2014/main" id="{918776D9-09D8-4AB9-87BD-99AFE0CD879C}"/>
                </a:ext>
              </a:extLst>
            </p:cNvPr>
            <p:cNvSpPr/>
            <p:nvPr/>
          </p:nvSpPr>
          <p:spPr>
            <a:xfrm>
              <a:off x="6219173" y="2172486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TextBox 46">
              <a:extLst>
                <a:ext uri="{FF2B5EF4-FFF2-40B4-BE49-F238E27FC236}">
                  <a16:creationId xmlns:a16="http://schemas.microsoft.com/office/drawing/2014/main" id="{5A977E29-E00D-4DC0-83E3-47C2D9980B05}"/>
                </a:ext>
              </a:extLst>
            </p:cNvPr>
            <p:cNvSpPr txBox="1"/>
            <p:nvPr/>
          </p:nvSpPr>
          <p:spPr>
            <a:xfrm>
              <a:off x="6291162" y="2291405"/>
              <a:ext cx="355867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b="0" i="0">
                  <a:solidFill>
                    <a:schemeClr val="bg1"/>
                  </a:solidFill>
                  <a:latin typeface="Helvetica Neue"/>
                  <a:cs typeface="Helvetica Neue"/>
                </a:rPr>
                <a:t>DRV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1" name="Oval 47">
              <a:extLst>
                <a:ext uri="{FF2B5EF4-FFF2-40B4-BE49-F238E27FC236}">
                  <a16:creationId xmlns:a16="http://schemas.microsoft.com/office/drawing/2014/main" id="{99A5D533-F556-40E0-9C74-31A42E45BEAE}"/>
                </a:ext>
              </a:extLst>
            </p:cNvPr>
            <p:cNvSpPr/>
            <p:nvPr/>
          </p:nvSpPr>
          <p:spPr>
            <a:xfrm>
              <a:off x="7774008" y="2159061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TextBox 48">
              <a:extLst>
                <a:ext uri="{FF2B5EF4-FFF2-40B4-BE49-F238E27FC236}">
                  <a16:creationId xmlns:a16="http://schemas.microsoft.com/office/drawing/2014/main" id="{10C661BB-B340-46B7-8690-686BA4B64A6B}"/>
                </a:ext>
              </a:extLst>
            </p:cNvPr>
            <p:cNvSpPr txBox="1"/>
            <p:nvPr/>
          </p:nvSpPr>
          <p:spPr>
            <a:xfrm>
              <a:off x="7845997" y="2277980"/>
              <a:ext cx="355867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b="0" i="0">
                  <a:solidFill>
                    <a:schemeClr val="bg1"/>
                  </a:solidFill>
                  <a:latin typeface="Helvetica Neue"/>
                  <a:cs typeface="Helvetica Neue"/>
                </a:rPr>
                <a:t>DRV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3" name="Oval 49">
              <a:extLst>
                <a:ext uri="{FF2B5EF4-FFF2-40B4-BE49-F238E27FC236}">
                  <a16:creationId xmlns:a16="http://schemas.microsoft.com/office/drawing/2014/main" id="{A925D94C-E730-41C9-9B08-79BD6D31DA7D}"/>
                </a:ext>
              </a:extLst>
            </p:cNvPr>
            <p:cNvSpPr/>
            <p:nvPr/>
          </p:nvSpPr>
          <p:spPr>
            <a:xfrm>
              <a:off x="8206475" y="1543456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TextBox 50">
              <a:extLst>
                <a:ext uri="{FF2B5EF4-FFF2-40B4-BE49-F238E27FC236}">
                  <a16:creationId xmlns:a16="http://schemas.microsoft.com/office/drawing/2014/main" id="{23BACF58-F4E3-4E5E-B96F-8F4EFDFAF550}"/>
                </a:ext>
              </a:extLst>
            </p:cNvPr>
            <p:cNvSpPr txBox="1"/>
            <p:nvPr/>
          </p:nvSpPr>
          <p:spPr>
            <a:xfrm>
              <a:off x="8308200" y="1662375"/>
              <a:ext cx="275717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b="0" i="0">
                  <a:solidFill>
                    <a:schemeClr val="bg1"/>
                  </a:solidFill>
                  <a:latin typeface="Helvetica Neue"/>
                  <a:cs typeface="Helvetica Neue"/>
                </a:rPr>
                <a:t>CLI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5" name="Oval 51">
              <a:extLst>
                <a:ext uri="{FF2B5EF4-FFF2-40B4-BE49-F238E27FC236}">
                  <a16:creationId xmlns:a16="http://schemas.microsoft.com/office/drawing/2014/main" id="{D6C0E3B2-E40A-46BC-913F-EBF03D55B3B5}"/>
                </a:ext>
              </a:extLst>
            </p:cNvPr>
            <p:cNvSpPr/>
            <p:nvPr/>
          </p:nvSpPr>
          <p:spPr>
            <a:xfrm>
              <a:off x="5913305" y="1471191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TextBox 52">
              <a:extLst>
                <a:ext uri="{FF2B5EF4-FFF2-40B4-BE49-F238E27FC236}">
                  <a16:creationId xmlns:a16="http://schemas.microsoft.com/office/drawing/2014/main" id="{7B296387-E833-4DBE-856C-CCE76CCC9C87}"/>
                </a:ext>
              </a:extLst>
            </p:cNvPr>
            <p:cNvSpPr txBox="1"/>
            <p:nvPr/>
          </p:nvSpPr>
          <p:spPr>
            <a:xfrm>
              <a:off x="5964724" y="1603801"/>
              <a:ext cx="403957" cy="15388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Helvetica Neue"/>
                  <a:cs typeface="Helvetica Neue"/>
                </a:rPr>
                <a:t>VXLAN</a:t>
              </a:r>
              <a:endParaRPr lang="en-US" sz="10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7" name="Oval 53">
              <a:extLst>
                <a:ext uri="{FF2B5EF4-FFF2-40B4-BE49-F238E27FC236}">
                  <a16:creationId xmlns:a16="http://schemas.microsoft.com/office/drawing/2014/main" id="{C7A1DE11-0FD1-489D-B401-29B992FC778D}"/>
                </a:ext>
              </a:extLst>
            </p:cNvPr>
            <p:cNvSpPr/>
            <p:nvPr/>
          </p:nvSpPr>
          <p:spPr>
            <a:xfrm>
              <a:off x="5974134" y="773916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TextBox 54">
              <a:extLst>
                <a:ext uri="{FF2B5EF4-FFF2-40B4-BE49-F238E27FC236}">
                  <a16:creationId xmlns:a16="http://schemas.microsoft.com/office/drawing/2014/main" id="{A46D6CDC-3E86-4007-AA1C-F42CB164AA9F}"/>
                </a:ext>
              </a:extLst>
            </p:cNvPr>
            <p:cNvSpPr txBox="1"/>
            <p:nvPr/>
          </p:nvSpPr>
          <p:spPr>
            <a:xfrm>
              <a:off x="6025553" y="906526"/>
              <a:ext cx="376706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>
                  <a:solidFill>
                    <a:schemeClr val="bg1"/>
                  </a:solidFill>
                  <a:latin typeface="Helvetica Neue"/>
                  <a:cs typeface="Helvetica Neue"/>
                </a:rPr>
                <a:t>BGP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479" name="Oval 55">
              <a:extLst>
                <a:ext uri="{FF2B5EF4-FFF2-40B4-BE49-F238E27FC236}">
                  <a16:creationId xmlns:a16="http://schemas.microsoft.com/office/drawing/2014/main" id="{D398EE76-803D-419A-B373-7BD613C6E7C7}"/>
                </a:ext>
              </a:extLst>
            </p:cNvPr>
            <p:cNvSpPr/>
            <p:nvPr/>
          </p:nvSpPr>
          <p:spPr>
            <a:xfrm>
              <a:off x="6399545" y="1323304"/>
              <a:ext cx="174840" cy="17145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Oval 56">
              <a:extLst>
                <a:ext uri="{FF2B5EF4-FFF2-40B4-BE49-F238E27FC236}">
                  <a16:creationId xmlns:a16="http://schemas.microsoft.com/office/drawing/2014/main" id="{0A721814-F6E3-48B5-BB65-CF58287BE061}"/>
                </a:ext>
              </a:extLst>
            </p:cNvPr>
            <p:cNvSpPr/>
            <p:nvPr/>
          </p:nvSpPr>
          <p:spPr>
            <a:xfrm>
              <a:off x="6318704" y="1921638"/>
              <a:ext cx="174840" cy="17145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Oval 57">
              <a:extLst>
                <a:ext uri="{FF2B5EF4-FFF2-40B4-BE49-F238E27FC236}">
                  <a16:creationId xmlns:a16="http://schemas.microsoft.com/office/drawing/2014/main" id="{77EEF30F-8116-4F78-8CC3-65534BF65F59}"/>
                </a:ext>
              </a:extLst>
            </p:cNvPr>
            <p:cNvSpPr/>
            <p:nvPr/>
          </p:nvSpPr>
          <p:spPr>
            <a:xfrm>
              <a:off x="7984112" y="1916682"/>
              <a:ext cx="174840" cy="17145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Oval 58">
              <a:extLst>
                <a:ext uri="{FF2B5EF4-FFF2-40B4-BE49-F238E27FC236}">
                  <a16:creationId xmlns:a16="http://schemas.microsoft.com/office/drawing/2014/main" id="{521CDC68-8AEB-405B-849E-EDDD291CC3D9}"/>
                </a:ext>
              </a:extLst>
            </p:cNvPr>
            <p:cNvSpPr/>
            <p:nvPr/>
          </p:nvSpPr>
          <p:spPr>
            <a:xfrm>
              <a:off x="6715416" y="867555"/>
              <a:ext cx="174840" cy="17145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3" name="Grupa 482">
            <a:extLst>
              <a:ext uri="{FF2B5EF4-FFF2-40B4-BE49-F238E27FC236}">
                <a16:creationId xmlns:a16="http://schemas.microsoft.com/office/drawing/2014/main" id="{4F7B023D-63A2-4108-BC8C-2E699B7E61F7}"/>
              </a:ext>
            </a:extLst>
          </p:cNvPr>
          <p:cNvGrpSpPr/>
          <p:nvPr/>
        </p:nvGrpSpPr>
        <p:grpSpPr>
          <a:xfrm>
            <a:off x="7485822" y="4575513"/>
            <a:ext cx="5094286" cy="1516363"/>
            <a:chOff x="5972094" y="614461"/>
            <a:chExt cx="5584906" cy="1516363"/>
          </a:xfrm>
        </p:grpSpPr>
        <p:sp>
          <p:nvSpPr>
            <p:cNvPr id="484" name="Owal 483">
              <a:extLst>
                <a:ext uri="{FF2B5EF4-FFF2-40B4-BE49-F238E27FC236}">
                  <a16:creationId xmlns:a16="http://schemas.microsoft.com/office/drawing/2014/main" id="{7E5297F0-536C-4C48-806C-D417CA9ACA52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85" name="pole tekstowe 484">
              <a:extLst>
                <a:ext uri="{FF2B5EF4-FFF2-40B4-BE49-F238E27FC236}">
                  <a16:creationId xmlns:a16="http://schemas.microsoft.com/office/drawing/2014/main" id="{19E7E3F1-A417-4FFA-AC03-9F1AFE164241}"/>
                </a:ext>
              </a:extLst>
            </p:cNvPr>
            <p:cNvSpPr txBox="1"/>
            <p:nvPr/>
          </p:nvSpPr>
          <p:spPr>
            <a:xfrm>
              <a:off x="6096000" y="807385"/>
              <a:ext cx="546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Simple underlying architecture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Unmodified Linux Kernel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Stateless Processes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Publish/ Subscribe Model 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Self Healing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286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Przedstawienie firmy </a:t>
            </a: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/>
              <a:t>I</a:t>
            </a:r>
            <a:endParaRPr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OS development strategy</a:t>
            </a:r>
          </a:p>
        </p:txBody>
      </p:sp>
      <p:grpSp>
        <p:nvGrpSpPr>
          <p:cNvPr id="89" name="Group 6">
            <a:extLst>
              <a:ext uri="{FF2B5EF4-FFF2-40B4-BE49-F238E27FC236}">
                <a16:creationId xmlns:a16="http://schemas.microsoft.com/office/drawing/2014/main" id="{1ADBA63B-79ED-47BC-9F18-F477B8051761}"/>
              </a:ext>
            </a:extLst>
          </p:cNvPr>
          <p:cNvGrpSpPr/>
          <p:nvPr/>
        </p:nvGrpSpPr>
        <p:grpSpPr>
          <a:xfrm>
            <a:off x="6212810" y="1322646"/>
            <a:ext cx="5262832" cy="4611170"/>
            <a:chOff x="3808557" y="97614"/>
            <a:chExt cx="5262832" cy="4611170"/>
          </a:xfrm>
        </p:grpSpPr>
        <p:cxnSp>
          <p:nvCxnSpPr>
            <p:cNvPr id="92" name="Straight Arrow Connector 3">
              <a:extLst>
                <a:ext uri="{FF2B5EF4-FFF2-40B4-BE49-F238E27FC236}">
                  <a16:creationId xmlns:a16="http://schemas.microsoft.com/office/drawing/2014/main" id="{F474EB1F-0CB8-457F-95EA-DD3E3CDA268D}"/>
                </a:ext>
              </a:extLst>
            </p:cNvPr>
            <p:cNvCxnSpPr/>
            <p:nvPr/>
          </p:nvCxnSpPr>
          <p:spPr>
            <a:xfrm flipV="1">
              <a:off x="4641104" y="2199525"/>
              <a:ext cx="3501330" cy="9816"/>
            </a:xfrm>
            <a:prstGeom prst="straightConnector1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Diamond 25">
              <a:extLst>
                <a:ext uri="{FF2B5EF4-FFF2-40B4-BE49-F238E27FC236}">
                  <a16:creationId xmlns:a16="http://schemas.microsoft.com/office/drawing/2014/main" id="{6F61BCC3-DC15-4692-A90C-687ED44D2466}"/>
                </a:ext>
              </a:extLst>
            </p:cNvPr>
            <p:cNvSpPr/>
            <p:nvPr/>
          </p:nvSpPr>
          <p:spPr>
            <a:xfrm>
              <a:off x="4912037" y="2102106"/>
              <a:ext cx="158045" cy="194838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D30EE"/>
                </a:solidFill>
              </a:endParaRPr>
            </a:p>
          </p:txBody>
        </p:sp>
        <p:sp>
          <p:nvSpPr>
            <p:cNvPr id="94" name="Diamond 101">
              <a:extLst>
                <a:ext uri="{FF2B5EF4-FFF2-40B4-BE49-F238E27FC236}">
                  <a16:creationId xmlns:a16="http://schemas.microsoft.com/office/drawing/2014/main" id="{88170955-DB09-42C1-A52B-DEE3CD57E213}"/>
                </a:ext>
              </a:extLst>
            </p:cNvPr>
            <p:cNvSpPr/>
            <p:nvPr/>
          </p:nvSpPr>
          <p:spPr>
            <a:xfrm>
              <a:off x="5786926" y="2111922"/>
              <a:ext cx="158045" cy="194838"/>
            </a:xfrm>
            <a:prstGeom prst="diamond">
              <a:avLst/>
            </a:prstGeom>
            <a:solidFill>
              <a:schemeClr val="tx1">
                <a:lumMod val="60000"/>
                <a:lumOff val="40000"/>
              </a:schemeClr>
            </a:solidFill>
            <a:ln>
              <a:solidFill>
                <a:schemeClr val="tx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D30EE"/>
                </a:solidFill>
              </a:endParaRPr>
            </a:p>
          </p:txBody>
        </p:sp>
        <p:sp>
          <p:nvSpPr>
            <p:cNvPr id="95" name="TextBox 102">
              <a:extLst>
                <a:ext uri="{FF2B5EF4-FFF2-40B4-BE49-F238E27FC236}">
                  <a16:creationId xmlns:a16="http://schemas.microsoft.com/office/drawing/2014/main" id="{C0DE744A-8725-445F-9F36-C4AD54D47FD4}"/>
                </a:ext>
              </a:extLst>
            </p:cNvPr>
            <p:cNvSpPr txBox="1"/>
            <p:nvPr/>
          </p:nvSpPr>
          <p:spPr>
            <a:xfrm>
              <a:off x="4662799" y="2353413"/>
              <a:ext cx="65652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  <a:latin typeface="Helvetica Neue"/>
                  <a:cs typeface="Helvetica Neue"/>
                </a:rPr>
                <a:t>4.18.1F</a:t>
              </a:r>
              <a:endParaRPr lang="en-US" sz="1400" b="0" i="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6" name="TextBox 103">
              <a:extLst>
                <a:ext uri="{FF2B5EF4-FFF2-40B4-BE49-F238E27FC236}">
                  <a16:creationId xmlns:a16="http://schemas.microsoft.com/office/drawing/2014/main" id="{F4C92C9C-7FF9-4300-BEFD-A0F5B31C9D33}"/>
                </a:ext>
              </a:extLst>
            </p:cNvPr>
            <p:cNvSpPr txBox="1"/>
            <p:nvPr/>
          </p:nvSpPr>
          <p:spPr>
            <a:xfrm>
              <a:off x="5458666" y="2353413"/>
              <a:ext cx="656520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  <a:latin typeface="Helvetica Neue"/>
                  <a:cs typeface="Helvetica Neue"/>
                </a:rPr>
                <a:t>4.18.2F</a:t>
              </a:r>
              <a:endParaRPr lang="en-US" sz="1400" b="0" i="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7" name="TextBox 104">
              <a:extLst>
                <a:ext uri="{FF2B5EF4-FFF2-40B4-BE49-F238E27FC236}">
                  <a16:creationId xmlns:a16="http://schemas.microsoft.com/office/drawing/2014/main" id="{8A274FC9-8B62-4BE4-8752-0EF334A8A625}"/>
                </a:ext>
              </a:extLst>
            </p:cNvPr>
            <p:cNvSpPr txBox="1"/>
            <p:nvPr/>
          </p:nvSpPr>
          <p:spPr>
            <a:xfrm>
              <a:off x="6471804" y="2375814"/>
              <a:ext cx="7751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  <a:latin typeface="Helvetica Neue"/>
                  <a:cs typeface="Helvetica Neue"/>
                </a:rPr>
                <a:t>4.18.xM</a:t>
              </a:r>
              <a:endParaRPr lang="en-US" sz="1400" b="0" i="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8" name="TextBox 110">
              <a:extLst>
                <a:ext uri="{FF2B5EF4-FFF2-40B4-BE49-F238E27FC236}">
                  <a16:creationId xmlns:a16="http://schemas.microsoft.com/office/drawing/2014/main" id="{8A8C0B28-7B18-4707-A0B3-DE26ECED235B}"/>
                </a:ext>
              </a:extLst>
            </p:cNvPr>
            <p:cNvSpPr txBox="1"/>
            <p:nvPr/>
          </p:nvSpPr>
          <p:spPr>
            <a:xfrm>
              <a:off x="7289373" y="2378998"/>
              <a:ext cx="775163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  <a:latin typeface="Helvetica Neue"/>
                  <a:cs typeface="Helvetica Neue"/>
                </a:rPr>
                <a:t>4.18.xM</a:t>
              </a:r>
              <a:endParaRPr lang="en-US" sz="1400" b="0" i="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99" name="TextBox 113">
              <a:extLst>
                <a:ext uri="{FF2B5EF4-FFF2-40B4-BE49-F238E27FC236}">
                  <a16:creationId xmlns:a16="http://schemas.microsoft.com/office/drawing/2014/main" id="{5555D2AD-DF0E-486C-9FEF-4E0B33D198E4}"/>
                </a:ext>
              </a:extLst>
            </p:cNvPr>
            <p:cNvSpPr txBox="1"/>
            <p:nvPr/>
          </p:nvSpPr>
          <p:spPr>
            <a:xfrm>
              <a:off x="3808557" y="1754865"/>
              <a:ext cx="2850415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tx1"/>
                  </a:solidFill>
                  <a:latin typeface="Helvetica Neue"/>
                  <a:cs typeface="Helvetica Neue"/>
                </a:rPr>
                <a:t>EOS         New Features</a:t>
              </a:r>
              <a:endParaRPr lang="en-US" sz="1400" b="0" i="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pic>
          <p:nvPicPr>
            <p:cNvPr id="100" name="Picture 91" descr="Front-Level_LowRes.png">
              <a:extLst>
                <a:ext uri="{FF2B5EF4-FFF2-40B4-BE49-F238E27FC236}">
                  <a16:creationId xmlns:a16="http://schemas.microsoft.com/office/drawing/2014/main" id="{DF9970EE-0609-443E-9E03-7AB401F3F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5453" y="2779782"/>
              <a:ext cx="872863" cy="702918"/>
            </a:xfrm>
            <a:prstGeom prst="rect">
              <a:avLst/>
            </a:prstGeom>
          </p:spPr>
        </p:pic>
        <p:pic>
          <p:nvPicPr>
            <p:cNvPr id="101" name="Picture 175">
              <a:extLst>
                <a:ext uri="{FF2B5EF4-FFF2-40B4-BE49-F238E27FC236}">
                  <a16:creationId xmlns:a16="http://schemas.microsoft.com/office/drawing/2014/main" id="{F80E5800-7B61-474C-BE58-EECFDFECB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5484" y="1192868"/>
              <a:ext cx="1519289" cy="136624"/>
            </a:xfrm>
            <a:prstGeom prst="rect">
              <a:avLst/>
            </a:prstGeom>
          </p:spPr>
        </p:pic>
        <p:pic>
          <p:nvPicPr>
            <p:cNvPr id="102" name="Picture 176">
              <a:extLst>
                <a:ext uri="{FF2B5EF4-FFF2-40B4-BE49-F238E27FC236}">
                  <a16:creationId xmlns:a16="http://schemas.microsoft.com/office/drawing/2014/main" id="{8E5B9A95-79C6-411B-8DBF-FE33BF03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8317" y="2891105"/>
              <a:ext cx="1560283" cy="137953"/>
            </a:xfrm>
            <a:prstGeom prst="rect">
              <a:avLst/>
            </a:prstGeom>
          </p:spPr>
        </p:pic>
        <p:pic>
          <p:nvPicPr>
            <p:cNvPr id="103" name="Picture 182" descr="Front Level Low Res.png">
              <a:extLst>
                <a:ext uri="{FF2B5EF4-FFF2-40B4-BE49-F238E27FC236}">
                  <a16:creationId xmlns:a16="http://schemas.microsoft.com/office/drawing/2014/main" id="{9BD021DD-3C81-4FEA-9A39-84AF42BF8E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33765" y="3081842"/>
              <a:ext cx="1544835" cy="139700"/>
            </a:xfrm>
            <a:prstGeom prst="rect">
              <a:avLst/>
            </a:prstGeom>
          </p:spPr>
        </p:pic>
        <p:pic>
          <p:nvPicPr>
            <p:cNvPr id="104" name="Picture 185" descr="Front-Level-Mix_LowRes.png">
              <a:extLst>
                <a:ext uri="{FF2B5EF4-FFF2-40B4-BE49-F238E27FC236}">
                  <a16:creationId xmlns:a16="http://schemas.microsoft.com/office/drawing/2014/main" id="{4489EED5-1561-48CC-8CB5-ED00DCFE0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2434" y="2390955"/>
              <a:ext cx="928955" cy="1093884"/>
            </a:xfrm>
            <a:prstGeom prst="rect">
              <a:avLst/>
            </a:prstGeom>
          </p:spPr>
        </p:pic>
        <p:pic>
          <p:nvPicPr>
            <p:cNvPr id="105" name="Picture 188" descr="7280SR-48C6-Front.png">
              <a:extLst>
                <a:ext uri="{FF2B5EF4-FFF2-40B4-BE49-F238E27FC236}">
                  <a16:creationId xmlns:a16="http://schemas.microsoft.com/office/drawing/2014/main" id="{53C84F8E-AA2A-4F6B-AE95-8561AE019E6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582" y="3263857"/>
              <a:ext cx="1555018" cy="172555"/>
            </a:xfrm>
            <a:prstGeom prst="rect">
              <a:avLst/>
            </a:prstGeom>
          </p:spPr>
        </p:pic>
        <p:pic>
          <p:nvPicPr>
            <p:cNvPr id="106" name="Picture 193" descr="24FX front level.png">
              <a:extLst>
                <a:ext uri="{FF2B5EF4-FFF2-40B4-BE49-F238E27FC236}">
                  <a16:creationId xmlns:a16="http://schemas.microsoft.com/office/drawing/2014/main" id="{1D33191A-5FA3-4B83-8878-3CBABF7D238F}"/>
                </a:ext>
              </a:extLst>
            </p:cNvPr>
            <p:cNvPicPr>
              <a:picLocks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615073" y="1421106"/>
              <a:ext cx="1500113" cy="186622"/>
            </a:xfrm>
            <a:prstGeom prst="rect">
              <a:avLst/>
            </a:prstGeom>
          </p:spPr>
        </p:pic>
        <p:pic>
          <p:nvPicPr>
            <p:cNvPr id="107" name="Picture 194">
              <a:extLst>
                <a:ext uri="{FF2B5EF4-FFF2-40B4-BE49-F238E27FC236}">
                  <a16:creationId xmlns:a16="http://schemas.microsoft.com/office/drawing/2014/main" id="{694C2504-2A8A-4E61-8A21-17A472490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79146" y="97614"/>
              <a:ext cx="2846349" cy="1566916"/>
            </a:xfrm>
            <a:prstGeom prst="rect">
              <a:avLst/>
            </a:prstGeom>
          </p:spPr>
        </p:pic>
        <p:cxnSp>
          <p:nvCxnSpPr>
            <p:cNvPr id="108" name="Straight Arrow Connector 74">
              <a:extLst>
                <a:ext uri="{FF2B5EF4-FFF2-40B4-BE49-F238E27FC236}">
                  <a16:creationId xmlns:a16="http://schemas.microsoft.com/office/drawing/2014/main" id="{71D32B30-4889-4252-A64B-5560808A82FA}"/>
                </a:ext>
              </a:extLst>
            </p:cNvPr>
            <p:cNvCxnSpPr/>
            <p:nvPr/>
          </p:nvCxnSpPr>
          <p:spPr>
            <a:xfrm flipV="1">
              <a:off x="4094491" y="3958199"/>
              <a:ext cx="4739341" cy="9816"/>
            </a:xfrm>
            <a:prstGeom prst="straightConnector1">
              <a:avLst/>
            </a:prstGeom>
            <a:ln w="762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75">
              <a:extLst>
                <a:ext uri="{FF2B5EF4-FFF2-40B4-BE49-F238E27FC236}">
                  <a16:creationId xmlns:a16="http://schemas.microsoft.com/office/drawing/2014/main" id="{AFA65FB4-FEF9-4E19-9AFA-5930025D44A2}"/>
                </a:ext>
              </a:extLst>
            </p:cNvPr>
            <p:cNvSpPr txBox="1"/>
            <p:nvPr/>
          </p:nvSpPr>
          <p:spPr>
            <a:xfrm>
              <a:off x="4457027" y="3850867"/>
              <a:ext cx="1934742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pl-PL" sz="1600" dirty="0">
                  <a:solidFill>
                    <a:schemeClr val="tx1"/>
                  </a:solidFill>
                  <a:latin typeface="Helvetica Neue"/>
                  <a:cs typeface="Helvetica Neue"/>
                </a:rPr>
                <a:t> </a:t>
              </a:r>
              <a:r>
                <a:rPr lang="en-US" sz="1600" dirty="0">
                  <a:solidFill>
                    <a:schemeClr val="tx1"/>
                  </a:solidFill>
                  <a:latin typeface="Helvetica Neue"/>
                  <a:cs typeface="Helvetica Neue"/>
                </a:rPr>
                <a:t>Single binary image</a:t>
              </a:r>
              <a:endParaRPr lang="en-US" sz="1600" b="0" i="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  <p:cxnSp>
          <p:nvCxnSpPr>
            <p:cNvPr id="110" name="Straight Arrow Connector 76">
              <a:extLst>
                <a:ext uri="{FF2B5EF4-FFF2-40B4-BE49-F238E27FC236}">
                  <a16:creationId xmlns:a16="http://schemas.microsoft.com/office/drawing/2014/main" id="{B4B7BDA7-695B-40BF-B90C-C0926CDB1542}"/>
                </a:ext>
              </a:extLst>
            </p:cNvPr>
            <p:cNvCxnSpPr/>
            <p:nvPr/>
          </p:nvCxnSpPr>
          <p:spPr>
            <a:xfrm flipV="1">
              <a:off x="4094491" y="4267452"/>
              <a:ext cx="4739341" cy="9816"/>
            </a:xfrm>
            <a:prstGeom prst="straightConnector1">
              <a:avLst/>
            </a:prstGeom>
            <a:ln w="762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85">
              <a:extLst>
                <a:ext uri="{FF2B5EF4-FFF2-40B4-BE49-F238E27FC236}">
                  <a16:creationId xmlns:a16="http://schemas.microsoft.com/office/drawing/2014/main" id="{B2D35EE4-7B76-4CC2-BE28-DE62738CAC9D}"/>
                </a:ext>
              </a:extLst>
            </p:cNvPr>
            <p:cNvCxnSpPr/>
            <p:nvPr/>
          </p:nvCxnSpPr>
          <p:spPr>
            <a:xfrm flipV="1">
              <a:off x="4097185" y="4572737"/>
              <a:ext cx="4739341" cy="9816"/>
            </a:xfrm>
            <a:prstGeom prst="straightConnector1">
              <a:avLst/>
            </a:prstGeom>
            <a:ln w="7620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TextBox 86">
              <a:extLst>
                <a:ext uri="{FF2B5EF4-FFF2-40B4-BE49-F238E27FC236}">
                  <a16:creationId xmlns:a16="http://schemas.microsoft.com/office/drawing/2014/main" id="{7DF3D950-CA98-4742-950E-7679D8A9A79B}"/>
                </a:ext>
              </a:extLst>
            </p:cNvPr>
            <p:cNvSpPr txBox="1"/>
            <p:nvPr/>
          </p:nvSpPr>
          <p:spPr>
            <a:xfrm>
              <a:off x="4588551" y="4462563"/>
              <a:ext cx="1655170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600" dirty="0">
                  <a:solidFill>
                    <a:schemeClr val="tx1"/>
                  </a:solidFill>
                  <a:latin typeface="Helvetica Neue"/>
                  <a:cs typeface="Helvetica Neue"/>
                </a:rPr>
                <a:t>  Unified CLI/ API</a:t>
              </a:r>
              <a:endParaRPr lang="en-US" sz="1600" b="0" i="0" dirty="0">
                <a:solidFill>
                  <a:schemeClr val="tx1"/>
                </a:solidFill>
                <a:latin typeface="Helvetica Neue"/>
                <a:cs typeface="Helvetica Neue"/>
              </a:endParaRPr>
            </a:p>
          </p:txBody>
        </p:sp>
      </p:grpSp>
      <p:grpSp>
        <p:nvGrpSpPr>
          <p:cNvPr id="113" name="Group 7">
            <a:extLst>
              <a:ext uri="{FF2B5EF4-FFF2-40B4-BE49-F238E27FC236}">
                <a16:creationId xmlns:a16="http://schemas.microsoft.com/office/drawing/2014/main" id="{22927512-BB63-4DE9-9B10-8769CE67EDE9}"/>
              </a:ext>
            </a:extLst>
          </p:cNvPr>
          <p:cNvGrpSpPr/>
          <p:nvPr/>
        </p:nvGrpSpPr>
        <p:grpSpPr>
          <a:xfrm>
            <a:off x="7072583" y="1282467"/>
            <a:ext cx="3680109" cy="3708130"/>
            <a:chOff x="4632013" y="52453"/>
            <a:chExt cx="3680109" cy="3708130"/>
          </a:xfrm>
        </p:grpSpPr>
        <p:grpSp>
          <p:nvGrpSpPr>
            <p:cNvPr id="114" name="Group 100">
              <a:extLst>
                <a:ext uri="{FF2B5EF4-FFF2-40B4-BE49-F238E27FC236}">
                  <a16:creationId xmlns:a16="http://schemas.microsoft.com/office/drawing/2014/main" id="{4FD3E4A8-C731-499E-9A7F-D4949D22D8C2}"/>
                </a:ext>
              </a:extLst>
            </p:cNvPr>
            <p:cNvGrpSpPr/>
            <p:nvPr/>
          </p:nvGrpSpPr>
          <p:grpSpPr>
            <a:xfrm>
              <a:off x="7017156" y="354439"/>
              <a:ext cx="480123" cy="463936"/>
              <a:chOff x="6753094" y="2031558"/>
              <a:chExt cx="480123" cy="463936"/>
            </a:xfrm>
          </p:grpSpPr>
          <p:grpSp>
            <p:nvGrpSpPr>
              <p:cNvPr id="211" name="Group 105">
                <a:extLst>
                  <a:ext uri="{FF2B5EF4-FFF2-40B4-BE49-F238E27FC236}">
                    <a16:creationId xmlns:a16="http://schemas.microsoft.com/office/drawing/2014/main" id="{26EAAE32-2C1C-4A1A-919F-678BC346DF16}"/>
                  </a:ext>
                </a:extLst>
              </p:cNvPr>
              <p:cNvGrpSpPr/>
              <p:nvPr/>
            </p:nvGrpSpPr>
            <p:grpSpPr>
              <a:xfrm>
                <a:off x="6753094" y="2031558"/>
                <a:ext cx="480123" cy="463936"/>
                <a:chOff x="4688878" y="1362173"/>
                <a:chExt cx="2675802" cy="2116318"/>
              </a:xfrm>
            </p:grpSpPr>
            <p:cxnSp>
              <p:nvCxnSpPr>
                <p:cNvPr id="213" name="Straight Connector 107">
                  <a:extLst>
                    <a:ext uri="{FF2B5EF4-FFF2-40B4-BE49-F238E27FC236}">
                      <a16:creationId xmlns:a16="http://schemas.microsoft.com/office/drawing/2014/main" id="{8DC62E67-9F8D-4580-AD1B-B286A1ACB961}"/>
                    </a:ext>
                  </a:extLst>
                </p:cNvPr>
                <p:cNvCxnSpPr/>
                <p:nvPr/>
              </p:nvCxnSpPr>
              <p:spPr>
                <a:xfrm flipV="1">
                  <a:off x="4688878" y="1763587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Straight Connector 108">
                  <a:extLst>
                    <a:ext uri="{FF2B5EF4-FFF2-40B4-BE49-F238E27FC236}">
                      <a16:creationId xmlns:a16="http://schemas.microsoft.com/office/drawing/2014/main" id="{73B5F968-AB68-4C2D-A915-96BD4F612A56}"/>
                    </a:ext>
                  </a:extLst>
                </p:cNvPr>
                <p:cNvCxnSpPr/>
                <p:nvPr/>
              </p:nvCxnSpPr>
              <p:spPr>
                <a:xfrm flipV="1">
                  <a:off x="4688878" y="2171445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Straight Connector 109">
                  <a:extLst>
                    <a:ext uri="{FF2B5EF4-FFF2-40B4-BE49-F238E27FC236}">
                      <a16:creationId xmlns:a16="http://schemas.microsoft.com/office/drawing/2014/main" id="{A51D0FB3-448E-4234-B900-A4617D4FE336}"/>
                    </a:ext>
                  </a:extLst>
                </p:cNvPr>
                <p:cNvCxnSpPr/>
                <p:nvPr/>
              </p:nvCxnSpPr>
              <p:spPr>
                <a:xfrm flipV="1">
                  <a:off x="4688878" y="257931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Straight Connector 111">
                  <a:extLst>
                    <a:ext uri="{FF2B5EF4-FFF2-40B4-BE49-F238E27FC236}">
                      <a16:creationId xmlns:a16="http://schemas.microsoft.com/office/drawing/2014/main" id="{0B6E9536-8901-4E43-9817-C6C6C683B249}"/>
                    </a:ext>
                  </a:extLst>
                </p:cNvPr>
                <p:cNvCxnSpPr/>
                <p:nvPr/>
              </p:nvCxnSpPr>
              <p:spPr>
                <a:xfrm flipV="1">
                  <a:off x="4688878" y="301276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Straight Connector 112">
                  <a:extLst>
                    <a:ext uri="{FF2B5EF4-FFF2-40B4-BE49-F238E27FC236}">
                      <a16:creationId xmlns:a16="http://schemas.microsoft.com/office/drawing/2014/main" id="{97ED1F3F-FB8D-48F6-8786-95F8B24E3F04}"/>
                    </a:ext>
                  </a:extLst>
                </p:cNvPr>
                <p:cNvCxnSpPr/>
                <p:nvPr/>
              </p:nvCxnSpPr>
              <p:spPr>
                <a:xfrm flipH="1" flipV="1">
                  <a:off x="5246016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Straight Connector 115">
                  <a:extLst>
                    <a:ext uri="{FF2B5EF4-FFF2-40B4-BE49-F238E27FC236}">
                      <a16:creationId xmlns:a16="http://schemas.microsoft.com/office/drawing/2014/main" id="{9AB46253-FBB2-4CD7-8BE7-4BDB63382F39}"/>
                    </a:ext>
                  </a:extLst>
                </p:cNvPr>
                <p:cNvCxnSpPr/>
                <p:nvPr/>
              </p:nvCxnSpPr>
              <p:spPr>
                <a:xfrm flipH="1" flipV="1">
                  <a:off x="5736210" y="1366886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Straight Connector 116">
                  <a:extLst>
                    <a:ext uri="{FF2B5EF4-FFF2-40B4-BE49-F238E27FC236}">
                      <a16:creationId xmlns:a16="http://schemas.microsoft.com/office/drawing/2014/main" id="{BC9FF5D0-FA38-4557-8384-0E58889CB486}"/>
                    </a:ext>
                  </a:extLst>
                </p:cNvPr>
                <p:cNvCxnSpPr/>
                <p:nvPr/>
              </p:nvCxnSpPr>
              <p:spPr>
                <a:xfrm flipH="1" flipV="1">
                  <a:off x="6305347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Straight Connector 117">
                  <a:extLst>
                    <a:ext uri="{FF2B5EF4-FFF2-40B4-BE49-F238E27FC236}">
                      <a16:creationId xmlns:a16="http://schemas.microsoft.com/office/drawing/2014/main" id="{3AEC7446-7F3D-4AED-8628-76825EB78008}"/>
                    </a:ext>
                  </a:extLst>
                </p:cNvPr>
                <p:cNvCxnSpPr/>
                <p:nvPr/>
              </p:nvCxnSpPr>
              <p:spPr>
                <a:xfrm flipH="1" flipV="1">
                  <a:off x="6810800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1" name="Rounded Rectangle 118">
                  <a:extLst>
                    <a:ext uri="{FF2B5EF4-FFF2-40B4-BE49-F238E27FC236}">
                      <a16:creationId xmlns:a16="http://schemas.microsoft.com/office/drawing/2014/main" id="{3E358AB0-7542-4E36-A5D1-5188CC639D5B}"/>
                    </a:ext>
                  </a:extLst>
                </p:cNvPr>
                <p:cNvSpPr/>
                <p:nvPr/>
              </p:nvSpPr>
              <p:spPr>
                <a:xfrm>
                  <a:off x="4916079" y="1583701"/>
                  <a:ext cx="2220012" cy="1654404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19050">
                  <a:solidFill>
                    <a:srgbClr val="5588B7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2" name="TextBox 106">
                <a:extLst>
                  <a:ext uri="{FF2B5EF4-FFF2-40B4-BE49-F238E27FC236}">
                    <a16:creationId xmlns:a16="http://schemas.microsoft.com/office/drawing/2014/main" id="{0156CACB-EF62-4B0F-A32B-A26614AA4028}"/>
                  </a:ext>
                </a:extLst>
              </p:cNvPr>
              <p:cNvSpPr txBox="1"/>
              <p:nvPr/>
            </p:nvSpPr>
            <p:spPr>
              <a:xfrm>
                <a:off x="6877880" y="2170058"/>
                <a:ext cx="266210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rgbClr val="5588B7"/>
                    </a:solidFill>
                    <a:latin typeface="Helvetica Neue"/>
                    <a:cs typeface="Helvetica Neue"/>
                  </a:rPr>
                  <a:t>J+</a:t>
                </a:r>
              </a:p>
            </p:txBody>
          </p:sp>
        </p:grpSp>
        <p:grpSp>
          <p:nvGrpSpPr>
            <p:cNvPr id="115" name="Group 133">
              <a:extLst>
                <a:ext uri="{FF2B5EF4-FFF2-40B4-BE49-F238E27FC236}">
                  <a16:creationId xmlns:a16="http://schemas.microsoft.com/office/drawing/2014/main" id="{6410CA5F-245C-4DBE-A681-7FB74D848906}"/>
                </a:ext>
              </a:extLst>
            </p:cNvPr>
            <p:cNvGrpSpPr/>
            <p:nvPr/>
          </p:nvGrpSpPr>
          <p:grpSpPr>
            <a:xfrm>
              <a:off x="5544618" y="3296647"/>
              <a:ext cx="480123" cy="463936"/>
              <a:chOff x="5630952" y="1963835"/>
              <a:chExt cx="480123" cy="463936"/>
            </a:xfrm>
          </p:grpSpPr>
          <p:grpSp>
            <p:nvGrpSpPr>
              <p:cNvPr id="200" name="Group 134">
                <a:extLst>
                  <a:ext uri="{FF2B5EF4-FFF2-40B4-BE49-F238E27FC236}">
                    <a16:creationId xmlns:a16="http://schemas.microsoft.com/office/drawing/2014/main" id="{8543E0D4-750A-4F1F-B3EB-782F3B9338FD}"/>
                  </a:ext>
                </a:extLst>
              </p:cNvPr>
              <p:cNvGrpSpPr/>
              <p:nvPr/>
            </p:nvGrpSpPr>
            <p:grpSpPr>
              <a:xfrm>
                <a:off x="5630952" y="1963835"/>
                <a:ext cx="480123" cy="463936"/>
                <a:chOff x="4688878" y="1362173"/>
                <a:chExt cx="2675802" cy="2116318"/>
              </a:xfrm>
            </p:grpSpPr>
            <p:cxnSp>
              <p:nvCxnSpPr>
                <p:cNvPr id="202" name="Straight Connector 136">
                  <a:extLst>
                    <a:ext uri="{FF2B5EF4-FFF2-40B4-BE49-F238E27FC236}">
                      <a16:creationId xmlns:a16="http://schemas.microsoft.com/office/drawing/2014/main" id="{CBED4ACD-CC4A-40C2-9440-9D502F842C1E}"/>
                    </a:ext>
                  </a:extLst>
                </p:cNvPr>
                <p:cNvCxnSpPr/>
                <p:nvPr/>
              </p:nvCxnSpPr>
              <p:spPr>
                <a:xfrm flipV="1">
                  <a:off x="4688878" y="1763587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137">
                  <a:extLst>
                    <a:ext uri="{FF2B5EF4-FFF2-40B4-BE49-F238E27FC236}">
                      <a16:creationId xmlns:a16="http://schemas.microsoft.com/office/drawing/2014/main" id="{8C8BEDED-C85F-46A1-82DA-23991C3E0AAA}"/>
                    </a:ext>
                  </a:extLst>
                </p:cNvPr>
                <p:cNvCxnSpPr/>
                <p:nvPr/>
              </p:nvCxnSpPr>
              <p:spPr>
                <a:xfrm flipV="1">
                  <a:off x="4688878" y="2171445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138">
                  <a:extLst>
                    <a:ext uri="{FF2B5EF4-FFF2-40B4-BE49-F238E27FC236}">
                      <a16:creationId xmlns:a16="http://schemas.microsoft.com/office/drawing/2014/main" id="{204ACE22-7567-492F-8221-AABAD18C505A}"/>
                    </a:ext>
                  </a:extLst>
                </p:cNvPr>
                <p:cNvCxnSpPr/>
                <p:nvPr/>
              </p:nvCxnSpPr>
              <p:spPr>
                <a:xfrm flipV="1">
                  <a:off x="4688878" y="257931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Straight Connector 139">
                  <a:extLst>
                    <a:ext uri="{FF2B5EF4-FFF2-40B4-BE49-F238E27FC236}">
                      <a16:creationId xmlns:a16="http://schemas.microsoft.com/office/drawing/2014/main" id="{D11232FA-48F9-438C-A030-33754E4E7CDA}"/>
                    </a:ext>
                  </a:extLst>
                </p:cNvPr>
                <p:cNvCxnSpPr/>
                <p:nvPr/>
              </p:nvCxnSpPr>
              <p:spPr>
                <a:xfrm flipV="1">
                  <a:off x="4688878" y="301276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Straight Connector 140">
                  <a:extLst>
                    <a:ext uri="{FF2B5EF4-FFF2-40B4-BE49-F238E27FC236}">
                      <a16:creationId xmlns:a16="http://schemas.microsoft.com/office/drawing/2014/main" id="{5907E46F-AFD7-4C53-A0E6-69660584D8B6}"/>
                    </a:ext>
                  </a:extLst>
                </p:cNvPr>
                <p:cNvCxnSpPr/>
                <p:nvPr/>
              </p:nvCxnSpPr>
              <p:spPr>
                <a:xfrm flipH="1" flipV="1">
                  <a:off x="5246016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141">
                  <a:extLst>
                    <a:ext uri="{FF2B5EF4-FFF2-40B4-BE49-F238E27FC236}">
                      <a16:creationId xmlns:a16="http://schemas.microsoft.com/office/drawing/2014/main" id="{3423A842-02B5-410C-B1A4-0C653C5E4C3F}"/>
                    </a:ext>
                  </a:extLst>
                </p:cNvPr>
                <p:cNvCxnSpPr/>
                <p:nvPr/>
              </p:nvCxnSpPr>
              <p:spPr>
                <a:xfrm flipH="1" flipV="1">
                  <a:off x="5736210" y="1366886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142">
                  <a:extLst>
                    <a:ext uri="{FF2B5EF4-FFF2-40B4-BE49-F238E27FC236}">
                      <a16:creationId xmlns:a16="http://schemas.microsoft.com/office/drawing/2014/main" id="{74E0BE91-292D-490A-9373-5E36B89E2FD1}"/>
                    </a:ext>
                  </a:extLst>
                </p:cNvPr>
                <p:cNvCxnSpPr/>
                <p:nvPr/>
              </p:nvCxnSpPr>
              <p:spPr>
                <a:xfrm flipH="1" flipV="1">
                  <a:off x="6305347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143">
                  <a:extLst>
                    <a:ext uri="{FF2B5EF4-FFF2-40B4-BE49-F238E27FC236}">
                      <a16:creationId xmlns:a16="http://schemas.microsoft.com/office/drawing/2014/main" id="{95153BCC-8608-4D83-9CAF-BED752293C6F}"/>
                    </a:ext>
                  </a:extLst>
                </p:cNvPr>
                <p:cNvCxnSpPr/>
                <p:nvPr/>
              </p:nvCxnSpPr>
              <p:spPr>
                <a:xfrm flipH="1" flipV="1">
                  <a:off x="6810800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Rounded Rectangle 144">
                  <a:extLst>
                    <a:ext uri="{FF2B5EF4-FFF2-40B4-BE49-F238E27FC236}">
                      <a16:creationId xmlns:a16="http://schemas.microsoft.com/office/drawing/2014/main" id="{26A328C4-D9BD-427F-B6D8-3E4DCA2C4A18}"/>
                    </a:ext>
                  </a:extLst>
                </p:cNvPr>
                <p:cNvSpPr/>
                <p:nvPr/>
              </p:nvSpPr>
              <p:spPr>
                <a:xfrm>
                  <a:off x="4916078" y="1583703"/>
                  <a:ext cx="2220013" cy="1654403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19050">
                  <a:solidFill>
                    <a:srgbClr val="5588B7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1" name="TextBox 135">
                <a:extLst>
                  <a:ext uri="{FF2B5EF4-FFF2-40B4-BE49-F238E27FC236}">
                    <a16:creationId xmlns:a16="http://schemas.microsoft.com/office/drawing/2014/main" id="{C1619A61-5B25-4532-9DC1-48D97B13686A}"/>
                  </a:ext>
                </a:extLst>
              </p:cNvPr>
              <p:cNvSpPr txBox="1"/>
              <p:nvPr/>
            </p:nvSpPr>
            <p:spPr>
              <a:xfrm>
                <a:off x="5755738" y="2102335"/>
                <a:ext cx="266210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rgbClr val="5588B7"/>
                    </a:solidFill>
                    <a:latin typeface="Helvetica Neue"/>
                    <a:cs typeface="Helvetica Neue"/>
                  </a:rPr>
                  <a:t>T3</a:t>
                </a:r>
              </a:p>
            </p:txBody>
          </p:sp>
        </p:grpSp>
        <p:grpSp>
          <p:nvGrpSpPr>
            <p:cNvPr id="116" name="Group 145">
              <a:extLst>
                <a:ext uri="{FF2B5EF4-FFF2-40B4-BE49-F238E27FC236}">
                  <a16:creationId xmlns:a16="http://schemas.microsoft.com/office/drawing/2014/main" id="{9343CC93-DB21-4B16-B78E-9E72A27C402B}"/>
                </a:ext>
              </a:extLst>
            </p:cNvPr>
            <p:cNvGrpSpPr/>
            <p:nvPr/>
          </p:nvGrpSpPr>
          <p:grpSpPr>
            <a:xfrm>
              <a:off x="4632013" y="794980"/>
              <a:ext cx="480123" cy="463936"/>
              <a:chOff x="5630952" y="1963835"/>
              <a:chExt cx="480123" cy="463936"/>
            </a:xfrm>
          </p:grpSpPr>
          <p:grpSp>
            <p:nvGrpSpPr>
              <p:cNvPr id="189" name="Group 147">
                <a:extLst>
                  <a:ext uri="{FF2B5EF4-FFF2-40B4-BE49-F238E27FC236}">
                    <a16:creationId xmlns:a16="http://schemas.microsoft.com/office/drawing/2014/main" id="{6B614F82-091E-4E94-8C5B-20A7A1328981}"/>
                  </a:ext>
                </a:extLst>
              </p:cNvPr>
              <p:cNvGrpSpPr/>
              <p:nvPr/>
            </p:nvGrpSpPr>
            <p:grpSpPr>
              <a:xfrm>
                <a:off x="5630952" y="1963835"/>
                <a:ext cx="480123" cy="463936"/>
                <a:chOff x="4688878" y="1362173"/>
                <a:chExt cx="2675802" cy="2116318"/>
              </a:xfrm>
            </p:grpSpPr>
            <p:cxnSp>
              <p:nvCxnSpPr>
                <p:cNvPr id="191" name="Straight Connector 152">
                  <a:extLst>
                    <a:ext uri="{FF2B5EF4-FFF2-40B4-BE49-F238E27FC236}">
                      <a16:creationId xmlns:a16="http://schemas.microsoft.com/office/drawing/2014/main" id="{6B6879E8-AA09-4AC8-95E5-6A4F66B23034}"/>
                    </a:ext>
                  </a:extLst>
                </p:cNvPr>
                <p:cNvCxnSpPr/>
                <p:nvPr/>
              </p:nvCxnSpPr>
              <p:spPr>
                <a:xfrm flipV="1">
                  <a:off x="4688878" y="1763587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53">
                  <a:extLst>
                    <a:ext uri="{FF2B5EF4-FFF2-40B4-BE49-F238E27FC236}">
                      <a16:creationId xmlns:a16="http://schemas.microsoft.com/office/drawing/2014/main" id="{D8A980C2-DE6B-45D0-B531-D33B8D8AED07}"/>
                    </a:ext>
                  </a:extLst>
                </p:cNvPr>
                <p:cNvCxnSpPr/>
                <p:nvPr/>
              </p:nvCxnSpPr>
              <p:spPr>
                <a:xfrm flipV="1">
                  <a:off x="4688878" y="2171445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54">
                  <a:extLst>
                    <a:ext uri="{FF2B5EF4-FFF2-40B4-BE49-F238E27FC236}">
                      <a16:creationId xmlns:a16="http://schemas.microsoft.com/office/drawing/2014/main" id="{2C5893A9-F00C-46A6-B4CD-2F1ACF89F672}"/>
                    </a:ext>
                  </a:extLst>
                </p:cNvPr>
                <p:cNvCxnSpPr/>
                <p:nvPr/>
              </p:nvCxnSpPr>
              <p:spPr>
                <a:xfrm flipV="1">
                  <a:off x="4688878" y="257931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55">
                  <a:extLst>
                    <a:ext uri="{FF2B5EF4-FFF2-40B4-BE49-F238E27FC236}">
                      <a16:creationId xmlns:a16="http://schemas.microsoft.com/office/drawing/2014/main" id="{48EA2D74-0DD1-4640-AC98-17C0FC7F00EB}"/>
                    </a:ext>
                  </a:extLst>
                </p:cNvPr>
                <p:cNvCxnSpPr/>
                <p:nvPr/>
              </p:nvCxnSpPr>
              <p:spPr>
                <a:xfrm flipV="1">
                  <a:off x="4688878" y="301276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56">
                  <a:extLst>
                    <a:ext uri="{FF2B5EF4-FFF2-40B4-BE49-F238E27FC236}">
                      <a16:creationId xmlns:a16="http://schemas.microsoft.com/office/drawing/2014/main" id="{A043F470-09DE-4CDA-80B3-730869F38207}"/>
                    </a:ext>
                  </a:extLst>
                </p:cNvPr>
                <p:cNvCxnSpPr/>
                <p:nvPr/>
              </p:nvCxnSpPr>
              <p:spPr>
                <a:xfrm flipH="1" flipV="1">
                  <a:off x="5246016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65">
                  <a:extLst>
                    <a:ext uri="{FF2B5EF4-FFF2-40B4-BE49-F238E27FC236}">
                      <a16:creationId xmlns:a16="http://schemas.microsoft.com/office/drawing/2014/main" id="{B62CA606-105F-4D7D-8EAC-DD17990B54F7}"/>
                    </a:ext>
                  </a:extLst>
                </p:cNvPr>
                <p:cNvCxnSpPr/>
                <p:nvPr/>
              </p:nvCxnSpPr>
              <p:spPr>
                <a:xfrm flipH="1" flipV="1">
                  <a:off x="5736210" y="1366886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77">
                  <a:extLst>
                    <a:ext uri="{FF2B5EF4-FFF2-40B4-BE49-F238E27FC236}">
                      <a16:creationId xmlns:a16="http://schemas.microsoft.com/office/drawing/2014/main" id="{E31B426D-C17E-4F7B-A0B9-8BDF7B676AC6}"/>
                    </a:ext>
                  </a:extLst>
                </p:cNvPr>
                <p:cNvCxnSpPr/>
                <p:nvPr/>
              </p:nvCxnSpPr>
              <p:spPr>
                <a:xfrm flipH="1" flipV="1">
                  <a:off x="6305347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78">
                  <a:extLst>
                    <a:ext uri="{FF2B5EF4-FFF2-40B4-BE49-F238E27FC236}">
                      <a16:creationId xmlns:a16="http://schemas.microsoft.com/office/drawing/2014/main" id="{FC4C5CCA-E640-4901-956F-29D015BDE524}"/>
                    </a:ext>
                  </a:extLst>
                </p:cNvPr>
                <p:cNvCxnSpPr/>
                <p:nvPr/>
              </p:nvCxnSpPr>
              <p:spPr>
                <a:xfrm flipH="1" flipV="1">
                  <a:off x="6810800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9" name="Rounded Rectangle 179">
                  <a:extLst>
                    <a:ext uri="{FF2B5EF4-FFF2-40B4-BE49-F238E27FC236}">
                      <a16:creationId xmlns:a16="http://schemas.microsoft.com/office/drawing/2014/main" id="{95D89CB4-99B4-4E88-B41A-D9EE6C713790}"/>
                    </a:ext>
                  </a:extLst>
                </p:cNvPr>
                <p:cNvSpPr/>
                <p:nvPr/>
              </p:nvSpPr>
              <p:spPr>
                <a:xfrm>
                  <a:off x="4916078" y="1583703"/>
                  <a:ext cx="2220013" cy="1654403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19050">
                  <a:solidFill>
                    <a:srgbClr val="5588B7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0" name="TextBox 150">
                <a:extLst>
                  <a:ext uri="{FF2B5EF4-FFF2-40B4-BE49-F238E27FC236}">
                    <a16:creationId xmlns:a16="http://schemas.microsoft.com/office/drawing/2014/main" id="{6AF6C666-DB6A-4B8B-A665-D56517D3A9D9}"/>
                  </a:ext>
                </a:extLst>
              </p:cNvPr>
              <p:cNvSpPr txBox="1"/>
              <p:nvPr/>
            </p:nvSpPr>
            <p:spPr>
              <a:xfrm>
                <a:off x="5755738" y="2102335"/>
                <a:ext cx="266210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rgbClr val="5588B7"/>
                    </a:solidFill>
                    <a:latin typeface="Helvetica Neue"/>
                    <a:cs typeface="Helvetica Neue"/>
                  </a:rPr>
                  <a:t>TH</a:t>
                </a:r>
              </a:p>
            </p:txBody>
          </p:sp>
        </p:grpSp>
        <p:grpSp>
          <p:nvGrpSpPr>
            <p:cNvPr id="117" name="Group 180">
              <a:extLst>
                <a:ext uri="{FF2B5EF4-FFF2-40B4-BE49-F238E27FC236}">
                  <a16:creationId xmlns:a16="http://schemas.microsoft.com/office/drawing/2014/main" id="{B7A86F9C-DBE1-4AA0-A634-70B1D51E0675}"/>
                </a:ext>
              </a:extLst>
            </p:cNvPr>
            <p:cNvGrpSpPr/>
            <p:nvPr/>
          </p:nvGrpSpPr>
          <p:grpSpPr>
            <a:xfrm>
              <a:off x="7831999" y="52453"/>
              <a:ext cx="480123" cy="463936"/>
              <a:chOff x="6753094" y="2031558"/>
              <a:chExt cx="480123" cy="463936"/>
            </a:xfrm>
          </p:grpSpPr>
          <p:grpSp>
            <p:nvGrpSpPr>
              <p:cNvPr id="178" name="Group 181">
                <a:extLst>
                  <a:ext uri="{FF2B5EF4-FFF2-40B4-BE49-F238E27FC236}">
                    <a16:creationId xmlns:a16="http://schemas.microsoft.com/office/drawing/2014/main" id="{F1BEF525-7A87-4594-8991-8E0BF5A5B189}"/>
                  </a:ext>
                </a:extLst>
              </p:cNvPr>
              <p:cNvGrpSpPr/>
              <p:nvPr/>
            </p:nvGrpSpPr>
            <p:grpSpPr>
              <a:xfrm>
                <a:off x="6753094" y="2031558"/>
                <a:ext cx="480123" cy="463936"/>
                <a:chOff x="4688878" y="1362173"/>
                <a:chExt cx="2675802" cy="2116318"/>
              </a:xfrm>
            </p:grpSpPr>
            <p:cxnSp>
              <p:nvCxnSpPr>
                <p:cNvPr id="180" name="Straight Connector 184">
                  <a:extLst>
                    <a:ext uri="{FF2B5EF4-FFF2-40B4-BE49-F238E27FC236}">
                      <a16:creationId xmlns:a16="http://schemas.microsoft.com/office/drawing/2014/main" id="{6118C501-7108-441A-BF4B-DE63FEA8A56E}"/>
                    </a:ext>
                  </a:extLst>
                </p:cNvPr>
                <p:cNvCxnSpPr/>
                <p:nvPr/>
              </p:nvCxnSpPr>
              <p:spPr>
                <a:xfrm flipV="1">
                  <a:off x="4688878" y="1763587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6">
                  <a:extLst>
                    <a:ext uri="{FF2B5EF4-FFF2-40B4-BE49-F238E27FC236}">
                      <a16:creationId xmlns:a16="http://schemas.microsoft.com/office/drawing/2014/main" id="{FEA5B50E-767D-49D5-83F6-F85F68D25418}"/>
                    </a:ext>
                  </a:extLst>
                </p:cNvPr>
                <p:cNvCxnSpPr/>
                <p:nvPr/>
              </p:nvCxnSpPr>
              <p:spPr>
                <a:xfrm flipV="1">
                  <a:off x="4688878" y="2171445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7">
                  <a:extLst>
                    <a:ext uri="{FF2B5EF4-FFF2-40B4-BE49-F238E27FC236}">
                      <a16:creationId xmlns:a16="http://schemas.microsoft.com/office/drawing/2014/main" id="{176565E0-026D-4285-801F-E16357C3B4E6}"/>
                    </a:ext>
                  </a:extLst>
                </p:cNvPr>
                <p:cNvCxnSpPr/>
                <p:nvPr/>
              </p:nvCxnSpPr>
              <p:spPr>
                <a:xfrm flipV="1">
                  <a:off x="4688878" y="257931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9">
                  <a:extLst>
                    <a:ext uri="{FF2B5EF4-FFF2-40B4-BE49-F238E27FC236}">
                      <a16:creationId xmlns:a16="http://schemas.microsoft.com/office/drawing/2014/main" id="{C44B4E99-B5A3-4C67-A00C-55D89840E01F}"/>
                    </a:ext>
                  </a:extLst>
                </p:cNvPr>
                <p:cNvCxnSpPr/>
                <p:nvPr/>
              </p:nvCxnSpPr>
              <p:spPr>
                <a:xfrm flipV="1">
                  <a:off x="4688878" y="301276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Straight Connector 190">
                  <a:extLst>
                    <a:ext uri="{FF2B5EF4-FFF2-40B4-BE49-F238E27FC236}">
                      <a16:creationId xmlns:a16="http://schemas.microsoft.com/office/drawing/2014/main" id="{78CB032A-FB07-4971-9D7B-DCA2114E16BE}"/>
                    </a:ext>
                  </a:extLst>
                </p:cNvPr>
                <p:cNvCxnSpPr/>
                <p:nvPr/>
              </p:nvCxnSpPr>
              <p:spPr>
                <a:xfrm flipH="1" flipV="1">
                  <a:off x="5246016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91">
                  <a:extLst>
                    <a:ext uri="{FF2B5EF4-FFF2-40B4-BE49-F238E27FC236}">
                      <a16:creationId xmlns:a16="http://schemas.microsoft.com/office/drawing/2014/main" id="{DD460525-8F04-4C93-8DDE-2E2E35F95526}"/>
                    </a:ext>
                  </a:extLst>
                </p:cNvPr>
                <p:cNvCxnSpPr/>
                <p:nvPr/>
              </p:nvCxnSpPr>
              <p:spPr>
                <a:xfrm flipH="1" flipV="1">
                  <a:off x="5736210" y="1366886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92">
                  <a:extLst>
                    <a:ext uri="{FF2B5EF4-FFF2-40B4-BE49-F238E27FC236}">
                      <a16:creationId xmlns:a16="http://schemas.microsoft.com/office/drawing/2014/main" id="{42FEB88D-8443-489D-8E7E-4DB02B208208}"/>
                    </a:ext>
                  </a:extLst>
                </p:cNvPr>
                <p:cNvCxnSpPr/>
                <p:nvPr/>
              </p:nvCxnSpPr>
              <p:spPr>
                <a:xfrm flipH="1" flipV="1">
                  <a:off x="6305347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95">
                  <a:extLst>
                    <a:ext uri="{FF2B5EF4-FFF2-40B4-BE49-F238E27FC236}">
                      <a16:creationId xmlns:a16="http://schemas.microsoft.com/office/drawing/2014/main" id="{5ABF423C-A8EC-4CBD-AD8D-70C1B2881D8A}"/>
                    </a:ext>
                  </a:extLst>
                </p:cNvPr>
                <p:cNvCxnSpPr/>
                <p:nvPr/>
              </p:nvCxnSpPr>
              <p:spPr>
                <a:xfrm flipH="1" flipV="1">
                  <a:off x="6810800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Rounded Rectangle 196">
                  <a:extLst>
                    <a:ext uri="{FF2B5EF4-FFF2-40B4-BE49-F238E27FC236}">
                      <a16:creationId xmlns:a16="http://schemas.microsoft.com/office/drawing/2014/main" id="{7E92E654-2E6B-45AF-8B2B-B68768A1D501}"/>
                    </a:ext>
                  </a:extLst>
                </p:cNvPr>
                <p:cNvSpPr/>
                <p:nvPr/>
              </p:nvSpPr>
              <p:spPr>
                <a:xfrm>
                  <a:off x="4916079" y="1583701"/>
                  <a:ext cx="2220012" cy="1654404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19050">
                  <a:solidFill>
                    <a:srgbClr val="5588B7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9" name="TextBox 183">
                <a:extLst>
                  <a:ext uri="{FF2B5EF4-FFF2-40B4-BE49-F238E27FC236}">
                    <a16:creationId xmlns:a16="http://schemas.microsoft.com/office/drawing/2014/main" id="{A7C2FA1B-811B-4E84-9AAA-9D881FAF1359}"/>
                  </a:ext>
                </a:extLst>
              </p:cNvPr>
              <p:cNvSpPr txBox="1"/>
              <p:nvPr/>
            </p:nvSpPr>
            <p:spPr>
              <a:xfrm>
                <a:off x="6877880" y="2170058"/>
                <a:ext cx="266210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rgbClr val="5588B7"/>
                    </a:solidFill>
                    <a:latin typeface="Helvetica Neue"/>
                    <a:cs typeface="Helvetica Neue"/>
                  </a:rPr>
                  <a:t>J2</a:t>
                </a:r>
              </a:p>
            </p:txBody>
          </p:sp>
        </p:grpSp>
        <p:grpSp>
          <p:nvGrpSpPr>
            <p:cNvPr id="118" name="Group 197">
              <a:extLst>
                <a:ext uri="{FF2B5EF4-FFF2-40B4-BE49-F238E27FC236}">
                  <a16:creationId xmlns:a16="http://schemas.microsoft.com/office/drawing/2014/main" id="{4B367E59-CF85-4AA7-A5B7-8C556D4A6E31}"/>
                </a:ext>
              </a:extLst>
            </p:cNvPr>
            <p:cNvGrpSpPr/>
            <p:nvPr/>
          </p:nvGrpSpPr>
          <p:grpSpPr>
            <a:xfrm>
              <a:off x="6399219" y="3109838"/>
              <a:ext cx="480123" cy="463936"/>
              <a:chOff x="5630952" y="1963835"/>
              <a:chExt cx="480123" cy="463936"/>
            </a:xfrm>
          </p:grpSpPr>
          <p:grpSp>
            <p:nvGrpSpPr>
              <p:cNvPr id="167" name="Group 198">
                <a:extLst>
                  <a:ext uri="{FF2B5EF4-FFF2-40B4-BE49-F238E27FC236}">
                    <a16:creationId xmlns:a16="http://schemas.microsoft.com/office/drawing/2014/main" id="{D4C13579-678C-4EFC-BB50-3F6CD3A60EB2}"/>
                  </a:ext>
                </a:extLst>
              </p:cNvPr>
              <p:cNvGrpSpPr/>
              <p:nvPr/>
            </p:nvGrpSpPr>
            <p:grpSpPr>
              <a:xfrm>
                <a:off x="5630952" y="1963835"/>
                <a:ext cx="480123" cy="463936"/>
                <a:chOff x="4688878" y="1362173"/>
                <a:chExt cx="2675802" cy="2116318"/>
              </a:xfrm>
            </p:grpSpPr>
            <p:cxnSp>
              <p:nvCxnSpPr>
                <p:cNvPr id="169" name="Straight Connector 200">
                  <a:extLst>
                    <a:ext uri="{FF2B5EF4-FFF2-40B4-BE49-F238E27FC236}">
                      <a16:creationId xmlns:a16="http://schemas.microsoft.com/office/drawing/2014/main" id="{C301C9BA-F6FD-4DCD-845F-0932DB40452E}"/>
                    </a:ext>
                  </a:extLst>
                </p:cNvPr>
                <p:cNvCxnSpPr/>
                <p:nvPr/>
              </p:nvCxnSpPr>
              <p:spPr>
                <a:xfrm flipV="1">
                  <a:off x="4688878" y="1763587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201">
                  <a:extLst>
                    <a:ext uri="{FF2B5EF4-FFF2-40B4-BE49-F238E27FC236}">
                      <a16:creationId xmlns:a16="http://schemas.microsoft.com/office/drawing/2014/main" id="{9D7E8184-DA10-4E1B-A316-ABCFD15237D3}"/>
                    </a:ext>
                  </a:extLst>
                </p:cNvPr>
                <p:cNvCxnSpPr/>
                <p:nvPr/>
              </p:nvCxnSpPr>
              <p:spPr>
                <a:xfrm flipV="1">
                  <a:off x="4688878" y="2171445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202">
                  <a:extLst>
                    <a:ext uri="{FF2B5EF4-FFF2-40B4-BE49-F238E27FC236}">
                      <a16:creationId xmlns:a16="http://schemas.microsoft.com/office/drawing/2014/main" id="{4961492B-89B5-4D1C-B7B5-6B1167F81525}"/>
                    </a:ext>
                  </a:extLst>
                </p:cNvPr>
                <p:cNvCxnSpPr/>
                <p:nvPr/>
              </p:nvCxnSpPr>
              <p:spPr>
                <a:xfrm flipV="1">
                  <a:off x="4688878" y="257931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203">
                  <a:extLst>
                    <a:ext uri="{FF2B5EF4-FFF2-40B4-BE49-F238E27FC236}">
                      <a16:creationId xmlns:a16="http://schemas.microsoft.com/office/drawing/2014/main" id="{8C0AD68F-23EC-478B-9C32-1BB505BF4ECE}"/>
                    </a:ext>
                  </a:extLst>
                </p:cNvPr>
                <p:cNvCxnSpPr/>
                <p:nvPr/>
              </p:nvCxnSpPr>
              <p:spPr>
                <a:xfrm flipV="1">
                  <a:off x="4688878" y="301276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204">
                  <a:extLst>
                    <a:ext uri="{FF2B5EF4-FFF2-40B4-BE49-F238E27FC236}">
                      <a16:creationId xmlns:a16="http://schemas.microsoft.com/office/drawing/2014/main" id="{C68AB7EF-5AE4-4F5F-9B26-4265341C2BF2}"/>
                    </a:ext>
                  </a:extLst>
                </p:cNvPr>
                <p:cNvCxnSpPr/>
                <p:nvPr/>
              </p:nvCxnSpPr>
              <p:spPr>
                <a:xfrm flipH="1" flipV="1">
                  <a:off x="5246016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205">
                  <a:extLst>
                    <a:ext uri="{FF2B5EF4-FFF2-40B4-BE49-F238E27FC236}">
                      <a16:creationId xmlns:a16="http://schemas.microsoft.com/office/drawing/2014/main" id="{F898565A-CD5D-4C97-8E36-A8DF3E09AF4A}"/>
                    </a:ext>
                  </a:extLst>
                </p:cNvPr>
                <p:cNvCxnSpPr/>
                <p:nvPr/>
              </p:nvCxnSpPr>
              <p:spPr>
                <a:xfrm flipH="1" flipV="1">
                  <a:off x="5736210" y="1366886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206">
                  <a:extLst>
                    <a:ext uri="{FF2B5EF4-FFF2-40B4-BE49-F238E27FC236}">
                      <a16:creationId xmlns:a16="http://schemas.microsoft.com/office/drawing/2014/main" id="{D18A288C-8B62-47C1-B1B8-67FF28572F7F}"/>
                    </a:ext>
                  </a:extLst>
                </p:cNvPr>
                <p:cNvCxnSpPr/>
                <p:nvPr/>
              </p:nvCxnSpPr>
              <p:spPr>
                <a:xfrm flipH="1" flipV="1">
                  <a:off x="6305347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207">
                  <a:extLst>
                    <a:ext uri="{FF2B5EF4-FFF2-40B4-BE49-F238E27FC236}">
                      <a16:creationId xmlns:a16="http://schemas.microsoft.com/office/drawing/2014/main" id="{5ACF7398-8FEC-4686-A4E0-D6755E33E8BF}"/>
                    </a:ext>
                  </a:extLst>
                </p:cNvPr>
                <p:cNvCxnSpPr/>
                <p:nvPr/>
              </p:nvCxnSpPr>
              <p:spPr>
                <a:xfrm flipH="1" flipV="1">
                  <a:off x="6810800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Rounded Rectangle 208">
                  <a:extLst>
                    <a:ext uri="{FF2B5EF4-FFF2-40B4-BE49-F238E27FC236}">
                      <a16:creationId xmlns:a16="http://schemas.microsoft.com/office/drawing/2014/main" id="{CFC7CEE1-7E91-4231-9E2C-4C8E4AB4BD0B}"/>
                    </a:ext>
                  </a:extLst>
                </p:cNvPr>
                <p:cNvSpPr/>
                <p:nvPr/>
              </p:nvSpPr>
              <p:spPr>
                <a:xfrm>
                  <a:off x="4916078" y="1583703"/>
                  <a:ext cx="2220013" cy="1654403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19050">
                  <a:solidFill>
                    <a:srgbClr val="5588B7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8" name="TextBox 199">
                <a:extLst>
                  <a:ext uri="{FF2B5EF4-FFF2-40B4-BE49-F238E27FC236}">
                    <a16:creationId xmlns:a16="http://schemas.microsoft.com/office/drawing/2014/main" id="{5E85A983-C1E7-47F0-BEFF-BF6D0E224934}"/>
                  </a:ext>
                </a:extLst>
              </p:cNvPr>
              <p:cNvSpPr txBox="1"/>
              <p:nvPr/>
            </p:nvSpPr>
            <p:spPr>
              <a:xfrm>
                <a:off x="5755738" y="2102335"/>
                <a:ext cx="266210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rgbClr val="5588B7"/>
                    </a:solidFill>
                    <a:latin typeface="Helvetica Neue"/>
                    <a:cs typeface="Helvetica Neue"/>
                  </a:rPr>
                  <a:t>T2</a:t>
                </a:r>
              </a:p>
            </p:txBody>
          </p:sp>
        </p:grpSp>
        <p:grpSp>
          <p:nvGrpSpPr>
            <p:cNvPr id="119" name="Group 209">
              <a:extLst>
                <a:ext uri="{FF2B5EF4-FFF2-40B4-BE49-F238E27FC236}">
                  <a16:creationId xmlns:a16="http://schemas.microsoft.com/office/drawing/2014/main" id="{8F219AF3-44D2-4911-BD03-B93A3B8D08F3}"/>
                </a:ext>
              </a:extLst>
            </p:cNvPr>
            <p:cNvGrpSpPr/>
            <p:nvPr/>
          </p:nvGrpSpPr>
          <p:grpSpPr>
            <a:xfrm>
              <a:off x="5826664" y="613607"/>
              <a:ext cx="480123" cy="463936"/>
              <a:chOff x="6370972" y="2745429"/>
              <a:chExt cx="480123" cy="463936"/>
            </a:xfrm>
          </p:grpSpPr>
          <p:grpSp>
            <p:nvGrpSpPr>
              <p:cNvPr id="156" name="Group 210">
                <a:extLst>
                  <a:ext uri="{FF2B5EF4-FFF2-40B4-BE49-F238E27FC236}">
                    <a16:creationId xmlns:a16="http://schemas.microsoft.com/office/drawing/2014/main" id="{5A9EF1E0-2AE1-438B-BFA1-DB7BAAA85153}"/>
                  </a:ext>
                </a:extLst>
              </p:cNvPr>
              <p:cNvGrpSpPr/>
              <p:nvPr/>
            </p:nvGrpSpPr>
            <p:grpSpPr>
              <a:xfrm>
                <a:off x="6370972" y="2745429"/>
                <a:ext cx="480123" cy="463936"/>
                <a:chOff x="4688878" y="1362173"/>
                <a:chExt cx="2675802" cy="2116318"/>
              </a:xfrm>
            </p:grpSpPr>
            <p:cxnSp>
              <p:nvCxnSpPr>
                <p:cNvPr id="158" name="Straight Connector 212">
                  <a:extLst>
                    <a:ext uri="{FF2B5EF4-FFF2-40B4-BE49-F238E27FC236}">
                      <a16:creationId xmlns:a16="http://schemas.microsoft.com/office/drawing/2014/main" id="{F3C0D659-5A32-4B55-AB37-6DE2F1682373}"/>
                    </a:ext>
                  </a:extLst>
                </p:cNvPr>
                <p:cNvCxnSpPr/>
                <p:nvPr/>
              </p:nvCxnSpPr>
              <p:spPr>
                <a:xfrm flipV="1">
                  <a:off x="4688878" y="1763587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213">
                  <a:extLst>
                    <a:ext uri="{FF2B5EF4-FFF2-40B4-BE49-F238E27FC236}">
                      <a16:creationId xmlns:a16="http://schemas.microsoft.com/office/drawing/2014/main" id="{181E2992-F498-4CFD-8412-54A34CE5BDEC}"/>
                    </a:ext>
                  </a:extLst>
                </p:cNvPr>
                <p:cNvCxnSpPr/>
                <p:nvPr/>
              </p:nvCxnSpPr>
              <p:spPr>
                <a:xfrm flipV="1">
                  <a:off x="4688878" y="2171445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214">
                  <a:extLst>
                    <a:ext uri="{FF2B5EF4-FFF2-40B4-BE49-F238E27FC236}">
                      <a16:creationId xmlns:a16="http://schemas.microsoft.com/office/drawing/2014/main" id="{CD5CC506-D864-47E4-9616-6C41B14C1F38}"/>
                    </a:ext>
                  </a:extLst>
                </p:cNvPr>
                <p:cNvCxnSpPr/>
                <p:nvPr/>
              </p:nvCxnSpPr>
              <p:spPr>
                <a:xfrm flipV="1">
                  <a:off x="4688878" y="257931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215">
                  <a:extLst>
                    <a:ext uri="{FF2B5EF4-FFF2-40B4-BE49-F238E27FC236}">
                      <a16:creationId xmlns:a16="http://schemas.microsoft.com/office/drawing/2014/main" id="{BC39F4EE-0905-4E74-B49C-130CD33C52B5}"/>
                    </a:ext>
                  </a:extLst>
                </p:cNvPr>
                <p:cNvCxnSpPr/>
                <p:nvPr/>
              </p:nvCxnSpPr>
              <p:spPr>
                <a:xfrm flipV="1">
                  <a:off x="4688878" y="301276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216">
                  <a:extLst>
                    <a:ext uri="{FF2B5EF4-FFF2-40B4-BE49-F238E27FC236}">
                      <a16:creationId xmlns:a16="http://schemas.microsoft.com/office/drawing/2014/main" id="{DC01920B-612F-4CEC-9A82-8B806FDC9F4C}"/>
                    </a:ext>
                  </a:extLst>
                </p:cNvPr>
                <p:cNvCxnSpPr/>
                <p:nvPr/>
              </p:nvCxnSpPr>
              <p:spPr>
                <a:xfrm flipH="1" flipV="1">
                  <a:off x="5246016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217">
                  <a:extLst>
                    <a:ext uri="{FF2B5EF4-FFF2-40B4-BE49-F238E27FC236}">
                      <a16:creationId xmlns:a16="http://schemas.microsoft.com/office/drawing/2014/main" id="{FA3C2565-9CAB-476D-B127-0A4A329609EF}"/>
                    </a:ext>
                  </a:extLst>
                </p:cNvPr>
                <p:cNvCxnSpPr/>
                <p:nvPr/>
              </p:nvCxnSpPr>
              <p:spPr>
                <a:xfrm flipH="1" flipV="1">
                  <a:off x="5736210" y="1366886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218">
                  <a:extLst>
                    <a:ext uri="{FF2B5EF4-FFF2-40B4-BE49-F238E27FC236}">
                      <a16:creationId xmlns:a16="http://schemas.microsoft.com/office/drawing/2014/main" id="{7A4DB7B4-E665-4D7A-A072-CA606EB3611E}"/>
                    </a:ext>
                  </a:extLst>
                </p:cNvPr>
                <p:cNvCxnSpPr/>
                <p:nvPr/>
              </p:nvCxnSpPr>
              <p:spPr>
                <a:xfrm flipH="1" flipV="1">
                  <a:off x="6305347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219">
                  <a:extLst>
                    <a:ext uri="{FF2B5EF4-FFF2-40B4-BE49-F238E27FC236}">
                      <a16:creationId xmlns:a16="http://schemas.microsoft.com/office/drawing/2014/main" id="{DE9A00CF-A9C1-4BB4-AF18-8B167F07F921}"/>
                    </a:ext>
                  </a:extLst>
                </p:cNvPr>
                <p:cNvCxnSpPr/>
                <p:nvPr/>
              </p:nvCxnSpPr>
              <p:spPr>
                <a:xfrm flipH="1" flipV="1">
                  <a:off x="6810800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6" name="Rounded Rectangle 220">
                  <a:extLst>
                    <a:ext uri="{FF2B5EF4-FFF2-40B4-BE49-F238E27FC236}">
                      <a16:creationId xmlns:a16="http://schemas.microsoft.com/office/drawing/2014/main" id="{ED2C0877-A210-4311-B4D8-F4F7F0F96B24}"/>
                    </a:ext>
                  </a:extLst>
                </p:cNvPr>
                <p:cNvSpPr/>
                <p:nvPr/>
              </p:nvSpPr>
              <p:spPr>
                <a:xfrm>
                  <a:off x="4916079" y="1583701"/>
                  <a:ext cx="2220012" cy="1654404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19050">
                  <a:solidFill>
                    <a:srgbClr val="5588B7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7" name="TextBox 211">
                <a:extLst>
                  <a:ext uri="{FF2B5EF4-FFF2-40B4-BE49-F238E27FC236}">
                    <a16:creationId xmlns:a16="http://schemas.microsoft.com/office/drawing/2014/main" id="{51400BD4-FF5D-4E8B-9B68-DB0BB969C956}"/>
                  </a:ext>
                </a:extLst>
              </p:cNvPr>
              <p:cNvSpPr txBox="1"/>
              <p:nvPr/>
            </p:nvSpPr>
            <p:spPr>
              <a:xfrm>
                <a:off x="6457696" y="2883929"/>
                <a:ext cx="349630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rgbClr val="5588B7"/>
                    </a:solidFill>
                    <a:latin typeface="Helvetica Neue"/>
                    <a:cs typeface="Helvetica Neue"/>
                  </a:rPr>
                  <a:t>TF1</a:t>
                </a:r>
              </a:p>
            </p:txBody>
          </p:sp>
        </p:grpSp>
        <p:grpSp>
          <p:nvGrpSpPr>
            <p:cNvPr id="120" name="Group 221">
              <a:extLst>
                <a:ext uri="{FF2B5EF4-FFF2-40B4-BE49-F238E27FC236}">
                  <a16:creationId xmlns:a16="http://schemas.microsoft.com/office/drawing/2014/main" id="{E2E9AC2D-6E58-404D-843F-9F230FF61BF9}"/>
                </a:ext>
              </a:extLst>
            </p:cNvPr>
            <p:cNvGrpSpPr/>
            <p:nvPr/>
          </p:nvGrpSpPr>
          <p:grpSpPr>
            <a:xfrm>
              <a:off x="4829086" y="3031859"/>
              <a:ext cx="480123" cy="463936"/>
              <a:chOff x="5630952" y="1963835"/>
              <a:chExt cx="480123" cy="463936"/>
            </a:xfrm>
          </p:grpSpPr>
          <p:grpSp>
            <p:nvGrpSpPr>
              <p:cNvPr id="145" name="Group 222">
                <a:extLst>
                  <a:ext uri="{FF2B5EF4-FFF2-40B4-BE49-F238E27FC236}">
                    <a16:creationId xmlns:a16="http://schemas.microsoft.com/office/drawing/2014/main" id="{EB9C109D-2237-41EE-83C1-33D977D88340}"/>
                  </a:ext>
                </a:extLst>
              </p:cNvPr>
              <p:cNvGrpSpPr/>
              <p:nvPr/>
            </p:nvGrpSpPr>
            <p:grpSpPr>
              <a:xfrm>
                <a:off x="5630952" y="1963835"/>
                <a:ext cx="480123" cy="463936"/>
                <a:chOff x="4688878" y="1362173"/>
                <a:chExt cx="2675802" cy="2116318"/>
              </a:xfrm>
            </p:grpSpPr>
            <p:cxnSp>
              <p:nvCxnSpPr>
                <p:cNvPr id="147" name="Straight Connector 224">
                  <a:extLst>
                    <a:ext uri="{FF2B5EF4-FFF2-40B4-BE49-F238E27FC236}">
                      <a16:creationId xmlns:a16="http://schemas.microsoft.com/office/drawing/2014/main" id="{9617B6F9-FB14-42E0-9771-461362B2B367}"/>
                    </a:ext>
                  </a:extLst>
                </p:cNvPr>
                <p:cNvCxnSpPr/>
                <p:nvPr/>
              </p:nvCxnSpPr>
              <p:spPr>
                <a:xfrm flipV="1">
                  <a:off x="4688878" y="1763587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225">
                  <a:extLst>
                    <a:ext uri="{FF2B5EF4-FFF2-40B4-BE49-F238E27FC236}">
                      <a16:creationId xmlns:a16="http://schemas.microsoft.com/office/drawing/2014/main" id="{82E15EB7-91A3-4E1A-8FF2-278790C8F05A}"/>
                    </a:ext>
                  </a:extLst>
                </p:cNvPr>
                <p:cNvCxnSpPr/>
                <p:nvPr/>
              </p:nvCxnSpPr>
              <p:spPr>
                <a:xfrm flipV="1">
                  <a:off x="4688878" y="2171445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226">
                  <a:extLst>
                    <a:ext uri="{FF2B5EF4-FFF2-40B4-BE49-F238E27FC236}">
                      <a16:creationId xmlns:a16="http://schemas.microsoft.com/office/drawing/2014/main" id="{D96A4D76-E40D-4460-859B-ADBA5AB415DF}"/>
                    </a:ext>
                  </a:extLst>
                </p:cNvPr>
                <p:cNvCxnSpPr/>
                <p:nvPr/>
              </p:nvCxnSpPr>
              <p:spPr>
                <a:xfrm flipV="1">
                  <a:off x="4688878" y="257931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227">
                  <a:extLst>
                    <a:ext uri="{FF2B5EF4-FFF2-40B4-BE49-F238E27FC236}">
                      <a16:creationId xmlns:a16="http://schemas.microsoft.com/office/drawing/2014/main" id="{1DC32118-5FC1-4AF5-AA98-292FAF817304}"/>
                    </a:ext>
                  </a:extLst>
                </p:cNvPr>
                <p:cNvCxnSpPr/>
                <p:nvPr/>
              </p:nvCxnSpPr>
              <p:spPr>
                <a:xfrm flipV="1">
                  <a:off x="4688878" y="301276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228">
                  <a:extLst>
                    <a:ext uri="{FF2B5EF4-FFF2-40B4-BE49-F238E27FC236}">
                      <a16:creationId xmlns:a16="http://schemas.microsoft.com/office/drawing/2014/main" id="{CF00388D-1CD5-46F5-931E-A618F0765192}"/>
                    </a:ext>
                  </a:extLst>
                </p:cNvPr>
                <p:cNvCxnSpPr/>
                <p:nvPr/>
              </p:nvCxnSpPr>
              <p:spPr>
                <a:xfrm flipH="1" flipV="1">
                  <a:off x="5246016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229">
                  <a:extLst>
                    <a:ext uri="{FF2B5EF4-FFF2-40B4-BE49-F238E27FC236}">
                      <a16:creationId xmlns:a16="http://schemas.microsoft.com/office/drawing/2014/main" id="{1B5B13C6-B89D-4031-BE8F-75271A459F69}"/>
                    </a:ext>
                  </a:extLst>
                </p:cNvPr>
                <p:cNvCxnSpPr/>
                <p:nvPr/>
              </p:nvCxnSpPr>
              <p:spPr>
                <a:xfrm flipH="1" flipV="1">
                  <a:off x="5736210" y="1366886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230">
                  <a:extLst>
                    <a:ext uri="{FF2B5EF4-FFF2-40B4-BE49-F238E27FC236}">
                      <a16:creationId xmlns:a16="http://schemas.microsoft.com/office/drawing/2014/main" id="{94C1F4F6-7873-4E62-A9C6-A6894E41182A}"/>
                    </a:ext>
                  </a:extLst>
                </p:cNvPr>
                <p:cNvCxnSpPr/>
                <p:nvPr/>
              </p:nvCxnSpPr>
              <p:spPr>
                <a:xfrm flipH="1" flipV="1">
                  <a:off x="6305347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231">
                  <a:extLst>
                    <a:ext uri="{FF2B5EF4-FFF2-40B4-BE49-F238E27FC236}">
                      <a16:creationId xmlns:a16="http://schemas.microsoft.com/office/drawing/2014/main" id="{31A304AC-B66E-4424-A18E-7D924F5B4C79}"/>
                    </a:ext>
                  </a:extLst>
                </p:cNvPr>
                <p:cNvCxnSpPr/>
                <p:nvPr/>
              </p:nvCxnSpPr>
              <p:spPr>
                <a:xfrm flipH="1" flipV="1">
                  <a:off x="6810800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5" name="Rounded Rectangle 232">
                  <a:extLst>
                    <a:ext uri="{FF2B5EF4-FFF2-40B4-BE49-F238E27FC236}">
                      <a16:creationId xmlns:a16="http://schemas.microsoft.com/office/drawing/2014/main" id="{BDF5F267-3D85-455F-A25E-6C737FE0DE87}"/>
                    </a:ext>
                  </a:extLst>
                </p:cNvPr>
                <p:cNvSpPr/>
                <p:nvPr/>
              </p:nvSpPr>
              <p:spPr>
                <a:xfrm>
                  <a:off x="4916078" y="1583703"/>
                  <a:ext cx="2220013" cy="1654403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19050">
                  <a:solidFill>
                    <a:srgbClr val="5588B7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46" name="TextBox 223">
                <a:extLst>
                  <a:ext uri="{FF2B5EF4-FFF2-40B4-BE49-F238E27FC236}">
                    <a16:creationId xmlns:a16="http://schemas.microsoft.com/office/drawing/2014/main" id="{77E60298-0B02-4F0B-9EA6-3732944F74FB}"/>
                  </a:ext>
                </a:extLst>
              </p:cNvPr>
              <p:cNvSpPr txBox="1"/>
              <p:nvPr/>
            </p:nvSpPr>
            <p:spPr>
              <a:xfrm>
                <a:off x="5755738" y="2102335"/>
                <a:ext cx="266210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rgbClr val="5588B7"/>
                    </a:solidFill>
                    <a:latin typeface="Helvetica Neue"/>
                    <a:cs typeface="Helvetica Neue"/>
                  </a:rPr>
                  <a:t>TH</a:t>
                </a:r>
              </a:p>
            </p:txBody>
          </p:sp>
        </p:grpSp>
        <p:grpSp>
          <p:nvGrpSpPr>
            <p:cNvPr id="121" name="Group 233">
              <a:extLst>
                <a:ext uri="{FF2B5EF4-FFF2-40B4-BE49-F238E27FC236}">
                  <a16:creationId xmlns:a16="http://schemas.microsoft.com/office/drawing/2014/main" id="{2763A148-1FED-4313-90ED-755BC8DC2954}"/>
                </a:ext>
              </a:extLst>
            </p:cNvPr>
            <p:cNvGrpSpPr/>
            <p:nvPr/>
          </p:nvGrpSpPr>
          <p:grpSpPr>
            <a:xfrm>
              <a:off x="7610586" y="3180595"/>
              <a:ext cx="480123" cy="463936"/>
              <a:chOff x="5630952" y="1963835"/>
              <a:chExt cx="480123" cy="463936"/>
            </a:xfrm>
          </p:grpSpPr>
          <p:grpSp>
            <p:nvGrpSpPr>
              <p:cNvPr id="134" name="Group 234">
                <a:extLst>
                  <a:ext uri="{FF2B5EF4-FFF2-40B4-BE49-F238E27FC236}">
                    <a16:creationId xmlns:a16="http://schemas.microsoft.com/office/drawing/2014/main" id="{4A3550C8-E411-4259-AC2B-74EDC56EB3B4}"/>
                  </a:ext>
                </a:extLst>
              </p:cNvPr>
              <p:cNvGrpSpPr/>
              <p:nvPr/>
            </p:nvGrpSpPr>
            <p:grpSpPr>
              <a:xfrm>
                <a:off x="5630952" y="1963835"/>
                <a:ext cx="480123" cy="463936"/>
                <a:chOff x="4688878" y="1362173"/>
                <a:chExt cx="2675802" cy="2116318"/>
              </a:xfrm>
            </p:grpSpPr>
            <p:cxnSp>
              <p:nvCxnSpPr>
                <p:cNvPr id="136" name="Straight Connector 236">
                  <a:extLst>
                    <a:ext uri="{FF2B5EF4-FFF2-40B4-BE49-F238E27FC236}">
                      <a16:creationId xmlns:a16="http://schemas.microsoft.com/office/drawing/2014/main" id="{50F7BCDF-8108-408D-B1BE-32B3A2C59092}"/>
                    </a:ext>
                  </a:extLst>
                </p:cNvPr>
                <p:cNvCxnSpPr/>
                <p:nvPr/>
              </p:nvCxnSpPr>
              <p:spPr>
                <a:xfrm flipV="1">
                  <a:off x="4688878" y="1763587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237">
                  <a:extLst>
                    <a:ext uri="{FF2B5EF4-FFF2-40B4-BE49-F238E27FC236}">
                      <a16:creationId xmlns:a16="http://schemas.microsoft.com/office/drawing/2014/main" id="{1FE97051-A974-4731-A3D8-0E021A941B50}"/>
                    </a:ext>
                  </a:extLst>
                </p:cNvPr>
                <p:cNvCxnSpPr/>
                <p:nvPr/>
              </p:nvCxnSpPr>
              <p:spPr>
                <a:xfrm flipV="1">
                  <a:off x="4688878" y="2171445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238">
                  <a:extLst>
                    <a:ext uri="{FF2B5EF4-FFF2-40B4-BE49-F238E27FC236}">
                      <a16:creationId xmlns:a16="http://schemas.microsoft.com/office/drawing/2014/main" id="{90280D92-9A49-4674-902E-1C19AFFCB04B}"/>
                    </a:ext>
                  </a:extLst>
                </p:cNvPr>
                <p:cNvCxnSpPr/>
                <p:nvPr/>
              </p:nvCxnSpPr>
              <p:spPr>
                <a:xfrm flipV="1">
                  <a:off x="4688878" y="257931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239">
                  <a:extLst>
                    <a:ext uri="{FF2B5EF4-FFF2-40B4-BE49-F238E27FC236}">
                      <a16:creationId xmlns:a16="http://schemas.microsoft.com/office/drawing/2014/main" id="{A4F42997-5A32-498F-BB3D-7ACE266CBBEB}"/>
                    </a:ext>
                  </a:extLst>
                </p:cNvPr>
                <p:cNvCxnSpPr/>
                <p:nvPr/>
              </p:nvCxnSpPr>
              <p:spPr>
                <a:xfrm flipV="1">
                  <a:off x="4688878" y="301276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240">
                  <a:extLst>
                    <a:ext uri="{FF2B5EF4-FFF2-40B4-BE49-F238E27FC236}">
                      <a16:creationId xmlns:a16="http://schemas.microsoft.com/office/drawing/2014/main" id="{3E374D13-48E9-46D1-AC9D-E578ED3B1B13}"/>
                    </a:ext>
                  </a:extLst>
                </p:cNvPr>
                <p:cNvCxnSpPr/>
                <p:nvPr/>
              </p:nvCxnSpPr>
              <p:spPr>
                <a:xfrm flipH="1" flipV="1">
                  <a:off x="5246016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241">
                  <a:extLst>
                    <a:ext uri="{FF2B5EF4-FFF2-40B4-BE49-F238E27FC236}">
                      <a16:creationId xmlns:a16="http://schemas.microsoft.com/office/drawing/2014/main" id="{AAB2DFF8-9A71-4552-997C-2BB96948C8E3}"/>
                    </a:ext>
                  </a:extLst>
                </p:cNvPr>
                <p:cNvCxnSpPr/>
                <p:nvPr/>
              </p:nvCxnSpPr>
              <p:spPr>
                <a:xfrm flipH="1" flipV="1">
                  <a:off x="5736210" y="1366886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242">
                  <a:extLst>
                    <a:ext uri="{FF2B5EF4-FFF2-40B4-BE49-F238E27FC236}">
                      <a16:creationId xmlns:a16="http://schemas.microsoft.com/office/drawing/2014/main" id="{F3FA2A9A-6CD6-4B2D-883A-65EC1DF8DD94}"/>
                    </a:ext>
                  </a:extLst>
                </p:cNvPr>
                <p:cNvCxnSpPr/>
                <p:nvPr/>
              </p:nvCxnSpPr>
              <p:spPr>
                <a:xfrm flipH="1" flipV="1">
                  <a:off x="6305347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243">
                  <a:extLst>
                    <a:ext uri="{FF2B5EF4-FFF2-40B4-BE49-F238E27FC236}">
                      <a16:creationId xmlns:a16="http://schemas.microsoft.com/office/drawing/2014/main" id="{F85D7FE8-FFF3-493C-AE97-646BD54EF4BF}"/>
                    </a:ext>
                  </a:extLst>
                </p:cNvPr>
                <p:cNvCxnSpPr/>
                <p:nvPr/>
              </p:nvCxnSpPr>
              <p:spPr>
                <a:xfrm flipH="1" flipV="1">
                  <a:off x="6810800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Rounded Rectangle 244">
                  <a:extLst>
                    <a:ext uri="{FF2B5EF4-FFF2-40B4-BE49-F238E27FC236}">
                      <a16:creationId xmlns:a16="http://schemas.microsoft.com/office/drawing/2014/main" id="{C5619872-FCFE-4B02-A745-9456A091B40B}"/>
                    </a:ext>
                  </a:extLst>
                </p:cNvPr>
                <p:cNvSpPr/>
                <p:nvPr/>
              </p:nvSpPr>
              <p:spPr>
                <a:xfrm>
                  <a:off x="4916078" y="1583703"/>
                  <a:ext cx="2220013" cy="1654403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19050">
                  <a:solidFill>
                    <a:srgbClr val="5588B7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5" name="TextBox 235">
                <a:extLst>
                  <a:ext uri="{FF2B5EF4-FFF2-40B4-BE49-F238E27FC236}">
                    <a16:creationId xmlns:a16="http://schemas.microsoft.com/office/drawing/2014/main" id="{43E23FDE-6DA1-4342-BA3C-4102632F0102}"/>
                  </a:ext>
                </a:extLst>
              </p:cNvPr>
              <p:cNvSpPr txBox="1"/>
              <p:nvPr/>
            </p:nvSpPr>
            <p:spPr>
              <a:xfrm>
                <a:off x="5755738" y="2102335"/>
                <a:ext cx="266210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rgbClr val="5588B7"/>
                    </a:solidFill>
                    <a:latin typeface="Helvetica Neue"/>
                    <a:cs typeface="Helvetica Neue"/>
                  </a:rPr>
                  <a:t>TH</a:t>
                </a:r>
              </a:p>
            </p:txBody>
          </p:sp>
        </p:grpSp>
        <p:grpSp>
          <p:nvGrpSpPr>
            <p:cNvPr id="122" name="Group 281">
              <a:extLst>
                <a:ext uri="{FF2B5EF4-FFF2-40B4-BE49-F238E27FC236}">
                  <a16:creationId xmlns:a16="http://schemas.microsoft.com/office/drawing/2014/main" id="{D69E7376-92FF-443E-86CD-A6305696106C}"/>
                </a:ext>
              </a:extLst>
            </p:cNvPr>
            <p:cNvGrpSpPr/>
            <p:nvPr/>
          </p:nvGrpSpPr>
          <p:grpSpPr>
            <a:xfrm>
              <a:off x="5223411" y="390580"/>
              <a:ext cx="480123" cy="463936"/>
              <a:chOff x="5630952" y="1963835"/>
              <a:chExt cx="480123" cy="463936"/>
            </a:xfrm>
          </p:grpSpPr>
          <p:grpSp>
            <p:nvGrpSpPr>
              <p:cNvPr id="123" name="Group 282">
                <a:extLst>
                  <a:ext uri="{FF2B5EF4-FFF2-40B4-BE49-F238E27FC236}">
                    <a16:creationId xmlns:a16="http://schemas.microsoft.com/office/drawing/2014/main" id="{89321579-1ED7-4447-98DF-B1BB52965A10}"/>
                  </a:ext>
                </a:extLst>
              </p:cNvPr>
              <p:cNvGrpSpPr/>
              <p:nvPr/>
            </p:nvGrpSpPr>
            <p:grpSpPr>
              <a:xfrm>
                <a:off x="5630952" y="1963835"/>
                <a:ext cx="480123" cy="463936"/>
                <a:chOff x="4688878" y="1362173"/>
                <a:chExt cx="2675802" cy="2116318"/>
              </a:xfrm>
            </p:grpSpPr>
            <p:cxnSp>
              <p:nvCxnSpPr>
                <p:cNvPr id="125" name="Straight Connector 284">
                  <a:extLst>
                    <a:ext uri="{FF2B5EF4-FFF2-40B4-BE49-F238E27FC236}">
                      <a16:creationId xmlns:a16="http://schemas.microsoft.com/office/drawing/2014/main" id="{E617A0AF-F3FA-4637-A90A-6CB22B83661A}"/>
                    </a:ext>
                  </a:extLst>
                </p:cNvPr>
                <p:cNvCxnSpPr/>
                <p:nvPr/>
              </p:nvCxnSpPr>
              <p:spPr>
                <a:xfrm flipV="1">
                  <a:off x="4688878" y="1763587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285">
                  <a:extLst>
                    <a:ext uri="{FF2B5EF4-FFF2-40B4-BE49-F238E27FC236}">
                      <a16:creationId xmlns:a16="http://schemas.microsoft.com/office/drawing/2014/main" id="{42AE473F-197F-40B6-8195-FB117363A470}"/>
                    </a:ext>
                  </a:extLst>
                </p:cNvPr>
                <p:cNvCxnSpPr/>
                <p:nvPr/>
              </p:nvCxnSpPr>
              <p:spPr>
                <a:xfrm flipV="1">
                  <a:off x="4688878" y="2171445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286">
                  <a:extLst>
                    <a:ext uri="{FF2B5EF4-FFF2-40B4-BE49-F238E27FC236}">
                      <a16:creationId xmlns:a16="http://schemas.microsoft.com/office/drawing/2014/main" id="{0E66378A-105B-4C8D-BFF0-C2033FF7CBDB}"/>
                    </a:ext>
                  </a:extLst>
                </p:cNvPr>
                <p:cNvCxnSpPr/>
                <p:nvPr/>
              </p:nvCxnSpPr>
              <p:spPr>
                <a:xfrm flipV="1">
                  <a:off x="4688878" y="257931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287">
                  <a:extLst>
                    <a:ext uri="{FF2B5EF4-FFF2-40B4-BE49-F238E27FC236}">
                      <a16:creationId xmlns:a16="http://schemas.microsoft.com/office/drawing/2014/main" id="{03D1285C-1F5D-4B46-81F4-FBE18331881C}"/>
                    </a:ext>
                  </a:extLst>
                </p:cNvPr>
                <p:cNvCxnSpPr/>
                <p:nvPr/>
              </p:nvCxnSpPr>
              <p:spPr>
                <a:xfrm flipV="1">
                  <a:off x="4688878" y="3012768"/>
                  <a:ext cx="2675802" cy="7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288">
                  <a:extLst>
                    <a:ext uri="{FF2B5EF4-FFF2-40B4-BE49-F238E27FC236}">
                      <a16:creationId xmlns:a16="http://schemas.microsoft.com/office/drawing/2014/main" id="{84AF99BD-F4A2-41C4-A1AA-925AC5DB800E}"/>
                    </a:ext>
                  </a:extLst>
                </p:cNvPr>
                <p:cNvCxnSpPr/>
                <p:nvPr/>
              </p:nvCxnSpPr>
              <p:spPr>
                <a:xfrm flipH="1" flipV="1">
                  <a:off x="5246016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289">
                  <a:extLst>
                    <a:ext uri="{FF2B5EF4-FFF2-40B4-BE49-F238E27FC236}">
                      <a16:creationId xmlns:a16="http://schemas.microsoft.com/office/drawing/2014/main" id="{571879CE-8DB1-4047-BE9E-BF049993BC35}"/>
                    </a:ext>
                  </a:extLst>
                </p:cNvPr>
                <p:cNvCxnSpPr/>
                <p:nvPr/>
              </p:nvCxnSpPr>
              <p:spPr>
                <a:xfrm flipH="1" flipV="1">
                  <a:off x="5736210" y="1366886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290">
                  <a:extLst>
                    <a:ext uri="{FF2B5EF4-FFF2-40B4-BE49-F238E27FC236}">
                      <a16:creationId xmlns:a16="http://schemas.microsoft.com/office/drawing/2014/main" id="{957E191E-CB6A-46BC-9F13-208D54C886DC}"/>
                    </a:ext>
                  </a:extLst>
                </p:cNvPr>
                <p:cNvCxnSpPr/>
                <p:nvPr/>
              </p:nvCxnSpPr>
              <p:spPr>
                <a:xfrm flipH="1" flipV="1">
                  <a:off x="6305347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291">
                  <a:extLst>
                    <a:ext uri="{FF2B5EF4-FFF2-40B4-BE49-F238E27FC236}">
                      <a16:creationId xmlns:a16="http://schemas.microsoft.com/office/drawing/2014/main" id="{0A66ABD5-222A-4741-9982-ED9CB46E3591}"/>
                    </a:ext>
                  </a:extLst>
                </p:cNvPr>
                <p:cNvCxnSpPr/>
                <p:nvPr/>
              </p:nvCxnSpPr>
              <p:spPr>
                <a:xfrm flipH="1" flipV="1">
                  <a:off x="6810800" y="1362173"/>
                  <a:ext cx="1" cy="2111605"/>
                </a:xfrm>
                <a:prstGeom prst="line">
                  <a:avLst/>
                </a:prstGeom>
                <a:ln w="22225" cap="rnd">
                  <a:solidFill>
                    <a:srgbClr val="5588B7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Rounded Rectangle 292">
                  <a:extLst>
                    <a:ext uri="{FF2B5EF4-FFF2-40B4-BE49-F238E27FC236}">
                      <a16:creationId xmlns:a16="http://schemas.microsoft.com/office/drawing/2014/main" id="{61BBEF54-3DB2-4B3E-A26F-CB715F8E7204}"/>
                    </a:ext>
                  </a:extLst>
                </p:cNvPr>
                <p:cNvSpPr/>
                <p:nvPr/>
              </p:nvSpPr>
              <p:spPr>
                <a:xfrm>
                  <a:off x="4916078" y="1583703"/>
                  <a:ext cx="2220013" cy="1654403"/>
                </a:xfrm>
                <a:prstGeom prst="roundRect">
                  <a:avLst/>
                </a:prstGeom>
                <a:solidFill>
                  <a:schemeClr val="tx1">
                    <a:lumMod val="10000"/>
                    <a:lumOff val="90000"/>
                  </a:schemeClr>
                </a:solidFill>
                <a:ln w="19050">
                  <a:solidFill>
                    <a:srgbClr val="5588B7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4" name="TextBox 283">
                <a:extLst>
                  <a:ext uri="{FF2B5EF4-FFF2-40B4-BE49-F238E27FC236}">
                    <a16:creationId xmlns:a16="http://schemas.microsoft.com/office/drawing/2014/main" id="{E632CF4E-3849-4160-ABB3-D97848E7B7D0}"/>
                  </a:ext>
                </a:extLst>
              </p:cNvPr>
              <p:cNvSpPr txBox="1"/>
              <p:nvPr/>
            </p:nvSpPr>
            <p:spPr>
              <a:xfrm>
                <a:off x="5755738" y="2102335"/>
                <a:ext cx="266210" cy="1692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100" dirty="0">
                    <a:solidFill>
                      <a:srgbClr val="5588B7"/>
                    </a:solidFill>
                    <a:latin typeface="Helvetica Neue"/>
                    <a:cs typeface="Helvetica Neue"/>
                  </a:rPr>
                  <a:t>T2</a:t>
                </a:r>
              </a:p>
            </p:txBody>
          </p:sp>
        </p:grpSp>
      </p:grpSp>
      <p:sp>
        <p:nvSpPr>
          <p:cNvPr id="223" name="Title 1">
            <a:extLst>
              <a:ext uri="{FF2B5EF4-FFF2-40B4-BE49-F238E27FC236}">
                <a16:creationId xmlns:a16="http://schemas.microsoft.com/office/drawing/2014/main" id="{0E9A99A2-CD95-488F-8ADB-08B0C519344E}"/>
              </a:ext>
            </a:extLst>
          </p:cNvPr>
          <p:cNvSpPr txBox="1">
            <a:spLocks/>
          </p:cNvSpPr>
          <p:nvPr/>
        </p:nvSpPr>
        <p:spPr>
          <a:xfrm>
            <a:off x="2035119" y="1322646"/>
            <a:ext cx="8229600" cy="650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  <a:defRPr sz="3600" b="1" i="0" u="none" strike="noStrike" cap="none">
                <a:solidFill>
                  <a:schemeClr val="accent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dirty="0"/>
          </a:p>
        </p:txBody>
      </p:sp>
      <p:sp>
        <p:nvSpPr>
          <p:cNvPr id="224" name="Cube 130">
            <a:extLst>
              <a:ext uri="{FF2B5EF4-FFF2-40B4-BE49-F238E27FC236}">
                <a16:creationId xmlns:a16="http://schemas.microsoft.com/office/drawing/2014/main" id="{5C764B5F-2AD0-4512-A863-E84C8A78A99F}"/>
              </a:ext>
            </a:extLst>
          </p:cNvPr>
          <p:cNvSpPr/>
          <p:nvPr/>
        </p:nvSpPr>
        <p:spPr>
          <a:xfrm>
            <a:off x="2064046" y="2464923"/>
            <a:ext cx="571518" cy="240058"/>
          </a:xfrm>
          <a:prstGeom prst="cube">
            <a:avLst>
              <a:gd name="adj" fmla="val 5321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25" name="Cube 131">
            <a:extLst>
              <a:ext uri="{FF2B5EF4-FFF2-40B4-BE49-F238E27FC236}">
                <a16:creationId xmlns:a16="http://schemas.microsoft.com/office/drawing/2014/main" id="{92D14297-20A9-4FD3-B02F-A89138A0A4F2}"/>
              </a:ext>
            </a:extLst>
          </p:cNvPr>
          <p:cNvSpPr/>
          <p:nvPr/>
        </p:nvSpPr>
        <p:spPr>
          <a:xfrm>
            <a:off x="2064046" y="2915314"/>
            <a:ext cx="571518" cy="564052"/>
          </a:xfrm>
          <a:prstGeom prst="cube">
            <a:avLst>
              <a:gd name="adj" fmla="val 2419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26" name="Cube 146">
            <a:extLst>
              <a:ext uri="{FF2B5EF4-FFF2-40B4-BE49-F238E27FC236}">
                <a16:creationId xmlns:a16="http://schemas.microsoft.com/office/drawing/2014/main" id="{0EF4A1CD-A26E-4209-B21C-FE76EF678396}"/>
              </a:ext>
            </a:extLst>
          </p:cNvPr>
          <p:cNvSpPr/>
          <p:nvPr/>
        </p:nvSpPr>
        <p:spPr>
          <a:xfrm>
            <a:off x="2064046" y="2269002"/>
            <a:ext cx="571518" cy="240058"/>
          </a:xfrm>
          <a:prstGeom prst="cube">
            <a:avLst>
              <a:gd name="adj" fmla="val 5321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27" name="Cube 148">
            <a:extLst>
              <a:ext uri="{FF2B5EF4-FFF2-40B4-BE49-F238E27FC236}">
                <a16:creationId xmlns:a16="http://schemas.microsoft.com/office/drawing/2014/main" id="{ABD299A5-4696-485F-BFF5-A6F7F1D3A05C}"/>
              </a:ext>
            </a:extLst>
          </p:cNvPr>
          <p:cNvSpPr/>
          <p:nvPr/>
        </p:nvSpPr>
        <p:spPr>
          <a:xfrm>
            <a:off x="2055482" y="3743707"/>
            <a:ext cx="571518" cy="1072117"/>
          </a:xfrm>
          <a:prstGeom prst="cube">
            <a:avLst>
              <a:gd name="adj" fmla="val 2419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28" name="Cube 149">
            <a:extLst>
              <a:ext uri="{FF2B5EF4-FFF2-40B4-BE49-F238E27FC236}">
                <a16:creationId xmlns:a16="http://schemas.microsoft.com/office/drawing/2014/main" id="{F5CFDE48-FA3E-4EB7-94FD-2820AF5954B3}"/>
              </a:ext>
            </a:extLst>
          </p:cNvPr>
          <p:cNvSpPr/>
          <p:nvPr/>
        </p:nvSpPr>
        <p:spPr>
          <a:xfrm>
            <a:off x="2719496" y="4188551"/>
            <a:ext cx="571518" cy="633440"/>
          </a:xfrm>
          <a:prstGeom prst="cube">
            <a:avLst>
              <a:gd name="adj" fmla="val 2419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29" name="Cube 151">
            <a:extLst>
              <a:ext uri="{FF2B5EF4-FFF2-40B4-BE49-F238E27FC236}">
                <a16:creationId xmlns:a16="http://schemas.microsoft.com/office/drawing/2014/main" id="{66200C98-3C9B-405D-980F-8B5212B2740C}"/>
              </a:ext>
            </a:extLst>
          </p:cNvPr>
          <p:cNvSpPr/>
          <p:nvPr/>
        </p:nvSpPr>
        <p:spPr>
          <a:xfrm>
            <a:off x="2627000" y="3181825"/>
            <a:ext cx="571518" cy="294434"/>
          </a:xfrm>
          <a:prstGeom prst="cube">
            <a:avLst>
              <a:gd name="adj" fmla="val 2419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cxnSp>
        <p:nvCxnSpPr>
          <p:cNvPr id="230" name="Straight Arrow Connector 157">
            <a:extLst>
              <a:ext uri="{FF2B5EF4-FFF2-40B4-BE49-F238E27FC236}">
                <a16:creationId xmlns:a16="http://schemas.microsoft.com/office/drawing/2014/main" id="{64900D75-81A5-47DB-857A-9AFAB0FC52ED}"/>
              </a:ext>
            </a:extLst>
          </p:cNvPr>
          <p:cNvCxnSpPr/>
          <p:nvPr/>
        </p:nvCxnSpPr>
        <p:spPr>
          <a:xfrm>
            <a:off x="3524526" y="2315355"/>
            <a:ext cx="1082949" cy="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158">
            <a:extLst>
              <a:ext uri="{FF2B5EF4-FFF2-40B4-BE49-F238E27FC236}">
                <a16:creationId xmlns:a16="http://schemas.microsoft.com/office/drawing/2014/main" id="{30321C09-ADBD-4CB1-B87A-725BA3595BB1}"/>
              </a:ext>
            </a:extLst>
          </p:cNvPr>
          <p:cNvCxnSpPr/>
          <p:nvPr/>
        </p:nvCxnSpPr>
        <p:spPr>
          <a:xfrm>
            <a:off x="3669805" y="2315355"/>
            <a:ext cx="293948" cy="291905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159">
            <a:extLst>
              <a:ext uri="{FF2B5EF4-FFF2-40B4-BE49-F238E27FC236}">
                <a16:creationId xmlns:a16="http://schemas.microsoft.com/office/drawing/2014/main" id="{8E8BD182-D700-408A-BFD3-E230448C3BD0}"/>
              </a:ext>
            </a:extLst>
          </p:cNvPr>
          <p:cNvCxnSpPr/>
          <p:nvPr/>
        </p:nvCxnSpPr>
        <p:spPr>
          <a:xfrm>
            <a:off x="3963753" y="2594742"/>
            <a:ext cx="643722" cy="6898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Arrow Connector 160">
            <a:extLst>
              <a:ext uri="{FF2B5EF4-FFF2-40B4-BE49-F238E27FC236}">
                <a16:creationId xmlns:a16="http://schemas.microsoft.com/office/drawing/2014/main" id="{ADBD5FA4-763D-4B2B-A1ED-A11D57B2EC70}"/>
              </a:ext>
            </a:extLst>
          </p:cNvPr>
          <p:cNvCxnSpPr/>
          <p:nvPr/>
        </p:nvCxnSpPr>
        <p:spPr>
          <a:xfrm flipV="1">
            <a:off x="3493874" y="2974117"/>
            <a:ext cx="1113601" cy="3571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Arrow Connector 161">
            <a:extLst>
              <a:ext uri="{FF2B5EF4-FFF2-40B4-BE49-F238E27FC236}">
                <a16:creationId xmlns:a16="http://schemas.microsoft.com/office/drawing/2014/main" id="{3B142880-09A6-4DA8-8F71-0D58E0FEB458}"/>
              </a:ext>
            </a:extLst>
          </p:cNvPr>
          <p:cNvCxnSpPr/>
          <p:nvPr/>
        </p:nvCxnSpPr>
        <p:spPr>
          <a:xfrm>
            <a:off x="3272126" y="3885751"/>
            <a:ext cx="1319681" cy="17348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162">
            <a:extLst>
              <a:ext uri="{FF2B5EF4-FFF2-40B4-BE49-F238E27FC236}">
                <a16:creationId xmlns:a16="http://schemas.microsoft.com/office/drawing/2014/main" id="{7CEE1439-1A10-40E2-811A-9FE3CB351F0A}"/>
              </a:ext>
            </a:extLst>
          </p:cNvPr>
          <p:cNvCxnSpPr/>
          <p:nvPr/>
        </p:nvCxnSpPr>
        <p:spPr>
          <a:xfrm>
            <a:off x="3924807" y="3286033"/>
            <a:ext cx="643722" cy="6898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163">
            <a:extLst>
              <a:ext uri="{FF2B5EF4-FFF2-40B4-BE49-F238E27FC236}">
                <a16:creationId xmlns:a16="http://schemas.microsoft.com/office/drawing/2014/main" id="{3EB1E11F-6118-4251-B13D-B71DAE572C02}"/>
              </a:ext>
            </a:extLst>
          </p:cNvPr>
          <p:cNvCxnSpPr/>
          <p:nvPr/>
        </p:nvCxnSpPr>
        <p:spPr>
          <a:xfrm>
            <a:off x="3845510" y="4423849"/>
            <a:ext cx="643722" cy="6898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164">
            <a:extLst>
              <a:ext uri="{FF2B5EF4-FFF2-40B4-BE49-F238E27FC236}">
                <a16:creationId xmlns:a16="http://schemas.microsoft.com/office/drawing/2014/main" id="{DD28DE21-17B7-436A-8D44-D996EED025CD}"/>
              </a:ext>
            </a:extLst>
          </p:cNvPr>
          <p:cNvCxnSpPr/>
          <p:nvPr/>
        </p:nvCxnSpPr>
        <p:spPr>
          <a:xfrm>
            <a:off x="3491345" y="3892069"/>
            <a:ext cx="366990" cy="531780"/>
          </a:xfrm>
          <a:prstGeom prst="straightConnector1">
            <a:avLst/>
          </a:prstGeom>
          <a:ln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8" name="Diamond 166">
            <a:extLst>
              <a:ext uri="{FF2B5EF4-FFF2-40B4-BE49-F238E27FC236}">
                <a16:creationId xmlns:a16="http://schemas.microsoft.com/office/drawing/2014/main" id="{CFA5AE10-588A-4888-AAE5-D8EF53B90A82}"/>
              </a:ext>
            </a:extLst>
          </p:cNvPr>
          <p:cNvSpPr/>
          <p:nvPr/>
        </p:nvSpPr>
        <p:spPr>
          <a:xfrm>
            <a:off x="3412322" y="2201282"/>
            <a:ext cx="158045" cy="194838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30EE"/>
              </a:solidFill>
              <a:latin typeface="Work Sans" pitchFamily="2" charset="-18"/>
            </a:endParaRPr>
          </a:p>
        </p:txBody>
      </p:sp>
      <p:sp>
        <p:nvSpPr>
          <p:cNvPr id="239" name="Diamond 167">
            <a:extLst>
              <a:ext uri="{FF2B5EF4-FFF2-40B4-BE49-F238E27FC236}">
                <a16:creationId xmlns:a16="http://schemas.microsoft.com/office/drawing/2014/main" id="{53F7CFE2-C9E7-47AE-8371-F16E47C892F1}"/>
              </a:ext>
            </a:extLst>
          </p:cNvPr>
          <p:cNvSpPr/>
          <p:nvPr/>
        </p:nvSpPr>
        <p:spPr>
          <a:xfrm>
            <a:off x="3884730" y="2226787"/>
            <a:ext cx="158045" cy="194838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30EE"/>
              </a:solidFill>
              <a:latin typeface="Work Sans" pitchFamily="2" charset="-18"/>
            </a:endParaRPr>
          </a:p>
        </p:txBody>
      </p:sp>
      <p:sp>
        <p:nvSpPr>
          <p:cNvPr id="240" name="Diamond 168">
            <a:extLst>
              <a:ext uri="{FF2B5EF4-FFF2-40B4-BE49-F238E27FC236}">
                <a16:creationId xmlns:a16="http://schemas.microsoft.com/office/drawing/2014/main" id="{E6496714-05D2-4688-A0C9-6FB8DE9BE2A5}"/>
              </a:ext>
            </a:extLst>
          </p:cNvPr>
          <p:cNvSpPr/>
          <p:nvPr/>
        </p:nvSpPr>
        <p:spPr>
          <a:xfrm>
            <a:off x="3884730" y="2839604"/>
            <a:ext cx="158045" cy="194838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30EE"/>
              </a:solidFill>
              <a:latin typeface="Work Sans" pitchFamily="2" charset="-18"/>
            </a:endParaRPr>
          </a:p>
        </p:txBody>
      </p:sp>
      <p:sp>
        <p:nvSpPr>
          <p:cNvPr id="241" name="Diamond 169">
            <a:extLst>
              <a:ext uri="{FF2B5EF4-FFF2-40B4-BE49-F238E27FC236}">
                <a16:creationId xmlns:a16="http://schemas.microsoft.com/office/drawing/2014/main" id="{0D10E7A0-BCE2-44C9-8742-1DD38DA91CF0}"/>
              </a:ext>
            </a:extLst>
          </p:cNvPr>
          <p:cNvSpPr/>
          <p:nvPr/>
        </p:nvSpPr>
        <p:spPr>
          <a:xfrm>
            <a:off x="4027344" y="3187882"/>
            <a:ext cx="158045" cy="194838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30EE"/>
              </a:solidFill>
              <a:latin typeface="Work Sans" pitchFamily="2" charset="-18"/>
            </a:endParaRPr>
          </a:p>
        </p:txBody>
      </p:sp>
      <p:sp>
        <p:nvSpPr>
          <p:cNvPr id="242" name="Diamond 170">
            <a:extLst>
              <a:ext uri="{FF2B5EF4-FFF2-40B4-BE49-F238E27FC236}">
                <a16:creationId xmlns:a16="http://schemas.microsoft.com/office/drawing/2014/main" id="{7D578B59-714C-438E-896D-489182565030}"/>
              </a:ext>
            </a:extLst>
          </p:cNvPr>
          <p:cNvSpPr/>
          <p:nvPr/>
        </p:nvSpPr>
        <p:spPr>
          <a:xfrm>
            <a:off x="3760248" y="3787752"/>
            <a:ext cx="158045" cy="194838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30EE"/>
              </a:solidFill>
              <a:latin typeface="Work Sans" pitchFamily="2" charset="-18"/>
            </a:endParaRPr>
          </a:p>
        </p:txBody>
      </p:sp>
      <p:sp>
        <p:nvSpPr>
          <p:cNvPr id="243" name="Diamond 171">
            <a:extLst>
              <a:ext uri="{FF2B5EF4-FFF2-40B4-BE49-F238E27FC236}">
                <a16:creationId xmlns:a16="http://schemas.microsoft.com/office/drawing/2014/main" id="{D4048A7C-F4F0-424D-8772-A119CB853556}"/>
              </a:ext>
            </a:extLst>
          </p:cNvPr>
          <p:cNvSpPr/>
          <p:nvPr/>
        </p:nvSpPr>
        <p:spPr>
          <a:xfrm>
            <a:off x="4085057" y="4333328"/>
            <a:ext cx="158045" cy="194838"/>
          </a:xfrm>
          <a:prstGeom prst="diamond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D30EE"/>
              </a:solidFill>
              <a:latin typeface="Work Sans" pitchFamily="2" charset="-18"/>
            </a:endParaRPr>
          </a:p>
        </p:txBody>
      </p:sp>
      <p:sp>
        <p:nvSpPr>
          <p:cNvPr id="249" name="TextBox 87">
            <a:extLst>
              <a:ext uri="{FF2B5EF4-FFF2-40B4-BE49-F238E27FC236}">
                <a16:creationId xmlns:a16="http://schemas.microsoft.com/office/drawing/2014/main" id="{0F1EEF58-920A-4A2D-900C-51E089DE87C5}"/>
              </a:ext>
            </a:extLst>
          </p:cNvPr>
          <p:cNvSpPr txBox="1"/>
          <p:nvPr/>
        </p:nvSpPr>
        <p:spPr>
          <a:xfrm>
            <a:off x="3552470" y="4661314"/>
            <a:ext cx="1908680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Work Sans" pitchFamily="2" charset="-18"/>
                <a:cs typeface="Helvetica Neue"/>
              </a:rPr>
              <a:t>New Features</a:t>
            </a:r>
            <a:endParaRPr lang="en-US" sz="1400" b="0" i="0" dirty="0">
              <a:solidFill>
                <a:schemeClr val="tx1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61" name="Oval 172">
            <a:extLst>
              <a:ext uri="{FF2B5EF4-FFF2-40B4-BE49-F238E27FC236}">
                <a16:creationId xmlns:a16="http://schemas.microsoft.com/office/drawing/2014/main" id="{D7011259-B9BB-4EAB-A3D5-2FD3865E52A8}"/>
              </a:ext>
            </a:extLst>
          </p:cNvPr>
          <p:cNvSpPr/>
          <p:nvPr/>
        </p:nvSpPr>
        <p:spPr>
          <a:xfrm>
            <a:off x="4185664" y="2222210"/>
            <a:ext cx="184903" cy="1859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62" name="Oval 173">
            <a:extLst>
              <a:ext uri="{FF2B5EF4-FFF2-40B4-BE49-F238E27FC236}">
                <a16:creationId xmlns:a16="http://schemas.microsoft.com/office/drawing/2014/main" id="{5C687F11-09CC-4255-BC4D-11579D2F95D1}"/>
              </a:ext>
            </a:extLst>
          </p:cNvPr>
          <p:cNvSpPr/>
          <p:nvPr/>
        </p:nvSpPr>
        <p:spPr>
          <a:xfrm>
            <a:off x="4242673" y="3194460"/>
            <a:ext cx="184903" cy="1859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63" name="Oval 174">
            <a:extLst>
              <a:ext uri="{FF2B5EF4-FFF2-40B4-BE49-F238E27FC236}">
                <a16:creationId xmlns:a16="http://schemas.microsoft.com/office/drawing/2014/main" id="{C3C4859A-4DA4-42AB-90CD-7BD8E69EF09D}"/>
              </a:ext>
            </a:extLst>
          </p:cNvPr>
          <p:cNvSpPr/>
          <p:nvPr/>
        </p:nvSpPr>
        <p:spPr>
          <a:xfrm>
            <a:off x="4076464" y="3786156"/>
            <a:ext cx="184903" cy="1859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64" name="Oval 63">
            <a:extLst>
              <a:ext uri="{FF2B5EF4-FFF2-40B4-BE49-F238E27FC236}">
                <a16:creationId xmlns:a16="http://schemas.microsoft.com/office/drawing/2014/main" id="{76150F60-F22D-4039-BB8D-E7656966804E}"/>
              </a:ext>
            </a:extLst>
          </p:cNvPr>
          <p:cNvSpPr/>
          <p:nvPr/>
        </p:nvSpPr>
        <p:spPr>
          <a:xfrm>
            <a:off x="4043405" y="2499453"/>
            <a:ext cx="184903" cy="1859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65" name="TextBox 114">
            <a:extLst>
              <a:ext uri="{FF2B5EF4-FFF2-40B4-BE49-F238E27FC236}">
                <a16:creationId xmlns:a16="http://schemas.microsoft.com/office/drawing/2014/main" id="{8BA57089-D872-4B7A-9F65-FA375EFB3FE6}"/>
              </a:ext>
            </a:extLst>
          </p:cNvPr>
          <p:cNvSpPr txBox="1"/>
          <p:nvPr/>
        </p:nvSpPr>
        <p:spPr>
          <a:xfrm>
            <a:off x="9374538" y="3002036"/>
            <a:ext cx="1353237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accent5"/>
                </a:solidFill>
                <a:latin typeface="Work Sans" pitchFamily="2" charset="-18"/>
                <a:cs typeface="Helvetica Neue"/>
              </a:rPr>
              <a:t>Bug Fix</a:t>
            </a:r>
            <a:endParaRPr lang="en-US" sz="1400" b="0" i="0" dirty="0">
              <a:solidFill>
                <a:schemeClr val="accent5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66" name="Oval 62">
            <a:extLst>
              <a:ext uri="{FF2B5EF4-FFF2-40B4-BE49-F238E27FC236}">
                <a16:creationId xmlns:a16="http://schemas.microsoft.com/office/drawing/2014/main" id="{279B014B-D720-4126-91B7-7F7E671EA2FD}"/>
              </a:ext>
            </a:extLst>
          </p:cNvPr>
          <p:cNvSpPr/>
          <p:nvPr/>
        </p:nvSpPr>
        <p:spPr>
          <a:xfrm>
            <a:off x="9189635" y="3330979"/>
            <a:ext cx="184903" cy="18593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67" name="TextBox 77">
            <a:extLst>
              <a:ext uri="{FF2B5EF4-FFF2-40B4-BE49-F238E27FC236}">
                <a16:creationId xmlns:a16="http://schemas.microsoft.com/office/drawing/2014/main" id="{7811C661-DA20-4D8A-B6B4-E0F8B3D5AFF4}"/>
              </a:ext>
            </a:extLst>
          </p:cNvPr>
          <p:cNvSpPr txBox="1"/>
          <p:nvPr/>
        </p:nvSpPr>
        <p:spPr>
          <a:xfrm>
            <a:off x="4025220" y="2011642"/>
            <a:ext cx="735752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accent5"/>
                </a:solidFill>
                <a:latin typeface="Work Sans" pitchFamily="2" charset="-18"/>
                <a:cs typeface="Helvetica Neue"/>
              </a:rPr>
              <a:t>Bug fix</a:t>
            </a:r>
            <a:endParaRPr lang="en-US" sz="1100" b="0" i="0" dirty="0">
              <a:solidFill>
                <a:schemeClr val="accent5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68" name="TextBox 78">
            <a:extLst>
              <a:ext uri="{FF2B5EF4-FFF2-40B4-BE49-F238E27FC236}">
                <a16:creationId xmlns:a16="http://schemas.microsoft.com/office/drawing/2014/main" id="{60C83357-8C29-49FA-8CD7-C6C00DF9C7D6}"/>
              </a:ext>
            </a:extLst>
          </p:cNvPr>
          <p:cNvSpPr txBox="1"/>
          <p:nvPr/>
        </p:nvSpPr>
        <p:spPr>
          <a:xfrm>
            <a:off x="4138934" y="2676778"/>
            <a:ext cx="735752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accent5"/>
                </a:solidFill>
                <a:latin typeface="Work Sans" pitchFamily="2" charset="-18"/>
                <a:cs typeface="Helvetica Neue"/>
              </a:rPr>
              <a:t>Bug fix</a:t>
            </a:r>
            <a:endParaRPr lang="en-US" sz="1100" b="0" i="0" dirty="0">
              <a:solidFill>
                <a:schemeClr val="accent5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69" name="TextBox 79">
            <a:extLst>
              <a:ext uri="{FF2B5EF4-FFF2-40B4-BE49-F238E27FC236}">
                <a16:creationId xmlns:a16="http://schemas.microsoft.com/office/drawing/2014/main" id="{2D5C974A-A705-4D15-A8E8-FC5DAAD0FD4D}"/>
              </a:ext>
            </a:extLst>
          </p:cNvPr>
          <p:cNvSpPr txBox="1"/>
          <p:nvPr/>
        </p:nvSpPr>
        <p:spPr>
          <a:xfrm>
            <a:off x="4085057" y="3409719"/>
            <a:ext cx="735752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accent5"/>
                </a:solidFill>
                <a:latin typeface="Work Sans" pitchFamily="2" charset="-18"/>
                <a:cs typeface="Helvetica Neue"/>
              </a:rPr>
              <a:t>Bug fix</a:t>
            </a:r>
            <a:endParaRPr lang="en-US" sz="1100" b="0" i="0" dirty="0">
              <a:solidFill>
                <a:schemeClr val="accent5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70" name="TextBox 80">
            <a:extLst>
              <a:ext uri="{FF2B5EF4-FFF2-40B4-BE49-F238E27FC236}">
                <a16:creationId xmlns:a16="http://schemas.microsoft.com/office/drawing/2014/main" id="{BD2C2D40-73FE-4E37-BCD1-158E54BDB8C8}"/>
              </a:ext>
            </a:extLst>
          </p:cNvPr>
          <p:cNvSpPr txBox="1"/>
          <p:nvPr/>
        </p:nvSpPr>
        <p:spPr>
          <a:xfrm>
            <a:off x="3976847" y="4068072"/>
            <a:ext cx="735752" cy="1692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100" dirty="0">
                <a:solidFill>
                  <a:schemeClr val="accent5"/>
                </a:solidFill>
                <a:latin typeface="Work Sans" pitchFamily="2" charset="-18"/>
                <a:cs typeface="Helvetica Neue"/>
              </a:rPr>
              <a:t>Bug fix</a:t>
            </a:r>
            <a:endParaRPr lang="en-US" sz="1100" b="0" i="0" dirty="0">
              <a:solidFill>
                <a:schemeClr val="accent5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71" name="TextBox 84">
            <a:extLst>
              <a:ext uri="{FF2B5EF4-FFF2-40B4-BE49-F238E27FC236}">
                <a16:creationId xmlns:a16="http://schemas.microsoft.com/office/drawing/2014/main" id="{A77ACDE5-1764-495D-A3EE-800CA8C562B0}"/>
              </a:ext>
            </a:extLst>
          </p:cNvPr>
          <p:cNvSpPr txBox="1"/>
          <p:nvPr/>
        </p:nvSpPr>
        <p:spPr>
          <a:xfrm>
            <a:off x="9499776" y="5355048"/>
            <a:ext cx="1083748" cy="2154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dirty="0">
                <a:solidFill>
                  <a:schemeClr val="accent5"/>
                </a:solidFill>
                <a:latin typeface="Work Sans" pitchFamily="2" charset="-18"/>
                <a:cs typeface="Helvetica Neue"/>
              </a:rPr>
              <a:t>  bug fixes</a:t>
            </a:r>
            <a:endParaRPr lang="en-US" b="0" i="0" dirty="0">
              <a:solidFill>
                <a:schemeClr val="accent5"/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72" name="TextBox 245">
            <a:extLst>
              <a:ext uri="{FF2B5EF4-FFF2-40B4-BE49-F238E27FC236}">
                <a16:creationId xmlns:a16="http://schemas.microsoft.com/office/drawing/2014/main" id="{74388F56-683A-42F9-AABD-B259E3CAF759}"/>
              </a:ext>
            </a:extLst>
          </p:cNvPr>
          <p:cNvSpPr txBox="1"/>
          <p:nvPr/>
        </p:nvSpPr>
        <p:spPr>
          <a:xfrm>
            <a:off x="8338566" y="748876"/>
            <a:ext cx="1812801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Helvetica Neue"/>
                <a:cs typeface="Helvetica Neue"/>
              </a:rPr>
              <a:t>150+ Different Models</a:t>
            </a:r>
            <a:endParaRPr lang="en-US" sz="1400" b="0" i="0" dirty="0">
              <a:solidFill>
                <a:schemeClr val="tx1"/>
              </a:solidFill>
              <a:latin typeface="Helvetica Neue"/>
              <a:cs typeface="Helvetica Neue"/>
            </a:endParaRPr>
          </a:p>
        </p:txBody>
      </p:sp>
      <p:sp>
        <p:nvSpPr>
          <p:cNvPr id="274" name="pole tekstowe 273">
            <a:extLst>
              <a:ext uri="{FF2B5EF4-FFF2-40B4-BE49-F238E27FC236}">
                <a16:creationId xmlns:a16="http://schemas.microsoft.com/office/drawing/2014/main" id="{D9316D86-B40F-48E0-A7AF-CDDAFCA04D97}"/>
              </a:ext>
            </a:extLst>
          </p:cNvPr>
          <p:cNvSpPr txBox="1"/>
          <p:nvPr/>
        </p:nvSpPr>
        <p:spPr>
          <a:xfrm>
            <a:off x="1743583" y="5124414"/>
            <a:ext cx="296494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Work Sans"/>
              </a:rPr>
              <a:t>Multiple Operating Systems.</a:t>
            </a:r>
          </a:p>
          <a:p>
            <a:r>
              <a:rPr lang="en-US" dirty="0">
                <a:solidFill>
                  <a:schemeClr val="dk1"/>
                </a:solidFill>
                <a:latin typeface="Work Sans"/>
              </a:rPr>
              <a:t>SW Image per device type</a:t>
            </a:r>
            <a:endParaRPr lang="pl-PL" dirty="0">
              <a:solidFill>
                <a:schemeClr val="dk1"/>
              </a:solidFill>
              <a:latin typeface="Work Sans"/>
            </a:endParaRPr>
          </a:p>
          <a:p>
            <a:endParaRPr lang="pl-PL" dirty="0">
              <a:solidFill>
                <a:schemeClr val="dk1"/>
              </a:solidFill>
              <a:latin typeface="Work Sans"/>
            </a:endParaRPr>
          </a:p>
          <a:p>
            <a:r>
              <a:rPr lang="en-US" dirty="0">
                <a:solidFill>
                  <a:schemeClr val="dk1"/>
                </a:solidFill>
                <a:latin typeface="Work Sans"/>
              </a:rPr>
              <a:t>Complex feature and bug fix management </a:t>
            </a:r>
          </a:p>
          <a:p>
            <a:pPr algn="l"/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76" name="pole tekstowe 275">
            <a:extLst>
              <a:ext uri="{FF2B5EF4-FFF2-40B4-BE49-F238E27FC236}">
                <a16:creationId xmlns:a16="http://schemas.microsoft.com/office/drawing/2014/main" id="{3163A9EA-FBD8-4A6C-8197-D2F1BC1B6997}"/>
              </a:ext>
            </a:extLst>
          </p:cNvPr>
          <p:cNvSpPr txBox="1"/>
          <p:nvPr/>
        </p:nvSpPr>
        <p:spPr>
          <a:xfrm>
            <a:off x="613084" y="2315841"/>
            <a:ext cx="158334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l-PL" sz="1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Platform A</a:t>
            </a:r>
          </a:p>
          <a:p>
            <a:pPr algn="l"/>
            <a:endParaRPr lang="pl-PL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  <a:p>
            <a:pPr algn="l"/>
            <a:endParaRPr lang="pl-PL" sz="1400" b="0" i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  <a:p>
            <a:pPr algn="l"/>
            <a:endParaRPr lang="pl-PL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  <a:p>
            <a:pPr algn="l"/>
            <a:r>
              <a:rPr lang="pl-PL" sz="1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Platform B</a:t>
            </a:r>
          </a:p>
          <a:p>
            <a:pPr algn="l"/>
            <a:endParaRPr lang="pl-PL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  <a:p>
            <a:pPr algn="l"/>
            <a:endParaRPr lang="pl-PL" sz="1400" b="0" i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  <a:p>
            <a:pPr algn="l"/>
            <a:endParaRPr lang="pl-PL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  <a:p>
            <a:pPr algn="l"/>
            <a:r>
              <a:rPr lang="pl-PL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Platform C</a:t>
            </a:r>
            <a:endParaRPr lang="pl-PL" sz="1400" b="0" i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E5BE1D7E-B113-434B-8738-555F4098D45D}"/>
              </a:ext>
            </a:extLst>
          </p:cNvPr>
          <p:cNvCxnSpPr/>
          <p:nvPr/>
        </p:nvCxnSpPr>
        <p:spPr>
          <a:xfrm>
            <a:off x="5461150" y="1798001"/>
            <a:ext cx="0" cy="448849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9" name="Picture 15" descr="NetDB_linux_160.png">
            <a:extLst>
              <a:ext uri="{FF2B5EF4-FFF2-40B4-BE49-F238E27FC236}">
                <a16:creationId xmlns:a16="http://schemas.microsoft.com/office/drawing/2014/main" id="{6BB94EA4-6EAE-43CA-A379-B05E8B74697F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1281" y="2946251"/>
            <a:ext cx="1073450" cy="101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37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Przedstawienie firmy </a:t>
            </a: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/>
              <a:t>I</a:t>
            </a:r>
            <a:endParaRPr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Arista</a:t>
            </a:r>
            <a:r>
              <a:rPr lang="pl-PL" dirty="0"/>
              <a:t> EOS </a:t>
            </a:r>
            <a:r>
              <a:rPr lang="pl-PL" dirty="0" err="1"/>
              <a:t>Quality</a:t>
            </a:r>
            <a:endParaRPr dirty="0"/>
          </a:p>
        </p:txBody>
      </p:sp>
      <p:grpSp>
        <p:nvGrpSpPr>
          <p:cNvPr id="483" name="Grupa 482">
            <a:extLst>
              <a:ext uri="{FF2B5EF4-FFF2-40B4-BE49-F238E27FC236}">
                <a16:creationId xmlns:a16="http://schemas.microsoft.com/office/drawing/2014/main" id="{4F7B023D-63A2-4108-BC8C-2E699B7E61F7}"/>
              </a:ext>
            </a:extLst>
          </p:cNvPr>
          <p:cNvGrpSpPr/>
          <p:nvPr/>
        </p:nvGrpSpPr>
        <p:grpSpPr>
          <a:xfrm>
            <a:off x="690381" y="2143606"/>
            <a:ext cx="3816258" cy="4594129"/>
            <a:chOff x="5972094" y="614461"/>
            <a:chExt cx="4183794" cy="4594129"/>
          </a:xfrm>
        </p:grpSpPr>
        <p:sp>
          <p:nvSpPr>
            <p:cNvPr id="484" name="Owal 483">
              <a:extLst>
                <a:ext uri="{FF2B5EF4-FFF2-40B4-BE49-F238E27FC236}">
                  <a16:creationId xmlns:a16="http://schemas.microsoft.com/office/drawing/2014/main" id="{7E5297F0-536C-4C48-806C-D417CA9ACA52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85" name="pole tekstowe 484">
              <a:extLst>
                <a:ext uri="{FF2B5EF4-FFF2-40B4-BE49-F238E27FC236}">
                  <a16:creationId xmlns:a16="http://schemas.microsoft.com/office/drawing/2014/main" id="{19E7E3F1-A417-4FFA-AC03-9F1AFE164241}"/>
                </a:ext>
              </a:extLst>
            </p:cNvPr>
            <p:cNvSpPr txBox="1"/>
            <p:nvPr/>
          </p:nvSpPr>
          <p:spPr>
            <a:xfrm>
              <a:off x="6096000" y="807385"/>
              <a:ext cx="4059888" cy="4401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en-US" b="1" dirty="0">
                  <a:solidFill>
                    <a:schemeClr val="dk1"/>
                  </a:solidFill>
                  <a:latin typeface="Work Sans"/>
                  <a:sym typeface="Work Sans"/>
                </a:rPr>
                <a:t>Vulnerabilities</a:t>
              </a:r>
              <a:r>
                <a:rPr lang="en-US" dirty="0">
                  <a:solidFill>
                    <a:schemeClr val="dk1"/>
                  </a:solidFill>
                  <a:latin typeface="Work Sans"/>
                  <a:sym typeface="Work Sans"/>
                </a:rPr>
                <a:t> - A vulnerability is a mistake in software code that provides an attacker with direct access to a system or network. It could allow an attacker to pose as a super-user or system administrator with full access</a:t>
              </a:r>
            </a:p>
            <a:p>
              <a:pPr marL="0" indent="0">
                <a:spcBef>
                  <a:spcPts val="0"/>
                </a:spcBef>
              </a:pPr>
              <a:r>
                <a:rPr lang="en-US" dirty="0">
                  <a:solidFill>
                    <a:schemeClr val="dk1"/>
                  </a:solidFill>
                  <a:latin typeface="Work Sans"/>
                  <a:sym typeface="Work Sans"/>
                </a:rPr>
                <a:t>privileges.</a:t>
              </a:r>
              <a:endParaRPr lang="pl-PL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endParaRPr lang="pl-PL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en-US" b="1" dirty="0">
                  <a:solidFill>
                    <a:schemeClr val="dk1"/>
                  </a:solidFill>
                  <a:latin typeface="Work Sans"/>
                  <a:sym typeface="Work Sans"/>
                </a:rPr>
                <a:t>Exposures </a:t>
              </a:r>
              <a:r>
                <a:rPr lang="en-US" dirty="0">
                  <a:solidFill>
                    <a:schemeClr val="dk1"/>
                  </a:solidFill>
                  <a:latin typeface="Work Sans"/>
                  <a:sym typeface="Work Sans"/>
                </a:rPr>
                <a:t>- An exposure is a mistake in software code that gives an attacker indirect access to a system or network. It could allow an attacker to gather customer information that could be sold</a:t>
              </a:r>
              <a:endParaRPr lang="pl-PL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endParaRPr lang="en-US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en-US" dirty="0">
                  <a:solidFill>
                    <a:schemeClr val="dk1"/>
                  </a:solidFill>
                  <a:latin typeface="Work Sans"/>
                  <a:sym typeface="Work Sans"/>
                </a:rPr>
                <a:t>NIST National Vulnerability Database - CVE is an ID and a summary. The NVD includes fix, scoring, and remediation information to give context.</a:t>
              </a:r>
            </a:p>
            <a:p>
              <a:pPr marL="0" indent="0">
                <a:spcBef>
                  <a:spcPts val="0"/>
                </a:spcBef>
              </a:pPr>
              <a:endParaRPr lang="en-US" dirty="0">
                <a:solidFill>
                  <a:schemeClr val="dk1"/>
                </a:solidFill>
                <a:latin typeface="Work Sans"/>
                <a:sym typeface="Work Sans"/>
              </a:endParaRPr>
            </a:p>
          </p:txBody>
        </p:sp>
      </p:grpSp>
      <p:pic>
        <p:nvPicPr>
          <p:cNvPr id="88" name="Picture 2">
            <a:extLst>
              <a:ext uri="{FF2B5EF4-FFF2-40B4-BE49-F238E27FC236}">
                <a16:creationId xmlns:a16="http://schemas.microsoft.com/office/drawing/2014/main" id="{E295A02F-57DE-4CF5-94D2-A815A779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932" y="1787188"/>
            <a:ext cx="5996666" cy="3623352"/>
          </a:xfrm>
          <a:prstGeom prst="rect">
            <a:avLst/>
          </a:prstGeom>
        </p:spPr>
      </p:pic>
      <p:pic>
        <p:nvPicPr>
          <p:cNvPr id="89" name="Picture 5">
            <a:extLst>
              <a:ext uri="{FF2B5EF4-FFF2-40B4-BE49-F238E27FC236}">
                <a16:creationId xmlns:a16="http://schemas.microsoft.com/office/drawing/2014/main" id="{EEA02F61-2050-487D-B118-FC69930502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4940" y="922352"/>
            <a:ext cx="963025" cy="428836"/>
          </a:xfrm>
          <a:prstGeom prst="rect">
            <a:avLst/>
          </a:prstGeom>
        </p:spPr>
      </p:pic>
      <p:pic>
        <p:nvPicPr>
          <p:cNvPr id="90" name="Picture 10">
            <a:extLst>
              <a:ext uri="{FF2B5EF4-FFF2-40B4-BE49-F238E27FC236}">
                <a16:creationId xmlns:a16="http://schemas.microsoft.com/office/drawing/2014/main" id="{CD701920-FFC9-4E50-B67F-CCA445407F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21" y="751626"/>
            <a:ext cx="695990" cy="695990"/>
          </a:xfrm>
          <a:prstGeom prst="rect">
            <a:avLst/>
          </a:prstGeom>
        </p:spPr>
      </p:pic>
      <p:sp>
        <p:nvSpPr>
          <p:cNvPr id="92" name="pole tekstowe 91">
            <a:extLst>
              <a:ext uri="{FF2B5EF4-FFF2-40B4-BE49-F238E27FC236}">
                <a16:creationId xmlns:a16="http://schemas.microsoft.com/office/drawing/2014/main" id="{9E3EE52F-5996-4E1B-A95A-5DF5253B9C22}"/>
              </a:ext>
            </a:extLst>
          </p:cNvPr>
          <p:cNvSpPr txBox="1"/>
          <p:nvPr/>
        </p:nvSpPr>
        <p:spPr>
          <a:xfrm>
            <a:off x="5391932" y="5330530"/>
            <a:ext cx="61093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</a:pPr>
            <a:endParaRPr lang="pl-PL" dirty="0">
              <a:solidFill>
                <a:schemeClr val="dk1"/>
              </a:solidFill>
              <a:latin typeface="Work Sans"/>
              <a:sym typeface="Work Sans"/>
            </a:endParaRPr>
          </a:p>
          <a:p>
            <a:pPr marL="0" indent="0">
              <a:spcBef>
                <a:spcPts val="0"/>
              </a:spcBef>
            </a:pPr>
            <a:r>
              <a:rPr lang="en-US" b="1" dirty="0">
                <a:solidFill>
                  <a:schemeClr val="dk1"/>
                </a:solidFill>
                <a:latin typeface="Work Sans"/>
                <a:sym typeface="Work Sans"/>
              </a:rPr>
              <a:t>CVE</a:t>
            </a:r>
            <a:r>
              <a:rPr lang="en-US" dirty="0">
                <a:solidFill>
                  <a:schemeClr val="dk1"/>
                </a:solidFill>
                <a:latin typeface="Work Sans"/>
                <a:sym typeface="Work Sans"/>
              </a:rPr>
              <a:t> Common Vulnerabilities and Exposures</a:t>
            </a:r>
            <a:r>
              <a:rPr lang="pl-PL" dirty="0">
                <a:solidFill>
                  <a:schemeClr val="dk1"/>
                </a:solidFill>
                <a:latin typeface="Work Sans"/>
                <a:sym typeface="Work Sans"/>
              </a:rPr>
              <a:t> </a:t>
            </a:r>
            <a:r>
              <a:rPr lang="en-US" dirty="0">
                <a:solidFill>
                  <a:schemeClr val="dk1"/>
                </a:solidFill>
                <a:latin typeface="Work Sans"/>
                <a:sym typeface="Work Sans"/>
              </a:rPr>
              <a:t>https://cve.mitre.org/</a:t>
            </a:r>
          </a:p>
        </p:txBody>
      </p:sp>
    </p:spTree>
    <p:extLst>
      <p:ext uri="{BB962C8B-B14F-4D97-AF65-F5344CB8AC3E}">
        <p14:creationId xmlns:p14="http://schemas.microsoft.com/office/powerpoint/2010/main" val="3317950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>
                <a:latin typeface="Work Sans" pitchFamily="2" charset="-18"/>
              </a:rPr>
              <a:t>Przedstawienie firmy </a:t>
            </a:r>
            <a:r>
              <a:rPr lang="pl-PL" dirty="0" err="1">
                <a:latin typeface="Work Sans" pitchFamily="2" charset="-18"/>
              </a:rPr>
              <a:t>Arista</a:t>
            </a:r>
            <a:r>
              <a:rPr lang="pl-PL" dirty="0">
                <a:latin typeface="Work Sans" pitchFamily="2" charset="-18"/>
              </a:rPr>
              <a:t> Networks</a:t>
            </a:r>
            <a:endParaRPr dirty="0">
              <a:latin typeface="Work Sans" pitchFamily="2" charset="-18"/>
            </a:endParaRPr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>
                <a:latin typeface="Work Sans" pitchFamily="2" charset="-18"/>
              </a:rPr>
              <a:t>I</a:t>
            </a:r>
            <a:endParaRPr>
              <a:latin typeface="Work Sans" pitchFamily="2" charset="-18"/>
            </a:endParaRPr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Work Sans" pitchFamily="2" charset="-18"/>
              </a:rPr>
              <a:t>SLAJD 1</a:t>
            </a:r>
            <a:endParaRPr dirty="0">
              <a:latin typeface="Work Sans" pitchFamily="2" charset="-18"/>
            </a:endParaRPr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>
                <a:latin typeface="Work Sans" pitchFamily="2" charset="-18"/>
              </a:rPr>
              <a:t>Simplifying</a:t>
            </a:r>
            <a:r>
              <a:rPr lang="pl-PL" dirty="0">
                <a:latin typeface="Work Sans" pitchFamily="2" charset="-18"/>
              </a:rPr>
              <a:t> </a:t>
            </a:r>
            <a:r>
              <a:rPr lang="pl-PL" dirty="0" err="1">
                <a:latin typeface="Work Sans" pitchFamily="2" charset="-18"/>
              </a:rPr>
              <a:t>Provisionig</a:t>
            </a:r>
            <a:endParaRPr dirty="0">
              <a:latin typeface="Work Sans" pitchFamily="2" charset="-18"/>
            </a:endParaRPr>
          </a:p>
        </p:txBody>
      </p:sp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18B6BC32-094A-4B52-B9CD-4225EDF4053E}"/>
              </a:ext>
            </a:extLst>
          </p:cNvPr>
          <p:cNvSpPr/>
          <p:nvPr/>
        </p:nvSpPr>
        <p:spPr>
          <a:xfrm>
            <a:off x="1567820" y="2665606"/>
            <a:ext cx="8705209" cy="498141"/>
          </a:xfrm>
          <a:prstGeom prst="roundRect">
            <a:avLst>
              <a:gd name="adj" fmla="val 11188"/>
            </a:avLst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14" name="Cube 6">
            <a:extLst>
              <a:ext uri="{FF2B5EF4-FFF2-40B4-BE49-F238E27FC236}">
                <a16:creationId xmlns:a16="http://schemas.microsoft.com/office/drawing/2014/main" id="{C9862B26-D1D1-407C-A37F-219377336723}"/>
              </a:ext>
            </a:extLst>
          </p:cNvPr>
          <p:cNvSpPr/>
          <p:nvPr/>
        </p:nvSpPr>
        <p:spPr>
          <a:xfrm>
            <a:off x="2941369" y="2244597"/>
            <a:ext cx="562964" cy="237640"/>
          </a:xfrm>
          <a:prstGeom prst="cube">
            <a:avLst>
              <a:gd name="adj" fmla="val 2419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965B0A6-CC53-4073-9D87-E1F7A40A7444}"/>
              </a:ext>
            </a:extLst>
          </p:cNvPr>
          <p:cNvSpPr txBox="1"/>
          <p:nvPr/>
        </p:nvSpPr>
        <p:spPr>
          <a:xfrm>
            <a:off x="1708949" y="2812710"/>
            <a:ext cx="536553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CLI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16" name="TextBox 12">
            <a:extLst>
              <a:ext uri="{FF2B5EF4-FFF2-40B4-BE49-F238E27FC236}">
                <a16:creationId xmlns:a16="http://schemas.microsoft.com/office/drawing/2014/main" id="{06D53334-14D5-40A4-9586-B583B4A9971A}"/>
              </a:ext>
            </a:extLst>
          </p:cNvPr>
          <p:cNvSpPr txBox="1"/>
          <p:nvPr/>
        </p:nvSpPr>
        <p:spPr>
          <a:xfrm>
            <a:off x="2701679" y="2694860"/>
            <a:ext cx="1541741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Different per OS/ </a:t>
            </a:r>
          </a:p>
          <a:p>
            <a:pPr algn="l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Platform/ device</a:t>
            </a:r>
            <a:endParaRPr lang="en-US" sz="1400" b="0" i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3CDABE-3A39-4592-BE8C-1DAC42CD2411}"/>
              </a:ext>
            </a:extLst>
          </p:cNvPr>
          <p:cNvSpPr/>
          <p:nvPr/>
        </p:nvSpPr>
        <p:spPr>
          <a:xfrm>
            <a:off x="1567820" y="3246650"/>
            <a:ext cx="8705209" cy="426213"/>
          </a:xfrm>
          <a:prstGeom prst="roundRect">
            <a:avLst>
              <a:gd name="adj" fmla="val 11188"/>
            </a:avLst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6D17E2-322C-46BC-B290-5E60E0BB3044}"/>
              </a:ext>
            </a:extLst>
          </p:cNvPr>
          <p:cNvSpPr txBox="1"/>
          <p:nvPr/>
        </p:nvSpPr>
        <p:spPr>
          <a:xfrm>
            <a:off x="1738631" y="3338611"/>
            <a:ext cx="873222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Scripting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B023BE-45BA-432E-B35D-0D0DF03C10D0}"/>
              </a:ext>
            </a:extLst>
          </p:cNvPr>
          <p:cNvSpPr txBox="1"/>
          <p:nvPr/>
        </p:nvSpPr>
        <p:spPr>
          <a:xfrm>
            <a:off x="2729231" y="3246650"/>
            <a:ext cx="2698749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Scripting with complex  CLI parsing</a:t>
            </a:r>
          </a:p>
          <a:p>
            <a:r>
              <a:rPr lang="en-GB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Some platforms with JSON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15D5D99-A15A-48B6-B895-BE4786C435F0}"/>
              </a:ext>
            </a:extLst>
          </p:cNvPr>
          <p:cNvSpPr/>
          <p:nvPr/>
        </p:nvSpPr>
        <p:spPr>
          <a:xfrm>
            <a:off x="1567820" y="4253681"/>
            <a:ext cx="8705209" cy="439578"/>
          </a:xfrm>
          <a:prstGeom prst="roundRect">
            <a:avLst>
              <a:gd name="adj" fmla="val 11188"/>
            </a:avLst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19F447-C35C-44D2-A5CA-AB6BF15066CB}"/>
              </a:ext>
            </a:extLst>
          </p:cNvPr>
          <p:cNvSpPr txBox="1"/>
          <p:nvPr/>
        </p:nvSpPr>
        <p:spPr>
          <a:xfrm>
            <a:off x="1738631" y="4359467"/>
            <a:ext cx="695304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GUI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6F1915A-9D1B-4CE6-B8BD-A406020D9158}"/>
              </a:ext>
            </a:extLst>
          </p:cNvPr>
          <p:cNvSpPr/>
          <p:nvPr/>
        </p:nvSpPr>
        <p:spPr>
          <a:xfrm>
            <a:off x="1579566" y="5572305"/>
            <a:ext cx="8705209" cy="255161"/>
          </a:xfrm>
          <a:prstGeom prst="roundRect">
            <a:avLst>
              <a:gd name="adj" fmla="val 11188"/>
            </a:avLst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7A22A4-B7F2-4260-A026-8E75C892737A}"/>
              </a:ext>
            </a:extLst>
          </p:cNvPr>
          <p:cNvSpPr txBox="1"/>
          <p:nvPr/>
        </p:nvSpPr>
        <p:spPr>
          <a:xfrm>
            <a:off x="1645016" y="5612022"/>
            <a:ext cx="1308099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OPENCONFIG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07852D1-A71B-4E1A-9633-835DF836DB7A}"/>
              </a:ext>
            </a:extLst>
          </p:cNvPr>
          <p:cNvSpPr/>
          <p:nvPr/>
        </p:nvSpPr>
        <p:spPr>
          <a:xfrm>
            <a:off x="1567820" y="3744564"/>
            <a:ext cx="8705209" cy="426213"/>
          </a:xfrm>
          <a:prstGeom prst="roundRect">
            <a:avLst>
              <a:gd name="adj" fmla="val 11188"/>
            </a:avLst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652FE8-462A-4E8B-A95E-AA3D417AD2E9}"/>
              </a:ext>
            </a:extLst>
          </p:cNvPr>
          <p:cNvSpPr txBox="1"/>
          <p:nvPr/>
        </p:nvSpPr>
        <p:spPr>
          <a:xfrm>
            <a:off x="1738631" y="3836525"/>
            <a:ext cx="695304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API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6" name="Rounded Rectangle 26">
            <a:extLst>
              <a:ext uri="{FF2B5EF4-FFF2-40B4-BE49-F238E27FC236}">
                <a16:creationId xmlns:a16="http://schemas.microsoft.com/office/drawing/2014/main" id="{2B4531E5-CE4D-41AD-8762-A1AE2CF67B3E}"/>
              </a:ext>
            </a:extLst>
          </p:cNvPr>
          <p:cNvSpPr/>
          <p:nvPr/>
        </p:nvSpPr>
        <p:spPr>
          <a:xfrm>
            <a:off x="1579566" y="4977643"/>
            <a:ext cx="8705209" cy="439578"/>
          </a:xfrm>
          <a:prstGeom prst="roundRect">
            <a:avLst>
              <a:gd name="adj" fmla="val 11188"/>
            </a:avLst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27" name="TextBox 27">
            <a:extLst>
              <a:ext uri="{FF2B5EF4-FFF2-40B4-BE49-F238E27FC236}">
                <a16:creationId xmlns:a16="http://schemas.microsoft.com/office/drawing/2014/main" id="{0708394F-07F2-41C0-B2BF-6577B9A78CC1}"/>
              </a:ext>
            </a:extLst>
          </p:cNvPr>
          <p:cNvSpPr txBox="1"/>
          <p:nvPr/>
        </p:nvSpPr>
        <p:spPr>
          <a:xfrm>
            <a:off x="1750377" y="5083429"/>
            <a:ext cx="695304" cy="21544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pl-PL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LINUX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28" name="TextBox 28">
            <a:extLst>
              <a:ext uri="{FF2B5EF4-FFF2-40B4-BE49-F238E27FC236}">
                <a16:creationId xmlns:a16="http://schemas.microsoft.com/office/drawing/2014/main" id="{2D0E06A6-0B8F-4A1F-A17B-5ED5D3F59AD8}"/>
              </a:ext>
            </a:extLst>
          </p:cNvPr>
          <p:cNvSpPr txBox="1"/>
          <p:nvPr/>
        </p:nvSpPr>
        <p:spPr>
          <a:xfrm>
            <a:off x="2718116" y="4285811"/>
            <a:ext cx="2698749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Various solutions mostly based on SNMP</a:t>
            </a:r>
          </a:p>
        </p:txBody>
      </p:sp>
      <p:sp>
        <p:nvSpPr>
          <p:cNvPr id="29" name="Cube 36">
            <a:extLst>
              <a:ext uri="{FF2B5EF4-FFF2-40B4-BE49-F238E27FC236}">
                <a16:creationId xmlns:a16="http://schemas.microsoft.com/office/drawing/2014/main" id="{93B76BB6-FB5B-4AE2-8DC4-650D3BC7D648}"/>
              </a:ext>
            </a:extLst>
          </p:cNvPr>
          <p:cNvSpPr/>
          <p:nvPr/>
        </p:nvSpPr>
        <p:spPr>
          <a:xfrm>
            <a:off x="3504333" y="2244597"/>
            <a:ext cx="562964" cy="237640"/>
          </a:xfrm>
          <a:prstGeom prst="cube">
            <a:avLst>
              <a:gd name="adj" fmla="val 2419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30" name="Cube 37">
            <a:extLst>
              <a:ext uri="{FF2B5EF4-FFF2-40B4-BE49-F238E27FC236}">
                <a16:creationId xmlns:a16="http://schemas.microsoft.com/office/drawing/2014/main" id="{9819976E-F593-442E-B8C7-1BEF6840FC30}"/>
              </a:ext>
            </a:extLst>
          </p:cNvPr>
          <p:cNvSpPr/>
          <p:nvPr/>
        </p:nvSpPr>
        <p:spPr>
          <a:xfrm>
            <a:off x="3120602" y="2323054"/>
            <a:ext cx="562964" cy="237640"/>
          </a:xfrm>
          <a:prstGeom prst="cube">
            <a:avLst>
              <a:gd name="adj" fmla="val 2419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31" name="Cube 38">
            <a:extLst>
              <a:ext uri="{FF2B5EF4-FFF2-40B4-BE49-F238E27FC236}">
                <a16:creationId xmlns:a16="http://schemas.microsoft.com/office/drawing/2014/main" id="{0F734A88-C744-4191-8F78-EA9290652530}"/>
              </a:ext>
            </a:extLst>
          </p:cNvPr>
          <p:cNvSpPr/>
          <p:nvPr/>
        </p:nvSpPr>
        <p:spPr>
          <a:xfrm>
            <a:off x="4512733" y="2015930"/>
            <a:ext cx="562964" cy="237640"/>
          </a:xfrm>
          <a:prstGeom prst="cube">
            <a:avLst>
              <a:gd name="adj" fmla="val 2419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32" name="TextBox 40">
            <a:extLst>
              <a:ext uri="{FF2B5EF4-FFF2-40B4-BE49-F238E27FC236}">
                <a16:creationId xmlns:a16="http://schemas.microsoft.com/office/drawing/2014/main" id="{75378ACE-5A01-4AFD-B170-447EB8B78C52}"/>
              </a:ext>
            </a:extLst>
          </p:cNvPr>
          <p:cNvSpPr txBox="1"/>
          <p:nvPr/>
        </p:nvSpPr>
        <p:spPr>
          <a:xfrm>
            <a:off x="3018565" y="5616603"/>
            <a:ext cx="223074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Platform and OS dependent</a:t>
            </a:r>
            <a:endParaRPr lang="en-US" sz="1200" b="0" i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34" name="Cube 46">
            <a:extLst>
              <a:ext uri="{FF2B5EF4-FFF2-40B4-BE49-F238E27FC236}">
                <a16:creationId xmlns:a16="http://schemas.microsoft.com/office/drawing/2014/main" id="{539E110A-098A-442D-820E-956D70E839DA}"/>
              </a:ext>
            </a:extLst>
          </p:cNvPr>
          <p:cNvSpPr/>
          <p:nvPr/>
        </p:nvSpPr>
        <p:spPr>
          <a:xfrm>
            <a:off x="4391586" y="2224002"/>
            <a:ext cx="562964" cy="237640"/>
          </a:xfrm>
          <a:prstGeom prst="cube">
            <a:avLst>
              <a:gd name="adj" fmla="val 2419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35" name="Cube 47">
            <a:extLst>
              <a:ext uri="{FF2B5EF4-FFF2-40B4-BE49-F238E27FC236}">
                <a16:creationId xmlns:a16="http://schemas.microsoft.com/office/drawing/2014/main" id="{BE43BE61-8629-412D-B1B4-DA949E3954A8}"/>
              </a:ext>
            </a:extLst>
          </p:cNvPr>
          <p:cNvSpPr/>
          <p:nvPr/>
        </p:nvSpPr>
        <p:spPr>
          <a:xfrm>
            <a:off x="1909437" y="2083424"/>
            <a:ext cx="562964" cy="237640"/>
          </a:xfrm>
          <a:prstGeom prst="cube">
            <a:avLst>
              <a:gd name="adj" fmla="val 24195"/>
            </a:avLst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Work Sans" pitchFamily="2" charset="-18"/>
            </a:endParaRPr>
          </a:p>
        </p:txBody>
      </p:sp>
      <p:sp>
        <p:nvSpPr>
          <p:cNvPr id="40" name="TextBox 54">
            <a:extLst>
              <a:ext uri="{FF2B5EF4-FFF2-40B4-BE49-F238E27FC236}">
                <a16:creationId xmlns:a16="http://schemas.microsoft.com/office/drawing/2014/main" id="{AA06F4A6-9C31-436B-B63D-0C65F8036C4F}"/>
              </a:ext>
            </a:extLst>
          </p:cNvPr>
          <p:cNvSpPr txBox="1"/>
          <p:nvPr/>
        </p:nvSpPr>
        <p:spPr>
          <a:xfrm>
            <a:off x="2718116" y="3768926"/>
            <a:ext cx="1541741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Different per OS/ </a:t>
            </a:r>
          </a:p>
          <a:p>
            <a:pPr algn="l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Platform/ device</a:t>
            </a:r>
            <a:endParaRPr lang="en-US" sz="1200" b="0" i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45" name="TextBox 59">
            <a:extLst>
              <a:ext uri="{FF2B5EF4-FFF2-40B4-BE49-F238E27FC236}">
                <a16:creationId xmlns:a16="http://schemas.microsoft.com/office/drawing/2014/main" id="{11095F13-0491-4A2D-B477-5C18FC52D1F9}"/>
              </a:ext>
            </a:extLst>
          </p:cNvPr>
          <p:cNvSpPr txBox="1"/>
          <p:nvPr/>
        </p:nvSpPr>
        <p:spPr>
          <a:xfrm>
            <a:off x="2736975" y="5015639"/>
            <a:ext cx="2698749" cy="36933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Modified kernel</a:t>
            </a:r>
          </a:p>
          <a:p>
            <a:pPr algn="l"/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(formally no Linux)</a:t>
            </a:r>
            <a:endParaRPr lang="en-US" sz="1200" b="0" i="0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grpSp>
        <p:nvGrpSpPr>
          <p:cNvPr id="47" name="Group 2">
            <a:extLst>
              <a:ext uri="{FF2B5EF4-FFF2-40B4-BE49-F238E27FC236}">
                <a16:creationId xmlns:a16="http://schemas.microsoft.com/office/drawing/2014/main" id="{A8BC7CE3-CB8A-46BD-8379-5ECBAFA97688}"/>
              </a:ext>
            </a:extLst>
          </p:cNvPr>
          <p:cNvGrpSpPr/>
          <p:nvPr/>
        </p:nvGrpSpPr>
        <p:grpSpPr>
          <a:xfrm>
            <a:off x="5471749" y="1322900"/>
            <a:ext cx="5092573" cy="4596875"/>
            <a:chOff x="3944052" y="130878"/>
            <a:chExt cx="4995413" cy="4191831"/>
          </a:xfrm>
        </p:grpSpPr>
        <p:pic>
          <p:nvPicPr>
            <p:cNvPr id="49" name="Picture 7">
              <a:extLst>
                <a:ext uri="{FF2B5EF4-FFF2-40B4-BE49-F238E27FC236}">
                  <a16:creationId xmlns:a16="http://schemas.microsoft.com/office/drawing/2014/main" id="{5AB6CAF0-8526-4F48-95FE-351BA7D48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8743" y="130878"/>
              <a:ext cx="904461" cy="671311"/>
            </a:xfrm>
            <a:prstGeom prst="rect">
              <a:avLst/>
            </a:prstGeom>
          </p:spPr>
        </p:pic>
        <p:pic>
          <p:nvPicPr>
            <p:cNvPr id="50" name="Picture 8">
              <a:extLst>
                <a:ext uri="{FF2B5EF4-FFF2-40B4-BE49-F238E27FC236}">
                  <a16:creationId xmlns:a16="http://schemas.microsoft.com/office/drawing/2014/main" id="{317AA375-4FA3-4B8B-AEA2-6BAB7D54B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2604" y="370063"/>
              <a:ext cx="824352" cy="377371"/>
            </a:xfrm>
            <a:prstGeom prst="rect">
              <a:avLst/>
            </a:prstGeom>
          </p:spPr>
        </p:pic>
        <p:pic>
          <p:nvPicPr>
            <p:cNvPr id="51" name="Picture 9">
              <a:extLst>
                <a:ext uri="{FF2B5EF4-FFF2-40B4-BE49-F238E27FC236}">
                  <a16:creationId xmlns:a16="http://schemas.microsoft.com/office/drawing/2014/main" id="{15DB296F-795B-44C7-92AF-B2FF4C0C1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8782" y="225706"/>
              <a:ext cx="824352" cy="377371"/>
            </a:xfrm>
            <a:prstGeom prst="rect">
              <a:avLst/>
            </a:prstGeom>
          </p:spPr>
        </p:pic>
        <p:sp>
          <p:nvSpPr>
            <p:cNvPr id="52" name="Rectangle 30">
              <a:extLst>
                <a:ext uri="{FF2B5EF4-FFF2-40B4-BE49-F238E27FC236}">
                  <a16:creationId xmlns:a16="http://schemas.microsoft.com/office/drawing/2014/main" id="{1B7D41C3-1B87-4F97-B42F-A7E3F7764844}"/>
                </a:ext>
              </a:extLst>
            </p:cNvPr>
            <p:cNvSpPr/>
            <p:nvPr/>
          </p:nvSpPr>
          <p:spPr>
            <a:xfrm>
              <a:off x="3947585" y="1300847"/>
              <a:ext cx="4991880" cy="2973679"/>
            </a:xfrm>
            <a:prstGeom prst="rect">
              <a:avLst/>
            </a:prstGeom>
            <a:solidFill>
              <a:schemeClr val="bg1">
                <a:alpha val="49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>
                <a:latin typeface="Work Sans" pitchFamily="2" charset="-18"/>
              </a:endParaRPr>
            </a:p>
          </p:txBody>
        </p:sp>
        <p:sp>
          <p:nvSpPr>
            <p:cNvPr id="53" name="TextBox 14">
              <a:extLst>
                <a:ext uri="{FF2B5EF4-FFF2-40B4-BE49-F238E27FC236}">
                  <a16:creationId xmlns:a16="http://schemas.microsoft.com/office/drawing/2014/main" id="{CDD2FA67-DB7F-4A07-94C7-B3C1C54270E3}"/>
                </a:ext>
              </a:extLst>
            </p:cNvPr>
            <p:cNvSpPr txBox="1"/>
            <p:nvPr/>
          </p:nvSpPr>
          <p:spPr>
            <a:xfrm>
              <a:off x="4131011" y="1471072"/>
              <a:ext cx="4544569" cy="1964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Single standard (Cisco) CLI for all devices</a:t>
              </a:r>
            </a:p>
          </p:txBody>
        </p:sp>
        <p:sp>
          <p:nvSpPr>
            <p:cNvPr id="54" name="Rounded Rectangle 31">
              <a:extLst>
                <a:ext uri="{FF2B5EF4-FFF2-40B4-BE49-F238E27FC236}">
                  <a16:creationId xmlns:a16="http://schemas.microsoft.com/office/drawing/2014/main" id="{AE45C46D-FC24-428B-9049-5233B5262159}"/>
                </a:ext>
              </a:extLst>
            </p:cNvPr>
            <p:cNvSpPr/>
            <p:nvPr/>
          </p:nvSpPr>
          <p:spPr>
            <a:xfrm>
              <a:off x="3944052" y="1041091"/>
              <a:ext cx="4991880" cy="3281618"/>
            </a:xfrm>
            <a:prstGeom prst="roundRect">
              <a:avLst>
                <a:gd name="adj" fmla="val 4035"/>
              </a:avLst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Work Sans" pitchFamily="2" charset="-18"/>
              </a:endParaRPr>
            </a:p>
          </p:txBody>
        </p:sp>
        <p:pic>
          <p:nvPicPr>
            <p:cNvPr id="55" name="Picture 15" descr="NetDB_linux_160.png">
              <a:extLst>
                <a:ext uri="{FF2B5EF4-FFF2-40B4-BE49-F238E27FC236}">
                  <a16:creationId xmlns:a16="http://schemas.microsoft.com/office/drawing/2014/main" id="{4BD0A64A-ED6E-4520-A100-C3107137F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48270" y="371303"/>
              <a:ext cx="1068761" cy="929544"/>
            </a:xfrm>
            <a:prstGeom prst="rect">
              <a:avLst/>
            </a:prstGeom>
          </p:spPr>
        </p:pic>
        <p:sp>
          <p:nvSpPr>
            <p:cNvPr id="57" name="TextBox 33">
              <a:extLst>
                <a:ext uri="{FF2B5EF4-FFF2-40B4-BE49-F238E27FC236}">
                  <a16:creationId xmlns:a16="http://schemas.microsoft.com/office/drawing/2014/main" id="{36CC140A-D947-444D-B505-61B43813FA08}"/>
                </a:ext>
              </a:extLst>
            </p:cNvPr>
            <p:cNvSpPr txBox="1"/>
            <p:nvPr/>
          </p:nvSpPr>
          <p:spPr>
            <a:xfrm>
              <a:off x="4175479" y="1945842"/>
              <a:ext cx="4544569" cy="1964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Same CLI + JSON</a:t>
              </a:r>
              <a:endParaRPr lang="en-US" sz="1100" i="0" dirty="0">
                <a:solidFill>
                  <a:schemeClr val="bg2">
                    <a:lumMod val="75000"/>
                  </a:schemeClr>
                </a:solidFill>
                <a:latin typeface="Work Sans" pitchFamily="2" charset="-18"/>
                <a:cs typeface="Helvetica Neue"/>
              </a:endParaRPr>
            </a:p>
          </p:txBody>
        </p:sp>
        <p:sp>
          <p:nvSpPr>
            <p:cNvPr id="58" name="TextBox 34">
              <a:extLst>
                <a:ext uri="{FF2B5EF4-FFF2-40B4-BE49-F238E27FC236}">
                  <a16:creationId xmlns:a16="http://schemas.microsoft.com/office/drawing/2014/main" id="{DA27501A-67E0-49C0-B86C-26E67DBBD2EF}"/>
                </a:ext>
              </a:extLst>
            </p:cNvPr>
            <p:cNvSpPr txBox="1"/>
            <p:nvPr/>
          </p:nvSpPr>
          <p:spPr>
            <a:xfrm>
              <a:off x="4175479" y="2387473"/>
              <a:ext cx="4597203" cy="1964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dirty="0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Same configuration structure </a:t>
              </a:r>
              <a:r>
                <a:rPr lang="pl-PL" dirty="0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via: </a:t>
              </a:r>
              <a:r>
                <a:rPr lang="pl-PL" dirty="0" err="1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eAPI</a:t>
              </a:r>
              <a:r>
                <a:rPr lang="pl-PL" dirty="0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, REST, XMPP</a:t>
              </a:r>
              <a:endParaRPr lang="en-US" sz="1100" i="0" dirty="0">
                <a:solidFill>
                  <a:schemeClr val="bg2">
                    <a:lumMod val="75000"/>
                  </a:schemeClr>
                </a:solidFill>
                <a:latin typeface="Work Sans" pitchFamily="2" charset="-18"/>
                <a:cs typeface="Helvetica Neue"/>
              </a:endParaRPr>
            </a:p>
          </p:txBody>
        </p:sp>
        <p:sp>
          <p:nvSpPr>
            <p:cNvPr id="59" name="TextBox 35">
              <a:extLst>
                <a:ext uri="{FF2B5EF4-FFF2-40B4-BE49-F238E27FC236}">
                  <a16:creationId xmlns:a16="http://schemas.microsoft.com/office/drawing/2014/main" id="{DBEF719D-9DF2-4B21-BF0D-84D325EB58DA}"/>
                </a:ext>
              </a:extLst>
            </p:cNvPr>
            <p:cNvSpPr txBox="1"/>
            <p:nvPr/>
          </p:nvSpPr>
          <p:spPr>
            <a:xfrm>
              <a:off x="4147800" y="2894184"/>
              <a:ext cx="4544569" cy="1964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Communication via </a:t>
              </a:r>
              <a:r>
                <a:rPr lang="en-US" sz="1400" dirty="0" err="1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eAPI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 (same </a:t>
              </a:r>
              <a:r>
                <a:rPr lang="en-US" sz="1400" dirty="0" err="1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strucuture</a:t>
              </a:r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)</a:t>
              </a:r>
              <a:endParaRPr lang="en-US" sz="1100" i="0" dirty="0">
                <a:solidFill>
                  <a:schemeClr val="bg2">
                    <a:lumMod val="75000"/>
                  </a:schemeClr>
                </a:solidFill>
                <a:latin typeface="Work Sans" pitchFamily="2" charset="-18"/>
                <a:cs typeface="Helvetica Neue"/>
              </a:endParaRPr>
            </a:p>
          </p:txBody>
        </p:sp>
        <p:sp>
          <p:nvSpPr>
            <p:cNvPr id="60" name="TextBox 39">
              <a:extLst>
                <a:ext uri="{FF2B5EF4-FFF2-40B4-BE49-F238E27FC236}">
                  <a16:creationId xmlns:a16="http://schemas.microsoft.com/office/drawing/2014/main" id="{36114A36-19C7-4FD9-B0EC-791E637E35E4}"/>
                </a:ext>
              </a:extLst>
            </p:cNvPr>
            <p:cNvSpPr txBox="1"/>
            <p:nvPr/>
          </p:nvSpPr>
          <p:spPr>
            <a:xfrm>
              <a:off x="4211282" y="3513567"/>
              <a:ext cx="4544569" cy="1964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Full access via unmodified Linux </a:t>
              </a:r>
              <a:endParaRPr lang="en-US" sz="1100" i="0" dirty="0">
                <a:solidFill>
                  <a:schemeClr val="bg2">
                    <a:lumMod val="75000"/>
                  </a:schemeClr>
                </a:solidFill>
                <a:latin typeface="Work Sans" pitchFamily="2" charset="-18"/>
                <a:cs typeface="Helvetica Neue"/>
              </a:endParaRPr>
            </a:p>
          </p:txBody>
        </p:sp>
        <p:sp>
          <p:nvSpPr>
            <p:cNvPr id="63" name="TextBox 52">
              <a:extLst>
                <a:ext uri="{FF2B5EF4-FFF2-40B4-BE49-F238E27FC236}">
                  <a16:creationId xmlns:a16="http://schemas.microsoft.com/office/drawing/2014/main" id="{7CEC10C5-0BE2-4162-9299-67FD9AB05605}"/>
                </a:ext>
              </a:extLst>
            </p:cNvPr>
            <p:cNvSpPr txBox="1"/>
            <p:nvPr/>
          </p:nvSpPr>
          <p:spPr>
            <a:xfrm>
              <a:off x="4175479" y="3986967"/>
              <a:ext cx="4544569" cy="1964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2">
                      <a:lumMod val="75000"/>
                    </a:schemeClr>
                  </a:solidFill>
                  <a:latin typeface="Work Sans" pitchFamily="2" charset="-18"/>
                  <a:cs typeface="Helvetica Neue"/>
                </a:rPr>
                <a:t>Multiple Models ready</a:t>
              </a:r>
              <a:endParaRPr lang="en-US" sz="1100" i="0" dirty="0">
                <a:solidFill>
                  <a:schemeClr val="bg2">
                    <a:lumMod val="75000"/>
                  </a:schemeClr>
                </a:solidFill>
                <a:latin typeface="Work Sans" pitchFamily="2" charset="-18"/>
                <a:cs typeface="Helvetica Neue"/>
              </a:endParaRPr>
            </a:p>
          </p:txBody>
        </p:sp>
      </p:grpSp>
      <p:pic>
        <p:nvPicPr>
          <p:cNvPr id="48" name="Google Shape;313;p26" descr="CloudVision-Vertical-Light-Blue.png">
            <a:extLst>
              <a:ext uri="{FF2B5EF4-FFF2-40B4-BE49-F238E27FC236}">
                <a16:creationId xmlns:a16="http://schemas.microsoft.com/office/drawing/2014/main" id="{F355E34F-A7BA-4CC6-8D73-D5F362C3B0B9}"/>
              </a:ext>
            </a:extLst>
          </p:cNvPr>
          <p:cNvPicPr preferRelativeResize="0"/>
          <p:nvPr/>
        </p:nvPicPr>
        <p:blipFill rotWithShape="1">
          <a:blip r:embed="rId6" cstate="screen">
            <a:alphaModFix/>
            <a:duotone>
              <a:prstClr val="black"/>
              <a:schemeClr val="tx1">
                <a:lumMod val="60000"/>
                <a:lumOff val="40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64829" y="4285811"/>
            <a:ext cx="874918" cy="4493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650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>
                <a:latin typeface="Work Sans" pitchFamily="2" charset="-18"/>
              </a:rPr>
              <a:t>Przedstawienie firmy </a:t>
            </a:r>
            <a:r>
              <a:rPr lang="pl-PL" dirty="0" err="1">
                <a:latin typeface="Work Sans" pitchFamily="2" charset="-18"/>
              </a:rPr>
              <a:t>Arista</a:t>
            </a:r>
            <a:r>
              <a:rPr lang="pl-PL" dirty="0">
                <a:latin typeface="Work Sans" pitchFamily="2" charset="-18"/>
              </a:rPr>
              <a:t> Networks</a:t>
            </a:r>
            <a:endParaRPr dirty="0">
              <a:latin typeface="Work Sans" pitchFamily="2" charset="-18"/>
            </a:endParaRPr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>
                <a:latin typeface="Work Sans" pitchFamily="2" charset="-18"/>
              </a:rPr>
              <a:t>I</a:t>
            </a:r>
            <a:endParaRPr>
              <a:latin typeface="Work Sans" pitchFamily="2" charset="-18"/>
            </a:endParaRPr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>
                <a:latin typeface="Work Sans" pitchFamily="2" charset="-18"/>
              </a:rPr>
              <a:t>SLAJD 1</a:t>
            </a:r>
            <a:endParaRPr dirty="0">
              <a:latin typeface="Work Sans" pitchFamily="2" charset="-18"/>
            </a:endParaRPr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>
                <a:latin typeface="Work Sans" pitchFamily="2" charset="-18"/>
              </a:rPr>
              <a:t>Arista’s</a:t>
            </a:r>
            <a:r>
              <a:rPr lang="pl-PL" dirty="0">
                <a:latin typeface="Work Sans" pitchFamily="2" charset="-18"/>
              </a:rPr>
              <a:t> </a:t>
            </a:r>
            <a:r>
              <a:rPr lang="pl-PL" dirty="0" err="1">
                <a:latin typeface="Work Sans" pitchFamily="2" charset="-18"/>
              </a:rPr>
              <a:t>Consistent</a:t>
            </a:r>
            <a:r>
              <a:rPr lang="pl-PL" dirty="0">
                <a:latin typeface="Work Sans" pitchFamily="2" charset="-18"/>
              </a:rPr>
              <a:t> Software </a:t>
            </a:r>
            <a:r>
              <a:rPr lang="pl-PL" dirty="0" err="1">
                <a:latin typeface="Work Sans" pitchFamily="2" charset="-18"/>
              </a:rPr>
              <a:t>Approach</a:t>
            </a:r>
            <a:endParaRPr dirty="0">
              <a:latin typeface="Work Sans" pitchFamily="2" charset="-18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0279673-E168-4788-B221-596C6BC53AE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178967" y="1758462"/>
            <a:ext cx="9579694" cy="454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34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Platrofma</a:t>
            </a:r>
            <a:r>
              <a:rPr lang="pl-PL" dirty="0"/>
              <a:t>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Vision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Monitoring, Telemetry Era</a:t>
            </a:r>
            <a:endParaRPr dirty="0"/>
          </a:p>
        </p:txBody>
      </p:sp>
      <p:grpSp>
        <p:nvGrpSpPr>
          <p:cNvPr id="483" name="Grupa 482">
            <a:extLst>
              <a:ext uri="{FF2B5EF4-FFF2-40B4-BE49-F238E27FC236}">
                <a16:creationId xmlns:a16="http://schemas.microsoft.com/office/drawing/2014/main" id="{4F7B023D-63A2-4108-BC8C-2E699B7E61F7}"/>
              </a:ext>
            </a:extLst>
          </p:cNvPr>
          <p:cNvGrpSpPr/>
          <p:nvPr/>
        </p:nvGrpSpPr>
        <p:grpSpPr>
          <a:xfrm>
            <a:off x="1440355" y="2252132"/>
            <a:ext cx="3816258" cy="1147031"/>
            <a:chOff x="5972094" y="614461"/>
            <a:chExt cx="4183794" cy="1147031"/>
          </a:xfrm>
        </p:grpSpPr>
        <p:sp>
          <p:nvSpPr>
            <p:cNvPr id="484" name="Owal 483">
              <a:extLst>
                <a:ext uri="{FF2B5EF4-FFF2-40B4-BE49-F238E27FC236}">
                  <a16:creationId xmlns:a16="http://schemas.microsoft.com/office/drawing/2014/main" id="{7E5297F0-536C-4C48-806C-D417CA9ACA52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85" name="pole tekstowe 484">
              <a:extLst>
                <a:ext uri="{FF2B5EF4-FFF2-40B4-BE49-F238E27FC236}">
                  <a16:creationId xmlns:a16="http://schemas.microsoft.com/office/drawing/2014/main" id="{19E7E3F1-A417-4FFA-AC03-9F1AFE164241}"/>
                </a:ext>
              </a:extLst>
            </p:cNvPr>
            <p:cNvSpPr txBox="1"/>
            <p:nvPr/>
          </p:nvSpPr>
          <p:spPr>
            <a:xfrm>
              <a:off x="6096000" y="807385"/>
              <a:ext cx="40598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b="1" dirty="0" err="1">
                  <a:solidFill>
                    <a:schemeClr val="dk1"/>
                  </a:solidFill>
                  <a:latin typeface="Work Sans"/>
                  <a:sym typeface="Work Sans"/>
                </a:rPr>
                <a:t>Legacy</a:t>
              </a:r>
              <a:r>
                <a:rPr lang="en-US" dirty="0">
                  <a:solidFill>
                    <a:schemeClr val="dk1"/>
                  </a:solidFill>
                  <a:latin typeface="Work Sans"/>
                  <a:sym typeface="Work Sans"/>
                </a:rPr>
                <a:t> </a:t>
              </a:r>
              <a:r>
                <a:rPr lang="pl-PL" dirty="0">
                  <a:solidFill>
                    <a:schemeClr val="dk1"/>
                  </a:solidFill>
                  <a:latin typeface="Work Sans"/>
                  <a:sym typeface="Work Sans"/>
                </a:rPr>
                <a:t>= SLOW</a:t>
              </a:r>
            </a:p>
            <a:p>
              <a:pPr marL="0" indent="0">
                <a:spcBef>
                  <a:spcPts val="0"/>
                </a:spcBef>
              </a:pPr>
              <a:endParaRPr lang="pl-PL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dirty="0">
                  <a:solidFill>
                    <a:schemeClr val="dk1"/>
                  </a:solidFill>
                  <a:latin typeface="Work Sans"/>
                  <a:sym typeface="Work Sans"/>
                </a:rPr>
                <a:t>SNMP </a:t>
              </a:r>
              <a:r>
                <a:rPr lang="pl-PL" dirty="0" err="1">
                  <a:solidFill>
                    <a:schemeClr val="dk1"/>
                  </a:solidFill>
                  <a:latin typeface="Work Sans"/>
                  <a:sym typeface="Work Sans"/>
                </a:rPr>
                <a:t>Traps</a:t>
              </a:r>
              <a:r>
                <a:rPr lang="pl-PL" dirty="0">
                  <a:solidFill>
                    <a:schemeClr val="dk1"/>
                  </a:solidFill>
                  <a:latin typeface="Work Sans"/>
                  <a:sym typeface="Work Sans"/>
                </a:rPr>
                <a:t>, </a:t>
              </a:r>
              <a:r>
                <a:rPr lang="pl-PL" dirty="0" err="1">
                  <a:solidFill>
                    <a:schemeClr val="dk1"/>
                  </a:solidFill>
                  <a:latin typeface="Work Sans"/>
                  <a:sym typeface="Work Sans"/>
                </a:rPr>
                <a:t>Syslog</a:t>
              </a:r>
              <a:r>
                <a:rPr lang="pl-PL" dirty="0">
                  <a:solidFill>
                    <a:schemeClr val="dk1"/>
                  </a:solidFill>
                  <a:latin typeface="Work Sans"/>
                  <a:sym typeface="Work Sans"/>
                </a:rPr>
                <a:t>, </a:t>
              </a:r>
              <a:r>
                <a:rPr lang="pl-PL" dirty="0" err="1">
                  <a:solidFill>
                    <a:schemeClr val="dk1"/>
                  </a:solidFill>
                  <a:latin typeface="Work Sans"/>
                  <a:sym typeface="Work Sans"/>
                </a:rPr>
                <a:t>sFLOW</a:t>
              </a:r>
              <a:endParaRPr lang="pl-PL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dirty="0">
                  <a:solidFill>
                    <a:schemeClr val="dk1"/>
                  </a:solidFill>
                  <a:latin typeface="Work Sans"/>
                  <a:sym typeface="Work Sans"/>
                </a:rPr>
                <a:t>CPU </a:t>
              </a:r>
              <a:r>
                <a:rPr lang="pl-PL" dirty="0" err="1">
                  <a:solidFill>
                    <a:schemeClr val="dk1"/>
                  </a:solidFill>
                  <a:latin typeface="Work Sans"/>
                  <a:sym typeface="Work Sans"/>
                </a:rPr>
                <a:t>load</a:t>
              </a:r>
              <a:r>
                <a:rPr lang="pl-PL" dirty="0">
                  <a:solidFill>
                    <a:schemeClr val="dk1"/>
                  </a:solidFill>
                  <a:latin typeface="Work Sans"/>
                  <a:sym typeface="Work Sans"/>
                </a:rPr>
                <a:t>, not </a:t>
              </a:r>
              <a:r>
                <a:rPr lang="pl-PL" dirty="0" err="1">
                  <a:solidFill>
                    <a:schemeClr val="dk1"/>
                  </a:solidFill>
                  <a:latin typeface="Work Sans"/>
                  <a:sym typeface="Work Sans"/>
                </a:rPr>
                <a:t>scaleable</a:t>
              </a:r>
              <a:endParaRPr lang="en-US" dirty="0">
                <a:solidFill>
                  <a:schemeClr val="dk1"/>
                </a:solidFill>
                <a:latin typeface="Work Sans"/>
                <a:sym typeface="Work Sans"/>
              </a:endParaRPr>
            </a:p>
          </p:txBody>
        </p:sp>
      </p:grpSp>
      <p:pic>
        <p:nvPicPr>
          <p:cNvPr id="15" name="Picture 9">
            <a:extLst>
              <a:ext uri="{FF2B5EF4-FFF2-40B4-BE49-F238E27FC236}">
                <a16:creationId xmlns:a16="http://schemas.microsoft.com/office/drawing/2014/main" id="{607606A0-E17A-4A43-B78B-467B294650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069144" y="3683997"/>
            <a:ext cx="589076" cy="595087"/>
          </a:xfrm>
          <a:prstGeom prst="rect">
            <a:avLst/>
          </a:prstGeom>
        </p:spPr>
      </p:pic>
      <p:sp>
        <p:nvSpPr>
          <p:cNvPr id="18" name="Rounded Rectangle 381">
            <a:extLst>
              <a:ext uri="{FF2B5EF4-FFF2-40B4-BE49-F238E27FC236}">
                <a16:creationId xmlns:a16="http://schemas.microsoft.com/office/drawing/2014/main" id="{548D8B0D-BDB4-48A6-A222-2FB3D87421C9}"/>
              </a:ext>
            </a:extLst>
          </p:cNvPr>
          <p:cNvSpPr/>
          <p:nvPr/>
        </p:nvSpPr>
        <p:spPr>
          <a:xfrm>
            <a:off x="1685547" y="3866301"/>
            <a:ext cx="751630" cy="1780702"/>
          </a:xfrm>
          <a:prstGeom prst="roundRect">
            <a:avLst>
              <a:gd name="adj" fmla="val 11188"/>
            </a:avLst>
          </a:prstGeom>
          <a:solidFill>
            <a:srgbClr val="F0F0F0"/>
          </a:solidFill>
          <a:ln w="12700">
            <a:solidFill>
              <a:srgbClr val="F0F0F0"/>
            </a:solidFill>
          </a:ln>
          <a:effectLst>
            <a:outerShdw blurRad="40000" dist="23000" dir="5400000" rotWithShape="0">
              <a:srgbClr val="000000">
                <a:alpha val="3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 dirty="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cxnSp>
        <p:nvCxnSpPr>
          <p:cNvPr id="20" name="Straight Connector 383">
            <a:extLst>
              <a:ext uri="{FF2B5EF4-FFF2-40B4-BE49-F238E27FC236}">
                <a16:creationId xmlns:a16="http://schemas.microsoft.com/office/drawing/2014/main" id="{587ADF48-1158-4206-A232-9CE33718F629}"/>
              </a:ext>
            </a:extLst>
          </p:cNvPr>
          <p:cNvCxnSpPr/>
          <p:nvPr/>
        </p:nvCxnSpPr>
        <p:spPr>
          <a:xfrm flipH="1">
            <a:off x="1852120" y="4178528"/>
            <a:ext cx="174446" cy="252222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84">
            <a:extLst>
              <a:ext uri="{FF2B5EF4-FFF2-40B4-BE49-F238E27FC236}">
                <a16:creationId xmlns:a16="http://schemas.microsoft.com/office/drawing/2014/main" id="{A702DA7E-EDB9-4AB7-942F-A7464E56BD96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023609" y="4181461"/>
            <a:ext cx="2258" cy="189731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85">
            <a:extLst>
              <a:ext uri="{FF2B5EF4-FFF2-40B4-BE49-F238E27FC236}">
                <a16:creationId xmlns:a16="http://schemas.microsoft.com/office/drawing/2014/main" id="{FCE640BF-9EB9-4ED3-8970-CE69F788B80A}"/>
              </a:ext>
            </a:extLst>
          </p:cNvPr>
          <p:cNvCxnSpPr/>
          <p:nvPr/>
        </p:nvCxnSpPr>
        <p:spPr>
          <a:xfrm>
            <a:off x="2023609" y="4187326"/>
            <a:ext cx="198099" cy="22876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86">
            <a:extLst>
              <a:ext uri="{FF2B5EF4-FFF2-40B4-BE49-F238E27FC236}">
                <a16:creationId xmlns:a16="http://schemas.microsoft.com/office/drawing/2014/main" id="{3349682A-06C6-4DDD-86FC-6B4A22787CC7}"/>
              </a:ext>
            </a:extLst>
          </p:cNvPr>
          <p:cNvCxnSpPr/>
          <p:nvPr/>
        </p:nvCxnSpPr>
        <p:spPr>
          <a:xfrm flipH="1">
            <a:off x="1861730" y="4627249"/>
            <a:ext cx="371805" cy="305860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387">
            <a:extLst>
              <a:ext uri="{FF2B5EF4-FFF2-40B4-BE49-F238E27FC236}">
                <a16:creationId xmlns:a16="http://schemas.microsoft.com/office/drawing/2014/main" id="{6FFE7C44-0FEC-445D-B61D-116BFE173016}"/>
              </a:ext>
            </a:extLst>
          </p:cNvPr>
          <p:cNvCxnSpPr/>
          <p:nvPr/>
        </p:nvCxnSpPr>
        <p:spPr>
          <a:xfrm flipH="1">
            <a:off x="2043564" y="4627249"/>
            <a:ext cx="189971" cy="297062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88">
            <a:extLst>
              <a:ext uri="{FF2B5EF4-FFF2-40B4-BE49-F238E27FC236}">
                <a16:creationId xmlns:a16="http://schemas.microsoft.com/office/drawing/2014/main" id="{A124A1CF-7A38-4334-8300-3D5856E875CA}"/>
              </a:ext>
            </a:extLst>
          </p:cNvPr>
          <p:cNvCxnSpPr/>
          <p:nvPr/>
        </p:nvCxnSpPr>
        <p:spPr>
          <a:xfrm>
            <a:off x="2230579" y="4638980"/>
            <a:ext cx="740" cy="279464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389">
            <a:extLst>
              <a:ext uri="{FF2B5EF4-FFF2-40B4-BE49-F238E27FC236}">
                <a16:creationId xmlns:a16="http://schemas.microsoft.com/office/drawing/2014/main" id="{B7E3E48D-07B7-445A-8764-895DCC338EA2}"/>
              </a:ext>
            </a:extLst>
          </p:cNvPr>
          <p:cNvCxnSpPr/>
          <p:nvPr/>
        </p:nvCxnSpPr>
        <p:spPr>
          <a:xfrm>
            <a:off x="2228363" y="4934999"/>
            <a:ext cx="740" cy="279464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90">
            <a:extLst>
              <a:ext uri="{FF2B5EF4-FFF2-40B4-BE49-F238E27FC236}">
                <a16:creationId xmlns:a16="http://schemas.microsoft.com/office/drawing/2014/main" id="{B89F9CBA-B8B6-4D7A-B671-73896EB43B51}"/>
              </a:ext>
            </a:extLst>
          </p:cNvPr>
          <p:cNvCxnSpPr/>
          <p:nvPr/>
        </p:nvCxnSpPr>
        <p:spPr>
          <a:xfrm>
            <a:off x="2045785" y="4912578"/>
            <a:ext cx="740" cy="279464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391">
            <a:extLst>
              <a:ext uri="{FF2B5EF4-FFF2-40B4-BE49-F238E27FC236}">
                <a16:creationId xmlns:a16="http://schemas.microsoft.com/office/drawing/2014/main" id="{ED99FB1F-860E-41D9-9078-1DC2EA5577DB}"/>
              </a:ext>
            </a:extLst>
          </p:cNvPr>
          <p:cNvCxnSpPr/>
          <p:nvPr/>
        </p:nvCxnSpPr>
        <p:spPr>
          <a:xfrm>
            <a:off x="1859510" y="4912381"/>
            <a:ext cx="740" cy="279464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392">
            <a:extLst>
              <a:ext uri="{FF2B5EF4-FFF2-40B4-BE49-F238E27FC236}">
                <a16:creationId xmlns:a16="http://schemas.microsoft.com/office/drawing/2014/main" id="{64BBC48E-D50C-4E71-839E-6E0A96236628}"/>
              </a:ext>
            </a:extLst>
          </p:cNvPr>
          <p:cNvCxnSpPr/>
          <p:nvPr/>
        </p:nvCxnSpPr>
        <p:spPr>
          <a:xfrm flipH="1">
            <a:off x="2221709" y="4405309"/>
            <a:ext cx="2955" cy="230738"/>
          </a:xfrm>
          <a:prstGeom prst="line">
            <a:avLst/>
          </a:prstGeom>
          <a:ln>
            <a:solidFill>
              <a:schemeClr val="tx1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393">
            <a:extLst>
              <a:ext uri="{FF2B5EF4-FFF2-40B4-BE49-F238E27FC236}">
                <a16:creationId xmlns:a16="http://schemas.microsoft.com/office/drawing/2014/main" id="{49B083A6-4E89-4EE4-BE4D-05893EBFC4B6}"/>
              </a:ext>
            </a:extLst>
          </p:cNvPr>
          <p:cNvSpPr/>
          <p:nvPr/>
        </p:nvSpPr>
        <p:spPr>
          <a:xfrm>
            <a:off x="1796682" y="5142027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31" name="Oval 394">
            <a:extLst>
              <a:ext uri="{FF2B5EF4-FFF2-40B4-BE49-F238E27FC236}">
                <a16:creationId xmlns:a16="http://schemas.microsoft.com/office/drawing/2014/main" id="{99572030-4854-4417-9718-D1657BF5DFC8}"/>
              </a:ext>
            </a:extLst>
          </p:cNvPr>
          <p:cNvSpPr/>
          <p:nvPr/>
        </p:nvSpPr>
        <p:spPr>
          <a:xfrm>
            <a:off x="1983694" y="5134695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32" name="Oval 395">
            <a:extLst>
              <a:ext uri="{FF2B5EF4-FFF2-40B4-BE49-F238E27FC236}">
                <a16:creationId xmlns:a16="http://schemas.microsoft.com/office/drawing/2014/main" id="{E3229F47-53D9-4DA2-9F29-7E153C67494E}"/>
              </a:ext>
            </a:extLst>
          </p:cNvPr>
          <p:cNvSpPr/>
          <p:nvPr/>
        </p:nvSpPr>
        <p:spPr>
          <a:xfrm>
            <a:off x="2170705" y="5134695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33" name="Oval 396">
            <a:extLst>
              <a:ext uri="{FF2B5EF4-FFF2-40B4-BE49-F238E27FC236}">
                <a16:creationId xmlns:a16="http://schemas.microsoft.com/office/drawing/2014/main" id="{CC946E80-B4E2-4BCA-B4A8-9B7C581B68B6}"/>
              </a:ext>
            </a:extLst>
          </p:cNvPr>
          <p:cNvSpPr/>
          <p:nvPr/>
        </p:nvSpPr>
        <p:spPr>
          <a:xfrm>
            <a:off x="1794247" y="4868626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00" dirty="0">
                <a:solidFill>
                  <a:schemeClr val="tx1">
                    <a:lumMod val="75000"/>
                  </a:schemeClr>
                </a:solidFill>
                <a:latin typeface="Work Sans" pitchFamily="2" charset="-18"/>
              </a:rPr>
              <a:t>1</a:t>
            </a:r>
            <a:endParaRPr lang="en-US" sz="500" dirty="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34" name="Oval 397">
            <a:extLst>
              <a:ext uri="{FF2B5EF4-FFF2-40B4-BE49-F238E27FC236}">
                <a16:creationId xmlns:a16="http://schemas.microsoft.com/office/drawing/2014/main" id="{4BE8D2FE-9B1A-4C42-9BBA-7417E29CF6BA}"/>
              </a:ext>
            </a:extLst>
          </p:cNvPr>
          <p:cNvSpPr/>
          <p:nvPr/>
        </p:nvSpPr>
        <p:spPr>
          <a:xfrm>
            <a:off x="1983694" y="4866964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35" name="Oval 398">
            <a:extLst>
              <a:ext uri="{FF2B5EF4-FFF2-40B4-BE49-F238E27FC236}">
                <a16:creationId xmlns:a16="http://schemas.microsoft.com/office/drawing/2014/main" id="{4A0F9B01-A375-4757-977D-18287818D3F8}"/>
              </a:ext>
            </a:extLst>
          </p:cNvPr>
          <p:cNvSpPr/>
          <p:nvPr/>
        </p:nvSpPr>
        <p:spPr>
          <a:xfrm>
            <a:off x="2170705" y="4866964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36" name="Oval 399">
            <a:extLst>
              <a:ext uri="{FF2B5EF4-FFF2-40B4-BE49-F238E27FC236}">
                <a16:creationId xmlns:a16="http://schemas.microsoft.com/office/drawing/2014/main" id="{05BD25A9-EAE9-4299-B454-880515EBCDC4}"/>
              </a:ext>
            </a:extLst>
          </p:cNvPr>
          <p:cNvSpPr/>
          <p:nvPr/>
        </p:nvSpPr>
        <p:spPr>
          <a:xfrm>
            <a:off x="2170705" y="4574990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00" dirty="0">
                <a:solidFill>
                  <a:schemeClr val="tx1">
                    <a:lumMod val="75000"/>
                  </a:schemeClr>
                </a:solidFill>
                <a:latin typeface="Work Sans" pitchFamily="2" charset="-18"/>
              </a:rPr>
              <a:t>6</a:t>
            </a:r>
            <a:endParaRPr lang="en-US" sz="500" dirty="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37" name="Oval 400">
            <a:extLst>
              <a:ext uri="{FF2B5EF4-FFF2-40B4-BE49-F238E27FC236}">
                <a16:creationId xmlns:a16="http://schemas.microsoft.com/office/drawing/2014/main" id="{6758B0CE-FF98-4E37-AFE1-6D9D29199C98}"/>
              </a:ext>
            </a:extLst>
          </p:cNvPr>
          <p:cNvSpPr/>
          <p:nvPr/>
        </p:nvSpPr>
        <p:spPr>
          <a:xfrm>
            <a:off x="1964473" y="4120334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00" dirty="0">
                <a:solidFill>
                  <a:schemeClr val="tx1">
                    <a:lumMod val="75000"/>
                  </a:schemeClr>
                </a:solidFill>
                <a:latin typeface="Work Sans" pitchFamily="2" charset="-18"/>
              </a:rPr>
              <a:t>1</a:t>
            </a:r>
            <a:endParaRPr lang="en-US" sz="500" dirty="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38" name="Oval 401">
            <a:extLst>
              <a:ext uri="{FF2B5EF4-FFF2-40B4-BE49-F238E27FC236}">
                <a16:creationId xmlns:a16="http://schemas.microsoft.com/office/drawing/2014/main" id="{5B3833B6-17D5-47B8-AEE8-C8E10D4DDA6E}"/>
              </a:ext>
            </a:extLst>
          </p:cNvPr>
          <p:cNvSpPr/>
          <p:nvPr/>
        </p:nvSpPr>
        <p:spPr>
          <a:xfrm>
            <a:off x="1787004" y="4364605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00" dirty="0">
                <a:solidFill>
                  <a:schemeClr val="tx1">
                    <a:lumMod val="75000"/>
                  </a:schemeClr>
                </a:solidFill>
                <a:latin typeface="Work Sans" pitchFamily="2" charset="-18"/>
              </a:rPr>
              <a:t>1</a:t>
            </a:r>
            <a:endParaRPr lang="en-US" sz="500" dirty="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39" name="Oval 402">
            <a:extLst>
              <a:ext uri="{FF2B5EF4-FFF2-40B4-BE49-F238E27FC236}">
                <a16:creationId xmlns:a16="http://schemas.microsoft.com/office/drawing/2014/main" id="{82AAC5E9-E2E4-496A-8123-4B530543C431}"/>
              </a:ext>
            </a:extLst>
          </p:cNvPr>
          <p:cNvSpPr/>
          <p:nvPr/>
        </p:nvSpPr>
        <p:spPr>
          <a:xfrm>
            <a:off x="1962297" y="4371192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00" dirty="0">
                <a:solidFill>
                  <a:schemeClr val="tx1">
                    <a:lumMod val="75000"/>
                  </a:schemeClr>
                </a:solidFill>
                <a:latin typeface="Work Sans" pitchFamily="2" charset="-18"/>
              </a:rPr>
              <a:t>2</a:t>
            </a:r>
            <a:endParaRPr lang="en-US" sz="500" dirty="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40" name="Oval 403">
            <a:extLst>
              <a:ext uri="{FF2B5EF4-FFF2-40B4-BE49-F238E27FC236}">
                <a16:creationId xmlns:a16="http://schemas.microsoft.com/office/drawing/2014/main" id="{C04EE697-5918-4F7B-A027-FA0710A5C699}"/>
              </a:ext>
            </a:extLst>
          </p:cNvPr>
          <p:cNvSpPr/>
          <p:nvPr/>
        </p:nvSpPr>
        <p:spPr>
          <a:xfrm>
            <a:off x="2161095" y="4364605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00" dirty="0">
                <a:solidFill>
                  <a:schemeClr val="tx1">
                    <a:lumMod val="75000"/>
                  </a:schemeClr>
                </a:solidFill>
                <a:latin typeface="Work Sans" pitchFamily="2" charset="-18"/>
              </a:rPr>
              <a:t>3</a:t>
            </a:r>
            <a:endParaRPr lang="en-US" sz="500" dirty="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45" name="Oval 408">
            <a:extLst>
              <a:ext uri="{FF2B5EF4-FFF2-40B4-BE49-F238E27FC236}">
                <a16:creationId xmlns:a16="http://schemas.microsoft.com/office/drawing/2014/main" id="{131F71B4-ED25-4234-8A78-3F9988CF9445}"/>
              </a:ext>
            </a:extLst>
          </p:cNvPr>
          <p:cNvSpPr/>
          <p:nvPr/>
        </p:nvSpPr>
        <p:spPr>
          <a:xfrm>
            <a:off x="1724791" y="4581633"/>
            <a:ext cx="127139" cy="114695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500" dirty="0">
                <a:solidFill>
                  <a:schemeClr val="tx1">
                    <a:lumMod val="75000"/>
                  </a:schemeClr>
                </a:solidFill>
                <a:latin typeface="Work Sans" pitchFamily="2" charset="-18"/>
              </a:rPr>
              <a:t>1</a:t>
            </a:r>
            <a:endParaRPr lang="en-US" sz="500" dirty="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49" name="TextBox 412">
            <a:extLst>
              <a:ext uri="{FF2B5EF4-FFF2-40B4-BE49-F238E27FC236}">
                <a16:creationId xmlns:a16="http://schemas.microsoft.com/office/drawing/2014/main" id="{431BE3A6-CF3E-4C0B-A16E-A2133F838945}"/>
              </a:ext>
            </a:extLst>
          </p:cNvPr>
          <p:cNvSpPr txBox="1"/>
          <p:nvPr/>
        </p:nvSpPr>
        <p:spPr>
          <a:xfrm>
            <a:off x="1838012" y="5150576"/>
            <a:ext cx="25648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l-PL" sz="500" dirty="0">
                <a:solidFill>
                  <a:schemeClr val="tx1">
                    <a:lumMod val="75000"/>
                  </a:schemeClr>
                </a:solidFill>
                <a:latin typeface="Work Sans" pitchFamily="2" charset="-18"/>
                <a:cs typeface="Helvetica Neue"/>
              </a:rPr>
              <a:t>1</a:t>
            </a:r>
            <a:endParaRPr lang="en-US" sz="500" b="0" i="0" dirty="0">
              <a:solidFill>
                <a:schemeClr val="tx1">
                  <a:lumMod val="7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50" name="TextBox 413">
            <a:extLst>
              <a:ext uri="{FF2B5EF4-FFF2-40B4-BE49-F238E27FC236}">
                <a16:creationId xmlns:a16="http://schemas.microsoft.com/office/drawing/2014/main" id="{EA4B0CBE-0D8F-449E-9DF2-91829E94261C}"/>
              </a:ext>
            </a:extLst>
          </p:cNvPr>
          <p:cNvSpPr txBox="1"/>
          <p:nvPr/>
        </p:nvSpPr>
        <p:spPr>
          <a:xfrm>
            <a:off x="2028044" y="4874295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l-PL" sz="500" dirty="0">
                <a:solidFill>
                  <a:schemeClr val="tx1">
                    <a:lumMod val="75000"/>
                  </a:schemeClr>
                </a:solidFill>
                <a:latin typeface="Work Sans" pitchFamily="2" charset="-18"/>
                <a:cs typeface="Helvetica Neue"/>
              </a:rPr>
              <a:t>2</a:t>
            </a:r>
            <a:endParaRPr lang="en-US" sz="500" b="0" i="0" dirty="0">
              <a:solidFill>
                <a:schemeClr val="tx1">
                  <a:lumMod val="7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51" name="TextBox 414">
            <a:extLst>
              <a:ext uri="{FF2B5EF4-FFF2-40B4-BE49-F238E27FC236}">
                <a16:creationId xmlns:a16="http://schemas.microsoft.com/office/drawing/2014/main" id="{637E082E-C0B8-48A8-AE01-858EA1227E24}"/>
              </a:ext>
            </a:extLst>
          </p:cNvPr>
          <p:cNvSpPr txBox="1"/>
          <p:nvPr/>
        </p:nvSpPr>
        <p:spPr>
          <a:xfrm>
            <a:off x="2212162" y="4874904"/>
            <a:ext cx="3687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l-PL" sz="500" dirty="0">
                <a:solidFill>
                  <a:schemeClr val="tx1">
                    <a:lumMod val="75000"/>
                  </a:schemeClr>
                </a:solidFill>
                <a:latin typeface="Work Sans" pitchFamily="2" charset="-18"/>
                <a:cs typeface="Helvetica Neue"/>
              </a:rPr>
              <a:t>3</a:t>
            </a:r>
            <a:endParaRPr lang="en-US" sz="500" b="0" i="0" dirty="0">
              <a:solidFill>
                <a:schemeClr val="tx1">
                  <a:lumMod val="7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53" name="TextBox 416">
            <a:extLst>
              <a:ext uri="{FF2B5EF4-FFF2-40B4-BE49-F238E27FC236}">
                <a16:creationId xmlns:a16="http://schemas.microsoft.com/office/drawing/2014/main" id="{7850954D-AEC5-487C-820B-73924F1D9896}"/>
              </a:ext>
            </a:extLst>
          </p:cNvPr>
          <p:cNvSpPr txBox="1"/>
          <p:nvPr/>
        </p:nvSpPr>
        <p:spPr>
          <a:xfrm>
            <a:off x="1871259" y="3896964"/>
            <a:ext cx="330220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l-PL" sz="500" b="1" dirty="0">
                <a:solidFill>
                  <a:schemeClr val="tx1">
                    <a:lumMod val="75000"/>
                  </a:schemeClr>
                </a:solidFill>
                <a:latin typeface="Work Sans" pitchFamily="2" charset="-18"/>
                <a:cs typeface="Helvetica Neue"/>
              </a:rPr>
              <a:t>SNMP MIB</a:t>
            </a:r>
            <a:endParaRPr lang="en-US" sz="500" b="1" dirty="0">
              <a:solidFill>
                <a:schemeClr val="tx1">
                  <a:lumMod val="75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55" name="Oval 418">
            <a:extLst>
              <a:ext uri="{FF2B5EF4-FFF2-40B4-BE49-F238E27FC236}">
                <a16:creationId xmlns:a16="http://schemas.microsoft.com/office/drawing/2014/main" id="{C5D1F8BD-E2BF-43E5-AB5A-52AD808793AD}"/>
              </a:ext>
            </a:extLst>
          </p:cNvPr>
          <p:cNvSpPr/>
          <p:nvPr/>
        </p:nvSpPr>
        <p:spPr>
          <a:xfrm>
            <a:off x="1994926" y="4611399"/>
            <a:ext cx="40509" cy="4183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56" name="Oval 419">
            <a:extLst>
              <a:ext uri="{FF2B5EF4-FFF2-40B4-BE49-F238E27FC236}">
                <a16:creationId xmlns:a16="http://schemas.microsoft.com/office/drawing/2014/main" id="{E6CFDB42-0447-4AE6-ACEB-8AD631C65BC3}"/>
              </a:ext>
            </a:extLst>
          </p:cNvPr>
          <p:cNvSpPr/>
          <p:nvPr/>
        </p:nvSpPr>
        <p:spPr>
          <a:xfrm>
            <a:off x="1900200" y="4611399"/>
            <a:ext cx="40509" cy="4183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58" name="Oval 421">
            <a:extLst>
              <a:ext uri="{FF2B5EF4-FFF2-40B4-BE49-F238E27FC236}">
                <a16:creationId xmlns:a16="http://schemas.microsoft.com/office/drawing/2014/main" id="{EB80FDEA-F7F2-41C9-AB4A-91E7753FCB1A}"/>
              </a:ext>
            </a:extLst>
          </p:cNvPr>
          <p:cNvSpPr/>
          <p:nvPr/>
        </p:nvSpPr>
        <p:spPr>
          <a:xfrm>
            <a:off x="1914703" y="5323045"/>
            <a:ext cx="40509" cy="4183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59" name="Oval 422">
            <a:extLst>
              <a:ext uri="{FF2B5EF4-FFF2-40B4-BE49-F238E27FC236}">
                <a16:creationId xmlns:a16="http://schemas.microsoft.com/office/drawing/2014/main" id="{E3421F6A-40A3-48AE-BEB5-D3C5EB05B065}"/>
              </a:ext>
            </a:extLst>
          </p:cNvPr>
          <p:cNvSpPr/>
          <p:nvPr/>
        </p:nvSpPr>
        <p:spPr>
          <a:xfrm>
            <a:off x="2034866" y="5324650"/>
            <a:ext cx="40509" cy="4183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61" name="TextBox 424">
            <a:extLst>
              <a:ext uri="{FF2B5EF4-FFF2-40B4-BE49-F238E27FC236}">
                <a16:creationId xmlns:a16="http://schemas.microsoft.com/office/drawing/2014/main" id="{C1067CE9-D586-4166-A18F-CE95E45F4C01}"/>
              </a:ext>
            </a:extLst>
          </p:cNvPr>
          <p:cNvSpPr txBox="1"/>
          <p:nvPr/>
        </p:nvSpPr>
        <p:spPr>
          <a:xfrm>
            <a:off x="1983694" y="5452628"/>
            <a:ext cx="168316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l-PL" sz="500" dirty="0">
                <a:solidFill>
                  <a:schemeClr val="tx1">
                    <a:lumMod val="60000"/>
                    <a:lumOff val="40000"/>
                  </a:schemeClr>
                </a:solidFill>
                <a:latin typeface="Work Sans" pitchFamily="2" charset="-18"/>
                <a:cs typeface="Helvetica Neue"/>
              </a:rPr>
              <a:t>DATA</a:t>
            </a:r>
            <a:endParaRPr lang="en-US" sz="500" b="0" i="0" dirty="0">
              <a:solidFill>
                <a:schemeClr val="tx1">
                  <a:lumMod val="60000"/>
                  <a:lumOff val="40000"/>
                </a:schemeClr>
              </a:solidFill>
              <a:latin typeface="Work Sans" pitchFamily="2" charset="-18"/>
              <a:cs typeface="Helvetica Neue"/>
            </a:endParaRPr>
          </a:p>
        </p:txBody>
      </p:sp>
      <p:sp>
        <p:nvSpPr>
          <p:cNvPr id="63" name="Can 69">
            <a:extLst>
              <a:ext uri="{FF2B5EF4-FFF2-40B4-BE49-F238E27FC236}">
                <a16:creationId xmlns:a16="http://schemas.microsoft.com/office/drawing/2014/main" id="{BA2093DD-6ECD-4C6C-A0F2-65EBBD54A81B}"/>
              </a:ext>
            </a:extLst>
          </p:cNvPr>
          <p:cNvSpPr/>
          <p:nvPr/>
        </p:nvSpPr>
        <p:spPr>
          <a:xfrm>
            <a:off x="4650249" y="3872539"/>
            <a:ext cx="293817" cy="358415"/>
          </a:xfrm>
          <a:prstGeom prst="can">
            <a:avLst/>
          </a:prstGeom>
          <a:solidFill>
            <a:schemeClr val="tx2">
              <a:lumMod val="50000"/>
              <a:lumOff val="50000"/>
            </a:schemeClr>
          </a:solidFill>
          <a:ln w="3175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120">
            <a:extLst>
              <a:ext uri="{FF2B5EF4-FFF2-40B4-BE49-F238E27FC236}">
                <a16:creationId xmlns:a16="http://schemas.microsoft.com/office/drawing/2014/main" id="{F3231C2D-4FCE-429E-BDCB-EB4600C5ECD8}"/>
              </a:ext>
            </a:extLst>
          </p:cNvPr>
          <p:cNvCxnSpPr/>
          <p:nvPr/>
        </p:nvCxnSpPr>
        <p:spPr>
          <a:xfrm flipV="1">
            <a:off x="3356311" y="4105306"/>
            <a:ext cx="1168860" cy="92946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121">
            <a:extLst>
              <a:ext uri="{FF2B5EF4-FFF2-40B4-BE49-F238E27FC236}">
                <a16:creationId xmlns:a16="http://schemas.microsoft.com/office/drawing/2014/main" id="{CC1B711F-E7B2-469A-8C97-3E2DF178ED66}"/>
              </a:ext>
            </a:extLst>
          </p:cNvPr>
          <p:cNvCxnSpPr/>
          <p:nvPr/>
        </p:nvCxnSpPr>
        <p:spPr>
          <a:xfrm flipV="1">
            <a:off x="3352397" y="4045214"/>
            <a:ext cx="1168860" cy="92946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122">
            <a:extLst>
              <a:ext uri="{FF2B5EF4-FFF2-40B4-BE49-F238E27FC236}">
                <a16:creationId xmlns:a16="http://schemas.microsoft.com/office/drawing/2014/main" id="{5E399ADD-CB6C-4D61-B2CF-4C35CF54EC6A}"/>
              </a:ext>
            </a:extLst>
          </p:cNvPr>
          <p:cNvCxnSpPr/>
          <p:nvPr/>
        </p:nvCxnSpPr>
        <p:spPr>
          <a:xfrm flipV="1">
            <a:off x="3348484" y="3992821"/>
            <a:ext cx="1168860" cy="92946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123">
            <a:extLst>
              <a:ext uri="{FF2B5EF4-FFF2-40B4-BE49-F238E27FC236}">
                <a16:creationId xmlns:a16="http://schemas.microsoft.com/office/drawing/2014/main" id="{216766CC-B93F-424D-9825-DFA0C3E040EF}"/>
              </a:ext>
            </a:extLst>
          </p:cNvPr>
          <p:cNvCxnSpPr/>
          <p:nvPr/>
        </p:nvCxnSpPr>
        <p:spPr>
          <a:xfrm flipV="1">
            <a:off x="3351883" y="3942794"/>
            <a:ext cx="1168860" cy="92946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4">
            <a:extLst>
              <a:ext uri="{FF2B5EF4-FFF2-40B4-BE49-F238E27FC236}">
                <a16:creationId xmlns:a16="http://schemas.microsoft.com/office/drawing/2014/main" id="{212C9A34-C8DC-4E3A-8821-D59E39462035}"/>
              </a:ext>
            </a:extLst>
          </p:cNvPr>
          <p:cNvGrpSpPr/>
          <p:nvPr/>
        </p:nvGrpSpPr>
        <p:grpSpPr>
          <a:xfrm>
            <a:off x="3357571" y="4328192"/>
            <a:ext cx="1176687" cy="561566"/>
            <a:chOff x="3620654" y="1613390"/>
            <a:chExt cx="2544793" cy="1224380"/>
          </a:xfrm>
        </p:grpSpPr>
        <p:cxnSp>
          <p:nvCxnSpPr>
            <p:cNvPr id="70" name="Straight Connector 124">
              <a:extLst>
                <a:ext uri="{FF2B5EF4-FFF2-40B4-BE49-F238E27FC236}">
                  <a16:creationId xmlns:a16="http://schemas.microsoft.com/office/drawing/2014/main" id="{F14958BE-47EC-403C-9E0B-109F63F6DDF0}"/>
                </a:ext>
              </a:extLst>
            </p:cNvPr>
            <p:cNvCxnSpPr/>
            <p:nvPr/>
          </p:nvCxnSpPr>
          <p:spPr>
            <a:xfrm flipH="1" flipV="1">
              <a:off x="3626043" y="1613390"/>
              <a:ext cx="2514145" cy="6735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125">
              <a:extLst>
                <a:ext uri="{FF2B5EF4-FFF2-40B4-BE49-F238E27FC236}">
                  <a16:creationId xmlns:a16="http://schemas.microsoft.com/office/drawing/2014/main" id="{5EDF206F-9952-45D9-8CD3-7BB79217DF04}"/>
                </a:ext>
              </a:extLst>
            </p:cNvPr>
            <p:cNvCxnSpPr/>
            <p:nvPr/>
          </p:nvCxnSpPr>
          <p:spPr>
            <a:xfrm flipH="1" flipV="1">
              <a:off x="3631648" y="1728549"/>
              <a:ext cx="2514145" cy="6735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126">
              <a:extLst>
                <a:ext uri="{FF2B5EF4-FFF2-40B4-BE49-F238E27FC236}">
                  <a16:creationId xmlns:a16="http://schemas.microsoft.com/office/drawing/2014/main" id="{CCA19EAD-B986-4F04-B0A7-93F40E8A621A}"/>
                </a:ext>
              </a:extLst>
            </p:cNvPr>
            <p:cNvCxnSpPr/>
            <p:nvPr/>
          </p:nvCxnSpPr>
          <p:spPr>
            <a:xfrm flipH="1" flipV="1">
              <a:off x="3631648" y="1836090"/>
              <a:ext cx="2514145" cy="6735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127">
              <a:extLst>
                <a:ext uri="{FF2B5EF4-FFF2-40B4-BE49-F238E27FC236}">
                  <a16:creationId xmlns:a16="http://schemas.microsoft.com/office/drawing/2014/main" id="{10DF6E23-B32C-4E70-8206-B66217498E30}"/>
                </a:ext>
              </a:extLst>
            </p:cNvPr>
            <p:cNvCxnSpPr/>
            <p:nvPr/>
          </p:nvCxnSpPr>
          <p:spPr>
            <a:xfrm flipH="1" flipV="1">
              <a:off x="3631648" y="1965476"/>
              <a:ext cx="2514145" cy="6735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130">
              <a:extLst>
                <a:ext uri="{FF2B5EF4-FFF2-40B4-BE49-F238E27FC236}">
                  <a16:creationId xmlns:a16="http://schemas.microsoft.com/office/drawing/2014/main" id="{4926C5D0-1940-466C-B7E8-B6A4F4AC270C}"/>
                </a:ext>
              </a:extLst>
            </p:cNvPr>
            <p:cNvCxnSpPr/>
            <p:nvPr/>
          </p:nvCxnSpPr>
          <p:spPr>
            <a:xfrm flipV="1">
              <a:off x="3629118" y="2635120"/>
              <a:ext cx="2527865" cy="20265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141">
              <a:extLst>
                <a:ext uri="{FF2B5EF4-FFF2-40B4-BE49-F238E27FC236}">
                  <a16:creationId xmlns:a16="http://schemas.microsoft.com/office/drawing/2014/main" id="{208AAF3C-CDA0-4010-9EEF-7B7EB1AB95FC}"/>
                </a:ext>
              </a:extLst>
            </p:cNvPr>
            <p:cNvCxnSpPr/>
            <p:nvPr/>
          </p:nvCxnSpPr>
          <p:spPr>
            <a:xfrm flipV="1">
              <a:off x="3637582" y="2521389"/>
              <a:ext cx="2527865" cy="20265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142">
              <a:extLst>
                <a:ext uri="{FF2B5EF4-FFF2-40B4-BE49-F238E27FC236}">
                  <a16:creationId xmlns:a16="http://schemas.microsoft.com/office/drawing/2014/main" id="{12242BC4-CD3D-4FCF-8634-19379544E022}"/>
                </a:ext>
              </a:extLst>
            </p:cNvPr>
            <p:cNvCxnSpPr/>
            <p:nvPr/>
          </p:nvCxnSpPr>
          <p:spPr>
            <a:xfrm flipV="1">
              <a:off x="3629118" y="2390369"/>
              <a:ext cx="2527865" cy="20265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143">
              <a:extLst>
                <a:ext uri="{FF2B5EF4-FFF2-40B4-BE49-F238E27FC236}">
                  <a16:creationId xmlns:a16="http://schemas.microsoft.com/office/drawing/2014/main" id="{AF9FBACC-9D4E-436F-8AFD-163BB2882FF1}"/>
                </a:ext>
              </a:extLst>
            </p:cNvPr>
            <p:cNvCxnSpPr/>
            <p:nvPr/>
          </p:nvCxnSpPr>
          <p:spPr>
            <a:xfrm flipV="1">
              <a:off x="3620654" y="2276138"/>
              <a:ext cx="2527865" cy="20265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144">
              <a:extLst>
                <a:ext uri="{FF2B5EF4-FFF2-40B4-BE49-F238E27FC236}">
                  <a16:creationId xmlns:a16="http://schemas.microsoft.com/office/drawing/2014/main" id="{383DFD8B-F530-44EC-A92D-15724AE1DFE0}"/>
                </a:ext>
              </a:extLst>
            </p:cNvPr>
            <p:cNvCxnSpPr/>
            <p:nvPr/>
          </p:nvCxnSpPr>
          <p:spPr>
            <a:xfrm flipV="1">
              <a:off x="3628006" y="2167064"/>
              <a:ext cx="2527865" cy="20265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212">
            <a:extLst>
              <a:ext uri="{FF2B5EF4-FFF2-40B4-BE49-F238E27FC236}">
                <a16:creationId xmlns:a16="http://schemas.microsoft.com/office/drawing/2014/main" id="{D41CC50F-EFE4-406D-8CEC-F73E600F50AB}"/>
              </a:ext>
            </a:extLst>
          </p:cNvPr>
          <p:cNvSpPr txBox="1"/>
          <p:nvPr/>
        </p:nvSpPr>
        <p:spPr>
          <a:xfrm>
            <a:off x="4448171" y="3326087"/>
            <a:ext cx="740587" cy="430887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l-PL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 pitchFamily="2" charset="-18"/>
                <a:cs typeface="Helvetica Neue"/>
              </a:rPr>
              <a:t>SNMP</a:t>
            </a:r>
          </a:p>
          <a:p>
            <a:pPr algn="ctr"/>
            <a:r>
              <a:rPr lang="pl-PL" sz="1400" b="0" i="0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 pitchFamily="2" charset="-18"/>
                <a:cs typeface="Helvetica Neue"/>
              </a:rPr>
              <a:t>Manager</a:t>
            </a:r>
            <a:endParaRPr lang="en-US" sz="1400" b="0" i="0" dirty="0">
              <a:solidFill>
                <a:schemeClr val="tx1">
                  <a:lumMod val="50000"/>
                  <a:lumOff val="50000"/>
                </a:schemeClr>
              </a:solidFill>
              <a:latin typeface="Work Sans" pitchFamily="2" charset="-18"/>
              <a:cs typeface="Helvetica Neue"/>
            </a:endParaRPr>
          </a:p>
        </p:txBody>
      </p:sp>
      <p:pic>
        <p:nvPicPr>
          <p:cNvPr id="80" name="Picture 136">
            <a:extLst>
              <a:ext uri="{FF2B5EF4-FFF2-40B4-BE49-F238E27FC236}">
                <a16:creationId xmlns:a16="http://schemas.microsoft.com/office/drawing/2014/main" id="{3F0C226A-70CE-4940-BCD5-E8E166217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485" y="5177753"/>
            <a:ext cx="635158" cy="467619"/>
          </a:xfrm>
          <a:prstGeom prst="rect">
            <a:avLst/>
          </a:prstGeom>
        </p:spPr>
      </p:pic>
      <p:pic>
        <p:nvPicPr>
          <p:cNvPr id="81" name="Picture 137">
            <a:extLst>
              <a:ext uri="{FF2B5EF4-FFF2-40B4-BE49-F238E27FC236}">
                <a16:creationId xmlns:a16="http://schemas.microsoft.com/office/drawing/2014/main" id="{79EACE2C-1B9F-4496-893C-C03A402BD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393" y="4792120"/>
            <a:ext cx="635158" cy="467619"/>
          </a:xfrm>
          <a:prstGeom prst="rect">
            <a:avLst/>
          </a:prstGeom>
        </p:spPr>
      </p:pic>
      <p:pic>
        <p:nvPicPr>
          <p:cNvPr id="82" name="Picture 138">
            <a:extLst>
              <a:ext uri="{FF2B5EF4-FFF2-40B4-BE49-F238E27FC236}">
                <a16:creationId xmlns:a16="http://schemas.microsoft.com/office/drawing/2014/main" id="{7DC1D7CD-B855-4F42-90F5-6484D8413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795" y="4378628"/>
            <a:ext cx="635158" cy="467619"/>
          </a:xfrm>
          <a:prstGeom prst="rect">
            <a:avLst/>
          </a:prstGeom>
        </p:spPr>
      </p:pic>
      <p:pic>
        <p:nvPicPr>
          <p:cNvPr id="83" name="Picture 139">
            <a:extLst>
              <a:ext uri="{FF2B5EF4-FFF2-40B4-BE49-F238E27FC236}">
                <a16:creationId xmlns:a16="http://schemas.microsoft.com/office/drawing/2014/main" id="{9C678285-4194-4B89-BDB2-311820DDD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1719" y="3963936"/>
            <a:ext cx="635158" cy="467619"/>
          </a:xfrm>
          <a:prstGeom prst="rect">
            <a:avLst/>
          </a:prstGeom>
        </p:spPr>
      </p:pic>
      <p:grpSp>
        <p:nvGrpSpPr>
          <p:cNvPr id="84" name="Group 145">
            <a:extLst>
              <a:ext uri="{FF2B5EF4-FFF2-40B4-BE49-F238E27FC236}">
                <a16:creationId xmlns:a16="http://schemas.microsoft.com/office/drawing/2014/main" id="{96F2CE8E-F2E9-4243-9E18-FC01502B2132}"/>
              </a:ext>
            </a:extLst>
          </p:cNvPr>
          <p:cNvGrpSpPr/>
          <p:nvPr/>
        </p:nvGrpSpPr>
        <p:grpSpPr>
          <a:xfrm>
            <a:off x="3365399" y="4977584"/>
            <a:ext cx="1176687" cy="604151"/>
            <a:chOff x="3620654" y="1520543"/>
            <a:chExt cx="2544793" cy="1317227"/>
          </a:xfrm>
        </p:grpSpPr>
        <p:cxnSp>
          <p:nvCxnSpPr>
            <p:cNvPr id="85" name="Straight Connector 146">
              <a:extLst>
                <a:ext uri="{FF2B5EF4-FFF2-40B4-BE49-F238E27FC236}">
                  <a16:creationId xmlns:a16="http://schemas.microsoft.com/office/drawing/2014/main" id="{04AD286B-26A1-43C6-9286-9AE7F53153CE}"/>
                </a:ext>
              </a:extLst>
            </p:cNvPr>
            <p:cNvCxnSpPr/>
            <p:nvPr/>
          </p:nvCxnSpPr>
          <p:spPr>
            <a:xfrm flipH="1" flipV="1">
              <a:off x="3626043" y="1520543"/>
              <a:ext cx="2514145" cy="6735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147">
              <a:extLst>
                <a:ext uri="{FF2B5EF4-FFF2-40B4-BE49-F238E27FC236}">
                  <a16:creationId xmlns:a16="http://schemas.microsoft.com/office/drawing/2014/main" id="{F2CF9492-B912-4AAF-953B-8B462BF8F595}"/>
                </a:ext>
              </a:extLst>
            </p:cNvPr>
            <p:cNvCxnSpPr/>
            <p:nvPr/>
          </p:nvCxnSpPr>
          <p:spPr>
            <a:xfrm flipH="1" flipV="1">
              <a:off x="3626043" y="1613390"/>
              <a:ext cx="2514145" cy="6735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148">
              <a:extLst>
                <a:ext uri="{FF2B5EF4-FFF2-40B4-BE49-F238E27FC236}">
                  <a16:creationId xmlns:a16="http://schemas.microsoft.com/office/drawing/2014/main" id="{E5105F3B-1646-448E-BF78-2958ACF0B693}"/>
                </a:ext>
              </a:extLst>
            </p:cNvPr>
            <p:cNvCxnSpPr/>
            <p:nvPr/>
          </p:nvCxnSpPr>
          <p:spPr>
            <a:xfrm flipH="1" flipV="1">
              <a:off x="3631648" y="1728549"/>
              <a:ext cx="2514145" cy="6735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149">
              <a:extLst>
                <a:ext uri="{FF2B5EF4-FFF2-40B4-BE49-F238E27FC236}">
                  <a16:creationId xmlns:a16="http://schemas.microsoft.com/office/drawing/2014/main" id="{6A0CDF00-89DD-4501-8538-2B7B9DA439F4}"/>
                </a:ext>
              </a:extLst>
            </p:cNvPr>
            <p:cNvCxnSpPr/>
            <p:nvPr/>
          </p:nvCxnSpPr>
          <p:spPr>
            <a:xfrm flipH="1" flipV="1">
              <a:off x="3631648" y="1836090"/>
              <a:ext cx="2514145" cy="6735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150">
              <a:extLst>
                <a:ext uri="{FF2B5EF4-FFF2-40B4-BE49-F238E27FC236}">
                  <a16:creationId xmlns:a16="http://schemas.microsoft.com/office/drawing/2014/main" id="{F55B8301-ED63-4FEA-B9B2-DE85D199E4B6}"/>
                </a:ext>
              </a:extLst>
            </p:cNvPr>
            <p:cNvCxnSpPr/>
            <p:nvPr/>
          </p:nvCxnSpPr>
          <p:spPr>
            <a:xfrm flipH="1" flipV="1">
              <a:off x="3631648" y="1965476"/>
              <a:ext cx="2514145" cy="67352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151">
              <a:extLst>
                <a:ext uri="{FF2B5EF4-FFF2-40B4-BE49-F238E27FC236}">
                  <a16:creationId xmlns:a16="http://schemas.microsoft.com/office/drawing/2014/main" id="{DE67FB52-3096-441B-B45C-34785BA7E875}"/>
                </a:ext>
              </a:extLst>
            </p:cNvPr>
            <p:cNvCxnSpPr/>
            <p:nvPr/>
          </p:nvCxnSpPr>
          <p:spPr>
            <a:xfrm flipV="1">
              <a:off x="3629118" y="2635120"/>
              <a:ext cx="2527865" cy="20265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152">
              <a:extLst>
                <a:ext uri="{FF2B5EF4-FFF2-40B4-BE49-F238E27FC236}">
                  <a16:creationId xmlns:a16="http://schemas.microsoft.com/office/drawing/2014/main" id="{CD31F11E-936B-46F8-A164-5DCEC246CB8E}"/>
                </a:ext>
              </a:extLst>
            </p:cNvPr>
            <p:cNvCxnSpPr/>
            <p:nvPr/>
          </p:nvCxnSpPr>
          <p:spPr>
            <a:xfrm flipV="1">
              <a:off x="3637582" y="2521389"/>
              <a:ext cx="2527865" cy="20265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153">
              <a:extLst>
                <a:ext uri="{FF2B5EF4-FFF2-40B4-BE49-F238E27FC236}">
                  <a16:creationId xmlns:a16="http://schemas.microsoft.com/office/drawing/2014/main" id="{438F157F-0A42-456B-A4FC-147928551BA0}"/>
                </a:ext>
              </a:extLst>
            </p:cNvPr>
            <p:cNvCxnSpPr/>
            <p:nvPr/>
          </p:nvCxnSpPr>
          <p:spPr>
            <a:xfrm flipV="1">
              <a:off x="3629118" y="2390369"/>
              <a:ext cx="2527865" cy="20265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154">
              <a:extLst>
                <a:ext uri="{FF2B5EF4-FFF2-40B4-BE49-F238E27FC236}">
                  <a16:creationId xmlns:a16="http://schemas.microsoft.com/office/drawing/2014/main" id="{0CC521DE-7422-4769-B379-EA6533E3D551}"/>
                </a:ext>
              </a:extLst>
            </p:cNvPr>
            <p:cNvCxnSpPr/>
            <p:nvPr/>
          </p:nvCxnSpPr>
          <p:spPr>
            <a:xfrm flipV="1">
              <a:off x="3620654" y="2276138"/>
              <a:ext cx="2527865" cy="20265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155">
              <a:extLst>
                <a:ext uri="{FF2B5EF4-FFF2-40B4-BE49-F238E27FC236}">
                  <a16:creationId xmlns:a16="http://schemas.microsoft.com/office/drawing/2014/main" id="{EF84F207-2D00-4948-B3AF-F61F72F271D6}"/>
                </a:ext>
              </a:extLst>
            </p:cNvPr>
            <p:cNvCxnSpPr/>
            <p:nvPr/>
          </p:nvCxnSpPr>
          <p:spPr>
            <a:xfrm flipV="1">
              <a:off x="3628006" y="2167064"/>
              <a:ext cx="2527865" cy="202650"/>
            </a:xfrm>
            <a:prstGeom prst="line">
              <a:avLst/>
            </a:prstGeom>
            <a:ln w="19050">
              <a:solidFill>
                <a:schemeClr val="accent1">
                  <a:lumMod val="60000"/>
                  <a:lumOff val="40000"/>
                </a:schemeClr>
              </a:solidFill>
              <a:head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76">
            <a:extLst>
              <a:ext uri="{FF2B5EF4-FFF2-40B4-BE49-F238E27FC236}">
                <a16:creationId xmlns:a16="http://schemas.microsoft.com/office/drawing/2014/main" id="{ECEB2837-402C-49B6-81F2-8DB1B601D2C6}"/>
              </a:ext>
            </a:extLst>
          </p:cNvPr>
          <p:cNvSpPr txBox="1"/>
          <p:nvPr/>
        </p:nvSpPr>
        <p:spPr>
          <a:xfrm rot="21298306">
            <a:off x="3548193" y="3828722"/>
            <a:ext cx="769441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l-PL" sz="5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GetReqest</a:t>
            </a:r>
            <a:r>
              <a:rPr lang="pl-PL" sz="5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(1.3.6.1.2.1.1.6)</a:t>
            </a:r>
            <a:endParaRPr lang="en-US" sz="500" b="0" i="0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00" name="TextBox 76">
            <a:extLst>
              <a:ext uri="{FF2B5EF4-FFF2-40B4-BE49-F238E27FC236}">
                <a16:creationId xmlns:a16="http://schemas.microsoft.com/office/drawing/2014/main" id="{C47952E2-B774-480F-B390-87D9F35D6228}"/>
              </a:ext>
            </a:extLst>
          </p:cNvPr>
          <p:cNvSpPr txBox="1"/>
          <p:nvPr/>
        </p:nvSpPr>
        <p:spPr>
          <a:xfrm rot="157424">
            <a:off x="3568914" y="4226662"/>
            <a:ext cx="854401" cy="76944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l-PL" sz="5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GetResponse</a:t>
            </a:r>
            <a:r>
              <a:rPr lang="pl-PL" sz="500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(1.3.6.1.2.1.1.6)</a:t>
            </a:r>
            <a:endParaRPr lang="en-US" sz="500" b="0" i="0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</p:txBody>
      </p:sp>
      <p:sp>
        <p:nvSpPr>
          <p:cNvPr id="101" name="Oval 418">
            <a:extLst>
              <a:ext uri="{FF2B5EF4-FFF2-40B4-BE49-F238E27FC236}">
                <a16:creationId xmlns:a16="http://schemas.microsoft.com/office/drawing/2014/main" id="{DA7ED34C-10A1-4CD6-8ABB-AA76374BE58C}"/>
              </a:ext>
            </a:extLst>
          </p:cNvPr>
          <p:cNvSpPr/>
          <p:nvPr/>
        </p:nvSpPr>
        <p:spPr>
          <a:xfrm>
            <a:off x="2088446" y="4612322"/>
            <a:ext cx="40509" cy="4183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sp>
        <p:nvSpPr>
          <p:cNvPr id="102" name="Oval 422">
            <a:extLst>
              <a:ext uri="{FF2B5EF4-FFF2-40B4-BE49-F238E27FC236}">
                <a16:creationId xmlns:a16="http://schemas.microsoft.com/office/drawing/2014/main" id="{F1422A01-A43E-4491-B01B-53ED9C72F672}"/>
              </a:ext>
            </a:extLst>
          </p:cNvPr>
          <p:cNvSpPr/>
          <p:nvPr/>
        </p:nvSpPr>
        <p:spPr>
          <a:xfrm>
            <a:off x="2164113" y="5322156"/>
            <a:ext cx="40509" cy="41837"/>
          </a:xfrm>
          <a:prstGeom prst="ellipse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00">
              <a:solidFill>
                <a:schemeClr val="tx1">
                  <a:lumMod val="75000"/>
                </a:schemeClr>
              </a:solidFill>
              <a:latin typeface="Work Sans" pitchFamily="2" charset="-18"/>
            </a:endParaRPr>
          </a:p>
        </p:txBody>
      </p:sp>
      <p:grpSp>
        <p:nvGrpSpPr>
          <p:cNvPr id="133" name="Grupa 132">
            <a:extLst>
              <a:ext uri="{FF2B5EF4-FFF2-40B4-BE49-F238E27FC236}">
                <a16:creationId xmlns:a16="http://schemas.microsoft.com/office/drawing/2014/main" id="{F8DD08E1-CC78-4B67-A177-E1FA5E9BD22C}"/>
              </a:ext>
            </a:extLst>
          </p:cNvPr>
          <p:cNvGrpSpPr/>
          <p:nvPr/>
        </p:nvGrpSpPr>
        <p:grpSpPr>
          <a:xfrm>
            <a:off x="7382747" y="2236976"/>
            <a:ext cx="3816258" cy="2870580"/>
            <a:chOff x="5972094" y="614461"/>
            <a:chExt cx="4183794" cy="2870580"/>
          </a:xfrm>
        </p:grpSpPr>
        <p:sp>
          <p:nvSpPr>
            <p:cNvPr id="134" name="Owal 133">
              <a:extLst>
                <a:ext uri="{FF2B5EF4-FFF2-40B4-BE49-F238E27FC236}">
                  <a16:creationId xmlns:a16="http://schemas.microsoft.com/office/drawing/2014/main" id="{DE8DB494-A88C-40A0-991D-46E00D7E77B8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35" name="pole tekstowe 134">
              <a:extLst>
                <a:ext uri="{FF2B5EF4-FFF2-40B4-BE49-F238E27FC236}">
                  <a16:creationId xmlns:a16="http://schemas.microsoft.com/office/drawing/2014/main" id="{6B850D5F-C29A-450C-9226-0E2259311E77}"/>
                </a:ext>
              </a:extLst>
            </p:cNvPr>
            <p:cNvSpPr txBox="1"/>
            <p:nvPr/>
          </p:nvSpPr>
          <p:spPr>
            <a:xfrm>
              <a:off x="6096000" y="807385"/>
              <a:ext cx="4059888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b="1" dirty="0">
                  <a:solidFill>
                    <a:schemeClr val="dk1"/>
                  </a:solidFill>
                  <a:latin typeface="Work Sans"/>
                  <a:sym typeface="Work Sans"/>
                </a:rPr>
                <a:t>Telemetry</a:t>
              </a:r>
              <a:r>
                <a:rPr lang="en-US" dirty="0">
                  <a:solidFill>
                    <a:schemeClr val="dk1"/>
                  </a:solidFill>
                  <a:latin typeface="Work Sans"/>
                  <a:sym typeface="Work Sans"/>
                </a:rPr>
                <a:t> </a:t>
              </a:r>
              <a:r>
                <a:rPr lang="pl-PL" dirty="0">
                  <a:solidFill>
                    <a:schemeClr val="dk1"/>
                  </a:solidFill>
                  <a:latin typeface="Work Sans"/>
                  <a:sym typeface="Work Sans"/>
                </a:rPr>
                <a:t>= </a:t>
              </a:r>
              <a:r>
                <a:rPr lang="pl-PL" dirty="0" err="1">
                  <a:solidFill>
                    <a:schemeClr val="dk1"/>
                  </a:solidFill>
                  <a:latin typeface="Work Sans"/>
                  <a:sym typeface="Work Sans"/>
                </a:rPr>
                <a:t>Realtime</a:t>
              </a:r>
              <a:endParaRPr lang="pl-PL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endParaRPr lang="pl-PL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dirty="0">
                  <a:solidFill>
                    <a:schemeClr val="dk1"/>
                  </a:solidFill>
                  <a:latin typeface="Work Sans"/>
                  <a:sym typeface="Work Sans"/>
                </a:rPr>
                <a:t>Full of data: </a:t>
              </a:r>
            </a:p>
            <a:p>
              <a:pPr marL="0" indent="0">
                <a:spcBef>
                  <a:spcPts val="0"/>
                </a:spcBef>
              </a:pPr>
              <a:r>
                <a:rPr lang="en-US" dirty="0">
                  <a:solidFill>
                    <a:schemeClr val="dk1"/>
                  </a:solidFill>
                  <a:latin typeface="Work Sans"/>
                  <a:sym typeface="Work Sans"/>
                </a:rPr>
                <a:t>CPU Load, Statistics, MAC address, BGP, neighbors, ISIS, ports status, buffers utilization</a:t>
              </a:r>
              <a:r>
                <a:rPr lang="pl-PL" dirty="0">
                  <a:solidFill>
                    <a:schemeClr val="dk1"/>
                  </a:solidFill>
                  <a:latin typeface="Work Sans"/>
                  <a:sym typeface="Work Sans"/>
                </a:rPr>
                <a:t>…</a:t>
              </a:r>
            </a:p>
            <a:p>
              <a:pPr marL="0" indent="0">
                <a:spcBef>
                  <a:spcPts val="0"/>
                </a:spcBef>
              </a:pPr>
              <a:endParaRPr lang="pl-PL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en-US" dirty="0">
                  <a:solidFill>
                    <a:schemeClr val="dk1"/>
                  </a:solidFill>
                  <a:latin typeface="Work Sans"/>
                  <a:sym typeface="Work Sans"/>
                </a:rPr>
                <a:t>Data streaming</a:t>
              </a:r>
              <a:r>
                <a:rPr lang="pl-PL" dirty="0">
                  <a:solidFill>
                    <a:schemeClr val="dk1"/>
                  </a:solidFill>
                  <a:latin typeface="Work Sans"/>
                  <a:sym typeface="Work Sans"/>
                </a:rPr>
                <a:t> </a:t>
              </a:r>
              <a:r>
                <a:rPr lang="en-US" dirty="0">
                  <a:solidFill>
                    <a:schemeClr val="dk1"/>
                  </a:solidFill>
                  <a:latin typeface="Work Sans"/>
                  <a:sym typeface="Work Sans"/>
                </a:rPr>
                <a:t>selected (all)</a:t>
              </a:r>
              <a:r>
                <a:rPr lang="pl-PL" dirty="0">
                  <a:solidFill>
                    <a:schemeClr val="dk1"/>
                  </a:solidFill>
                  <a:latin typeface="Work Sans"/>
                  <a:sym typeface="Work Sans"/>
                </a:rPr>
                <a:t> </a:t>
              </a:r>
              <a:r>
                <a:rPr lang="en-US" dirty="0">
                  <a:solidFill>
                    <a:schemeClr val="dk1"/>
                  </a:solidFill>
                  <a:latin typeface="Work Sans"/>
                  <a:sym typeface="Work Sans"/>
                </a:rPr>
                <a:t>changes in DB </a:t>
              </a:r>
              <a:endParaRPr lang="pl-PL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endParaRPr lang="pl-PL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r>
                <a:rPr lang="en-US" dirty="0">
                  <a:solidFill>
                    <a:schemeClr val="dk1"/>
                  </a:solidFill>
                  <a:latin typeface="Work Sans"/>
                  <a:sym typeface="Helvetica Neue"/>
                </a:rPr>
                <a:t>Publish/ Subscribe Model </a:t>
              </a:r>
            </a:p>
            <a:p>
              <a:pPr marL="0" indent="0">
                <a:spcBef>
                  <a:spcPts val="0"/>
                </a:spcBef>
              </a:pPr>
              <a:endParaRPr lang="en-US" dirty="0">
                <a:solidFill>
                  <a:schemeClr val="dk1"/>
                </a:solidFill>
                <a:latin typeface="Work Sans"/>
                <a:sym typeface="Work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0439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Platrofma</a:t>
            </a:r>
            <a:r>
              <a:rPr lang="pl-PL" dirty="0"/>
              <a:t>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Vision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Monitoring, Telemetry Era</a:t>
            </a:r>
            <a:endParaRPr dirty="0"/>
          </a:p>
        </p:txBody>
      </p:sp>
      <p:grpSp>
        <p:nvGrpSpPr>
          <p:cNvPr id="88" name="Grupa 87">
            <a:extLst>
              <a:ext uri="{FF2B5EF4-FFF2-40B4-BE49-F238E27FC236}">
                <a16:creationId xmlns:a16="http://schemas.microsoft.com/office/drawing/2014/main" id="{2DD0B9CC-3B1C-44FB-A210-D7C240288556}"/>
              </a:ext>
            </a:extLst>
          </p:cNvPr>
          <p:cNvGrpSpPr/>
          <p:nvPr/>
        </p:nvGrpSpPr>
        <p:grpSpPr>
          <a:xfrm>
            <a:off x="1381686" y="4332598"/>
            <a:ext cx="5094286" cy="1762584"/>
            <a:chOff x="5972094" y="614461"/>
            <a:chExt cx="5584906" cy="1762584"/>
          </a:xfrm>
        </p:grpSpPr>
        <p:sp>
          <p:nvSpPr>
            <p:cNvPr id="89" name="Owal 88">
              <a:extLst>
                <a:ext uri="{FF2B5EF4-FFF2-40B4-BE49-F238E27FC236}">
                  <a16:creationId xmlns:a16="http://schemas.microsoft.com/office/drawing/2014/main" id="{4777A8B4-C8F3-4C78-9A4B-0EF195750D3C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90" name="pole tekstowe 89">
              <a:extLst>
                <a:ext uri="{FF2B5EF4-FFF2-40B4-BE49-F238E27FC236}">
                  <a16:creationId xmlns:a16="http://schemas.microsoft.com/office/drawing/2014/main" id="{EBDDCD93-F3B3-42BD-A736-0CE3F8E8035B}"/>
                </a:ext>
              </a:extLst>
            </p:cNvPr>
            <p:cNvSpPr txBox="1"/>
            <p:nvPr/>
          </p:nvSpPr>
          <p:spPr>
            <a:xfrm>
              <a:off x="6096000" y="807385"/>
              <a:ext cx="5461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Stateful Processes – All processes maintain their own state 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Enormously complex code interaction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IPC with message queues and stores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Impossible to coordinate development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Serial Dependency (Christmas Lights)</a:t>
              </a:r>
            </a:p>
          </p:txBody>
        </p:sp>
      </p:grpSp>
      <p:sp>
        <p:nvSpPr>
          <p:cNvPr id="92" name="TextBox 146">
            <a:extLst>
              <a:ext uri="{FF2B5EF4-FFF2-40B4-BE49-F238E27FC236}">
                <a16:creationId xmlns:a16="http://schemas.microsoft.com/office/drawing/2014/main" id="{74449CD3-59BA-4B2D-BD59-E0F302F5EBC5}"/>
              </a:ext>
            </a:extLst>
          </p:cNvPr>
          <p:cNvSpPr txBox="1"/>
          <p:nvPr/>
        </p:nvSpPr>
        <p:spPr>
          <a:xfrm>
            <a:off x="2820712" y="1758462"/>
            <a:ext cx="160703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i="0" dirty="0">
                <a:solidFill>
                  <a:schemeClr val="tx1"/>
                </a:solidFill>
                <a:latin typeface="Helvetica Neue"/>
                <a:cs typeface="Helvetica Neue"/>
              </a:rPr>
              <a:t>Typical OS</a:t>
            </a:r>
            <a:r>
              <a:rPr lang="en-US" sz="2000" b="0" i="0" dirty="0">
                <a:solidFill>
                  <a:schemeClr val="tx1"/>
                </a:solidFill>
                <a:latin typeface="Helvetica Neue"/>
                <a:cs typeface="Helvetica Neue"/>
              </a:rPr>
              <a:t> </a:t>
            </a:r>
          </a:p>
        </p:txBody>
      </p:sp>
      <p:grpSp>
        <p:nvGrpSpPr>
          <p:cNvPr id="103" name="Group 2">
            <a:extLst>
              <a:ext uri="{FF2B5EF4-FFF2-40B4-BE49-F238E27FC236}">
                <a16:creationId xmlns:a16="http://schemas.microsoft.com/office/drawing/2014/main" id="{114278B8-7D2D-466A-80AA-8F4DE20EB032}"/>
              </a:ext>
            </a:extLst>
          </p:cNvPr>
          <p:cNvGrpSpPr/>
          <p:nvPr/>
        </p:nvGrpSpPr>
        <p:grpSpPr>
          <a:xfrm>
            <a:off x="1253167" y="2094374"/>
            <a:ext cx="3223637" cy="1930809"/>
            <a:chOff x="720493" y="975885"/>
            <a:chExt cx="3223637" cy="1930809"/>
          </a:xfrm>
          <a:solidFill>
            <a:schemeClr val="tx1">
              <a:lumMod val="60000"/>
              <a:lumOff val="40000"/>
            </a:schemeClr>
          </a:solidFill>
        </p:grpSpPr>
        <p:cxnSp>
          <p:nvCxnSpPr>
            <p:cNvPr id="104" name="Straight Connector 84">
              <a:extLst>
                <a:ext uri="{FF2B5EF4-FFF2-40B4-BE49-F238E27FC236}">
                  <a16:creationId xmlns:a16="http://schemas.microsoft.com/office/drawing/2014/main" id="{02C4EB00-E2A9-4CE3-9E5F-427614E00935}"/>
                </a:ext>
              </a:extLst>
            </p:cNvPr>
            <p:cNvCxnSpPr/>
            <p:nvPr/>
          </p:nvCxnSpPr>
          <p:spPr>
            <a:xfrm>
              <a:off x="2134210" y="1774635"/>
              <a:ext cx="406721" cy="682492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85">
              <a:extLst>
                <a:ext uri="{FF2B5EF4-FFF2-40B4-BE49-F238E27FC236}">
                  <a16:creationId xmlns:a16="http://schemas.microsoft.com/office/drawing/2014/main" id="{E3FB0D4B-7414-4D5B-85AF-0990EA5056B3}"/>
                </a:ext>
              </a:extLst>
            </p:cNvPr>
            <p:cNvCxnSpPr/>
            <p:nvPr/>
          </p:nvCxnSpPr>
          <p:spPr>
            <a:xfrm flipH="1">
              <a:off x="1204148" y="1708927"/>
              <a:ext cx="671847" cy="720290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86">
              <a:extLst>
                <a:ext uri="{FF2B5EF4-FFF2-40B4-BE49-F238E27FC236}">
                  <a16:creationId xmlns:a16="http://schemas.microsoft.com/office/drawing/2014/main" id="{A88D3D73-2A24-41F9-AAC4-CF0B4FBFE095}"/>
                </a:ext>
              </a:extLst>
            </p:cNvPr>
            <p:cNvSpPr/>
            <p:nvPr/>
          </p:nvSpPr>
          <p:spPr>
            <a:xfrm>
              <a:off x="720493" y="1376488"/>
              <a:ext cx="783015" cy="73538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88">
              <a:extLst>
                <a:ext uri="{FF2B5EF4-FFF2-40B4-BE49-F238E27FC236}">
                  <a16:creationId xmlns:a16="http://schemas.microsoft.com/office/drawing/2014/main" id="{8ADFC82D-FC30-4EB6-A19B-978F5AE460B5}"/>
                </a:ext>
              </a:extLst>
            </p:cNvPr>
            <p:cNvSpPr/>
            <p:nvPr/>
          </p:nvSpPr>
          <p:spPr>
            <a:xfrm>
              <a:off x="1039682" y="1666863"/>
              <a:ext cx="379159" cy="334364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89">
              <a:extLst>
                <a:ext uri="{FF2B5EF4-FFF2-40B4-BE49-F238E27FC236}">
                  <a16:creationId xmlns:a16="http://schemas.microsoft.com/office/drawing/2014/main" id="{D6351A0E-090E-4326-A483-A36A90BEF788}"/>
                </a:ext>
              </a:extLst>
            </p:cNvPr>
            <p:cNvSpPr txBox="1"/>
            <p:nvPr/>
          </p:nvSpPr>
          <p:spPr>
            <a:xfrm>
              <a:off x="825620" y="1486855"/>
              <a:ext cx="376706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Helvetica Neue"/>
                  <a:cs typeface="Helvetica Neue"/>
                </a:rPr>
                <a:t>BGP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09" name="Oval 90">
              <a:extLst>
                <a:ext uri="{FF2B5EF4-FFF2-40B4-BE49-F238E27FC236}">
                  <a16:creationId xmlns:a16="http://schemas.microsoft.com/office/drawing/2014/main" id="{873602FA-6EED-4798-80DE-3F0EE2BCF6E6}"/>
                </a:ext>
              </a:extLst>
            </p:cNvPr>
            <p:cNvSpPr/>
            <p:nvPr/>
          </p:nvSpPr>
          <p:spPr>
            <a:xfrm>
              <a:off x="1742702" y="1039250"/>
              <a:ext cx="783015" cy="73538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91">
              <a:extLst>
                <a:ext uri="{FF2B5EF4-FFF2-40B4-BE49-F238E27FC236}">
                  <a16:creationId xmlns:a16="http://schemas.microsoft.com/office/drawing/2014/main" id="{CFB3CCA0-1486-4DC7-90E4-1A1EDAAF978E}"/>
                </a:ext>
              </a:extLst>
            </p:cNvPr>
            <p:cNvSpPr/>
            <p:nvPr/>
          </p:nvSpPr>
          <p:spPr>
            <a:xfrm>
              <a:off x="2061891" y="1329625"/>
              <a:ext cx="379159" cy="334364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92">
              <a:extLst>
                <a:ext uri="{FF2B5EF4-FFF2-40B4-BE49-F238E27FC236}">
                  <a16:creationId xmlns:a16="http://schemas.microsoft.com/office/drawing/2014/main" id="{B371ADBA-043E-4C85-9DA0-CEF0E61C5B20}"/>
                </a:ext>
              </a:extLst>
            </p:cNvPr>
            <p:cNvSpPr txBox="1"/>
            <p:nvPr/>
          </p:nvSpPr>
          <p:spPr>
            <a:xfrm>
              <a:off x="1988880" y="1126289"/>
              <a:ext cx="272510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Helvetica Neue"/>
                  <a:cs typeface="Helvetica Neue"/>
                </a:rPr>
                <a:t>FIB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2" name="Oval 93">
              <a:extLst>
                <a:ext uri="{FF2B5EF4-FFF2-40B4-BE49-F238E27FC236}">
                  <a16:creationId xmlns:a16="http://schemas.microsoft.com/office/drawing/2014/main" id="{7D3EE7A6-1EA5-41CA-8552-2C0089F4E465}"/>
                </a:ext>
              </a:extLst>
            </p:cNvPr>
            <p:cNvSpPr/>
            <p:nvPr/>
          </p:nvSpPr>
          <p:spPr>
            <a:xfrm>
              <a:off x="1503508" y="2171309"/>
              <a:ext cx="783015" cy="73538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94">
              <a:extLst>
                <a:ext uri="{FF2B5EF4-FFF2-40B4-BE49-F238E27FC236}">
                  <a16:creationId xmlns:a16="http://schemas.microsoft.com/office/drawing/2014/main" id="{33156F19-2475-41CD-AB34-42FA6D104224}"/>
                </a:ext>
              </a:extLst>
            </p:cNvPr>
            <p:cNvSpPr/>
            <p:nvPr/>
          </p:nvSpPr>
          <p:spPr>
            <a:xfrm>
              <a:off x="1822697" y="2461684"/>
              <a:ext cx="379159" cy="334364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95">
              <a:extLst>
                <a:ext uri="{FF2B5EF4-FFF2-40B4-BE49-F238E27FC236}">
                  <a16:creationId xmlns:a16="http://schemas.microsoft.com/office/drawing/2014/main" id="{06E6258F-2075-40A9-9C0A-F8E3DCFB2DEA}"/>
                </a:ext>
              </a:extLst>
            </p:cNvPr>
            <p:cNvSpPr txBox="1"/>
            <p:nvPr/>
          </p:nvSpPr>
          <p:spPr>
            <a:xfrm>
              <a:off x="1608635" y="2281676"/>
              <a:ext cx="320601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dirty="0">
                  <a:solidFill>
                    <a:schemeClr val="bg1"/>
                  </a:solidFill>
                  <a:latin typeface="Helvetica Neue"/>
                  <a:cs typeface="Helvetica Neue"/>
                </a:rPr>
                <a:t>PIM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5" name="Oval 96">
              <a:extLst>
                <a:ext uri="{FF2B5EF4-FFF2-40B4-BE49-F238E27FC236}">
                  <a16:creationId xmlns:a16="http://schemas.microsoft.com/office/drawing/2014/main" id="{46A564EF-97E9-4D34-843E-478B3D1B3F36}"/>
                </a:ext>
              </a:extLst>
            </p:cNvPr>
            <p:cNvSpPr/>
            <p:nvPr/>
          </p:nvSpPr>
          <p:spPr>
            <a:xfrm>
              <a:off x="3161115" y="1167873"/>
              <a:ext cx="783015" cy="73538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97">
              <a:extLst>
                <a:ext uri="{FF2B5EF4-FFF2-40B4-BE49-F238E27FC236}">
                  <a16:creationId xmlns:a16="http://schemas.microsoft.com/office/drawing/2014/main" id="{BA5AD26D-92CF-481E-A1B7-BB41123CFD1C}"/>
                </a:ext>
              </a:extLst>
            </p:cNvPr>
            <p:cNvSpPr/>
            <p:nvPr/>
          </p:nvSpPr>
          <p:spPr>
            <a:xfrm>
              <a:off x="3480304" y="1458248"/>
              <a:ext cx="379159" cy="334364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99">
              <a:extLst>
                <a:ext uri="{FF2B5EF4-FFF2-40B4-BE49-F238E27FC236}">
                  <a16:creationId xmlns:a16="http://schemas.microsoft.com/office/drawing/2014/main" id="{A6F09905-2C41-4CE9-AEA1-F92AA50B1206}"/>
                </a:ext>
              </a:extLst>
            </p:cNvPr>
            <p:cNvSpPr txBox="1"/>
            <p:nvPr/>
          </p:nvSpPr>
          <p:spPr>
            <a:xfrm>
              <a:off x="3266242" y="1278240"/>
              <a:ext cx="484107" cy="184666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200" dirty="0">
                  <a:solidFill>
                    <a:schemeClr val="bg1"/>
                  </a:solidFill>
                  <a:latin typeface="Helvetica Neue"/>
                  <a:cs typeface="Helvetica Neue"/>
                </a:rPr>
                <a:t>VXLAN</a:t>
              </a:r>
              <a:endParaRPr lang="en-US" sz="12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8" name="Oval 100">
              <a:extLst>
                <a:ext uri="{FF2B5EF4-FFF2-40B4-BE49-F238E27FC236}">
                  <a16:creationId xmlns:a16="http://schemas.microsoft.com/office/drawing/2014/main" id="{B4A4C961-2490-40A9-8610-C0FD979689A7}"/>
                </a:ext>
              </a:extLst>
            </p:cNvPr>
            <p:cNvSpPr/>
            <p:nvPr/>
          </p:nvSpPr>
          <p:spPr>
            <a:xfrm>
              <a:off x="2830826" y="2096991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01">
              <a:extLst>
                <a:ext uri="{FF2B5EF4-FFF2-40B4-BE49-F238E27FC236}">
                  <a16:creationId xmlns:a16="http://schemas.microsoft.com/office/drawing/2014/main" id="{36A41665-42A3-4E87-9041-48D0CBE0483A}"/>
                </a:ext>
              </a:extLst>
            </p:cNvPr>
            <p:cNvSpPr/>
            <p:nvPr/>
          </p:nvSpPr>
          <p:spPr>
            <a:xfrm>
              <a:off x="2943196" y="2213035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03">
              <a:extLst>
                <a:ext uri="{FF2B5EF4-FFF2-40B4-BE49-F238E27FC236}">
                  <a16:creationId xmlns:a16="http://schemas.microsoft.com/office/drawing/2014/main" id="{FC9DDC04-ACBA-4C34-972F-2EC53B377D72}"/>
                </a:ext>
              </a:extLst>
            </p:cNvPr>
            <p:cNvSpPr/>
            <p:nvPr/>
          </p:nvSpPr>
          <p:spPr>
            <a:xfrm>
              <a:off x="973637" y="2389151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05">
              <a:extLst>
                <a:ext uri="{FF2B5EF4-FFF2-40B4-BE49-F238E27FC236}">
                  <a16:creationId xmlns:a16="http://schemas.microsoft.com/office/drawing/2014/main" id="{76C1AD3F-3CB8-4940-95ED-ECEC32181A87}"/>
                </a:ext>
              </a:extLst>
            </p:cNvPr>
            <p:cNvSpPr/>
            <p:nvPr/>
          </p:nvSpPr>
          <p:spPr>
            <a:xfrm>
              <a:off x="1086007" y="2505195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07">
              <a:extLst>
                <a:ext uri="{FF2B5EF4-FFF2-40B4-BE49-F238E27FC236}">
                  <a16:creationId xmlns:a16="http://schemas.microsoft.com/office/drawing/2014/main" id="{5E72DA39-E01D-4DFE-9788-C15DE2DF3AEB}"/>
                </a:ext>
              </a:extLst>
            </p:cNvPr>
            <p:cNvSpPr/>
            <p:nvPr/>
          </p:nvSpPr>
          <p:spPr>
            <a:xfrm>
              <a:off x="1204401" y="975885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09">
              <a:extLst>
                <a:ext uri="{FF2B5EF4-FFF2-40B4-BE49-F238E27FC236}">
                  <a16:creationId xmlns:a16="http://schemas.microsoft.com/office/drawing/2014/main" id="{F99F3549-0085-4257-B0AC-B894DE5E4183}"/>
                </a:ext>
              </a:extLst>
            </p:cNvPr>
            <p:cNvSpPr/>
            <p:nvPr/>
          </p:nvSpPr>
          <p:spPr>
            <a:xfrm>
              <a:off x="1316771" y="1091929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11">
              <a:extLst>
                <a:ext uri="{FF2B5EF4-FFF2-40B4-BE49-F238E27FC236}">
                  <a16:creationId xmlns:a16="http://schemas.microsoft.com/office/drawing/2014/main" id="{37FE7CE5-0F08-4680-95DC-0F2F26985EAC}"/>
                </a:ext>
              </a:extLst>
            </p:cNvPr>
            <p:cNvSpPr/>
            <p:nvPr/>
          </p:nvSpPr>
          <p:spPr>
            <a:xfrm>
              <a:off x="2600446" y="1592883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13">
              <a:extLst>
                <a:ext uri="{FF2B5EF4-FFF2-40B4-BE49-F238E27FC236}">
                  <a16:creationId xmlns:a16="http://schemas.microsoft.com/office/drawing/2014/main" id="{210347E9-0682-4DA8-9AE7-DB8D30161ABE}"/>
                </a:ext>
              </a:extLst>
            </p:cNvPr>
            <p:cNvSpPr/>
            <p:nvPr/>
          </p:nvSpPr>
          <p:spPr>
            <a:xfrm>
              <a:off x="2712816" y="1708927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15">
              <a:extLst>
                <a:ext uri="{FF2B5EF4-FFF2-40B4-BE49-F238E27FC236}">
                  <a16:creationId xmlns:a16="http://schemas.microsoft.com/office/drawing/2014/main" id="{A9CE2097-509D-41F6-8467-4B1D3A020A42}"/>
                </a:ext>
              </a:extLst>
            </p:cNvPr>
            <p:cNvCxnSpPr/>
            <p:nvPr/>
          </p:nvCxnSpPr>
          <p:spPr>
            <a:xfrm flipH="1">
              <a:off x="1953446" y="1792612"/>
              <a:ext cx="58830" cy="369594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17">
              <a:extLst>
                <a:ext uri="{FF2B5EF4-FFF2-40B4-BE49-F238E27FC236}">
                  <a16:creationId xmlns:a16="http://schemas.microsoft.com/office/drawing/2014/main" id="{13690715-60A4-4F50-99BE-13491BEBBAAD}"/>
                </a:ext>
              </a:extLst>
            </p:cNvPr>
            <p:cNvCxnSpPr/>
            <p:nvPr/>
          </p:nvCxnSpPr>
          <p:spPr>
            <a:xfrm flipH="1">
              <a:off x="1471417" y="1503618"/>
              <a:ext cx="264800" cy="77596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18">
              <a:extLst>
                <a:ext uri="{FF2B5EF4-FFF2-40B4-BE49-F238E27FC236}">
                  <a16:creationId xmlns:a16="http://schemas.microsoft.com/office/drawing/2014/main" id="{20E93849-6CA4-4FF9-B833-57507338494E}"/>
                </a:ext>
              </a:extLst>
            </p:cNvPr>
            <p:cNvCxnSpPr/>
            <p:nvPr/>
          </p:nvCxnSpPr>
          <p:spPr>
            <a:xfrm flipH="1" flipV="1">
              <a:off x="2542949" y="1274704"/>
              <a:ext cx="618166" cy="111258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2">
              <a:extLst>
                <a:ext uri="{FF2B5EF4-FFF2-40B4-BE49-F238E27FC236}">
                  <a16:creationId xmlns:a16="http://schemas.microsoft.com/office/drawing/2014/main" id="{7BDEED75-CE8A-467C-8D70-5EA9D67CE43A}"/>
                </a:ext>
              </a:extLst>
            </p:cNvPr>
            <p:cNvCxnSpPr/>
            <p:nvPr/>
          </p:nvCxnSpPr>
          <p:spPr>
            <a:xfrm flipH="1" flipV="1">
              <a:off x="2330070" y="1723619"/>
              <a:ext cx="540305" cy="413438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4">
              <a:extLst>
                <a:ext uri="{FF2B5EF4-FFF2-40B4-BE49-F238E27FC236}">
                  <a16:creationId xmlns:a16="http://schemas.microsoft.com/office/drawing/2014/main" id="{41A318CB-1192-4932-9F64-D3A3BC9099BF}"/>
                </a:ext>
              </a:extLst>
            </p:cNvPr>
            <p:cNvCxnSpPr/>
            <p:nvPr/>
          </p:nvCxnSpPr>
          <p:spPr>
            <a:xfrm flipV="1">
              <a:off x="2870506" y="1671152"/>
              <a:ext cx="285640" cy="58526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25">
              <a:extLst>
                <a:ext uri="{FF2B5EF4-FFF2-40B4-BE49-F238E27FC236}">
                  <a16:creationId xmlns:a16="http://schemas.microsoft.com/office/drawing/2014/main" id="{5FF41209-462B-4F17-8202-72B1ED890822}"/>
                </a:ext>
              </a:extLst>
            </p:cNvPr>
            <p:cNvCxnSpPr/>
            <p:nvPr/>
          </p:nvCxnSpPr>
          <p:spPr>
            <a:xfrm flipV="1">
              <a:off x="2195916" y="1826406"/>
              <a:ext cx="444079" cy="457907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29">
              <a:extLst>
                <a:ext uri="{FF2B5EF4-FFF2-40B4-BE49-F238E27FC236}">
                  <a16:creationId xmlns:a16="http://schemas.microsoft.com/office/drawing/2014/main" id="{81A19BD8-6E52-4EB9-B190-98887789A43C}"/>
                </a:ext>
              </a:extLst>
            </p:cNvPr>
            <p:cNvCxnSpPr/>
            <p:nvPr/>
          </p:nvCxnSpPr>
          <p:spPr>
            <a:xfrm flipV="1">
              <a:off x="3061337" y="1855587"/>
              <a:ext cx="246528" cy="281470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0">
              <a:extLst>
                <a:ext uri="{FF2B5EF4-FFF2-40B4-BE49-F238E27FC236}">
                  <a16:creationId xmlns:a16="http://schemas.microsoft.com/office/drawing/2014/main" id="{A4D1C3D3-EFE3-4A28-9AC0-3D4849FABFE9}"/>
                </a:ext>
              </a:extLst>
            </p:cNvPr>
            <p:cNvCxnSpPr/>
            <p:nvPr/>
          </p:nvCxnSpPr>
          <p:spPr>
            <a:xfrm flipV="1">
              <a:off x="1108667" y="2111873"/>
              <a:ext cx="3334" cy="277278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1">
              <a:extLst>
                <a:ext uri="{FF2B5EF4-FFF2-40B4-BE49-F238E27FC236}">
                  <a16:creationId xmlns:a16="http://schemas.microsoft.com/office/drawing/2014/main" id="{2CD9CFD4-42F8-4905-B41E-B481D9096015}"/>
                </a:ext>
              </a:extLst>
            </p:cNvPr>
            <p:cNvCxnSpPr/>
            <p:nvPr/>
          </p:nvCxnSpPr>
          <p:spPr>
            <a:xfrm flipH="1" flipV="1">
              <a:off x="1434912" y="1209408"/>
              <a:ext cx="338921" cy="978687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2">
              <a:extLst>
                <a:ext uri="{FF2B5EF4-FFF2-40B4-BE49-F238E27FC236}">
                  <a16:creationId xmlns:a16="http://schemas.microsoft.com/office/drawing/2014/main" id="{FB5B01ED-99DC-40AA-BD59-6E0E0AC5A5C0}"/>
                </a:ext>
              </a:extLst>
            </p:cNvPr>
            <p:cNvSpPr/>
            <p:nvPr/>
          </p:nvSpPr>
          <p:spPr>
            <a:xfrm>
              <a:off x="2501382" y="2417061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3">
              <a:extLst>
                <a:ext uri="{FF2B5EF4-FFF2-40B4-BE49-F238E27FC236}">
                  <a16:creationId xmlns:a16="http://schemas.microsoft.com/office/drawing/2014/main" id="{08F7EC47-A7BC-421A-B061-CA4F358C7A7E}"/>
                </a:ext>
              </a:extLst>
            </p:cNvPr>
            <p:cNvSpPr/>
            <p:nvPr/>
          </p:nvSpPr>
          <p:spPr>
            <a:xfrm>
              <a:off x="2613752" y="2533105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44">
              <a:extLst>
                <a:ext uri="{FF2B5EF4-FFF2-40B4-BE49-F238E27FC236}">
                  <a16:creationId xmlns:a16="http://schemas.microsoft.com/office/drawing/2014/main" id="{4C4A916E-0798-46FF-8652-55C2BB14C087}"/>
                </a:ext>
              </a:extLst>
            </p:cNvPr>
            <p:cNvCxnSpPr/>
            <p:nvPr/>
          </p:nvCxnSpPr>
          <p:spPr>
            <a:xfrm flipH="1" flipV="1">
              <a:off x="1522738" y="1130569"/>
              <a:ext cx="240998" cy="85224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5">
              <a:extLst>
                <a:ext uri="{FF2B5EF4-FFF2-40B4-BE49-F238E27FC236}">
                  <a16:creationId xmlns:a16="http://schemas.microsoft.com/office/drawing/2014/main" id="{454DF874-4D0D-40D4-802E-015850771394}"/>
                </a:ext>
              </a:extLst>
            </p:cNvPr>
            <p:cNvCxnSpPr/>
            <p:nvPr/>
          </p:nvCxnSpPr>
          <p:spPr>
            <a:xfrm flipV="1">
              <a:off x="2632188" y="1866472"/>
              <a:ext cx="103288" cy="534642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Oval 147">
              <a:extLst>
                <a:ext uri="{FF2B5EF4-FFF2-40B4-BE49-F238E27FC236}">
                  <a16:creationId xmlns:a16="http://schemas.microsoft.com/office/drawing/2014/main" id="{FD5D3BE7-A316-4FE9-96A3-877440306077}"/>
                </a:ext>
              </a:extLst>
            </p:cNvPr>
            <p:cNvSpPr/>
            <p:nvPr/>
          </p:nvSpPr>
          <p:spPr>
            <a:xfrm>
              <a:off x="2984927" y="2451190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8">
              <a:extLst>
                <a:ext uri="{FF2B5EF4-FFF2-40B4-BE49-F238E27FC236}">
                  <a16:creationId xmlns:a16="http://schemas.microsoft.com/office/drawing/2014/main" id="{432099EB-6241-4207-AA6C-7FB6EA0535AC}"/>
                </a:ext>
              </a:extLst>
            </p:cNvPr>
            <p:cNvSpPr/>
            <p:nvPr/>
          </p:nvSpPr>
          <p:spPr>
            <a:xfrm>
              <a:off x="3097297" y="2567234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9">
              <a:extLst>
                <a:ext uri="{FF2B5EF4-FFF2-40B4-BE49-F238E27FC236}">
                  <a16:creationId xmlns:a16="http://schemas.microsoft.com/office/drawing/2014/main" id="{ECF50C7F-C49E-418D-BE87-CD2429E2E8B0}"/>
                </a:ext>
              </a:extLst>
            </p:cNvPr>
            <p:cNvSpPr/>
            <p:nvPr/>
          </p:nvSpPr>
          <p:spPr>
            <a:xfrm>
              <a:off x="3344912" y="2074776"/>
              <a:ext cx="270060" cy="273589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50">
              <a:extLst>
                <a:ext uri="{FF2B5EF4-FFF2-40B4-BE49-F238E27FC236}">
                  <a16:creationId xmlns:a16="http://schemas.microsoft.com/office/drawing/2014/main" id="{39F54537-9FE3-4434-940D-4E2BBDDDC44E}"/>
                </a:ext>
              </a:extLst>
            </p:cNvPr>
            <p:cNvSpPr/>
            <p:nvPr/>
          </p:nvSpPr>
          <p:spPr>
            <a:xfrm>
              <a:off x="3457282" y="2190820"/>
              <a:ext cx="105127" cy="107175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solidFill>
                <a:srgbClr val="0070C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6" name="Straight Connector 151">
              <a:extLst>
                <a:ext uri="{FF2B5EF4-FFF2-40B4-BE49-F238E27FC236}">
                  <a16:creationId xmlns:a16="http://schemas.microsoft.com/office/drawing/2014/main" id="{57E5B7A5-EA49-4D26-B57E-28A24BA7D70D}"/>
                </a:ext>
              </a:extLst>
            </p:cNvPr>
            <p:cNvCxnSpPr/>
            <p:nvPr/>
          </p:nvCxnSpPr>
          <p:spPr>
            <a:xfrm flipV="1">
              <a:off x="3119957" y="1888556"/>
              <a:ext cx="263055" cy="562634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  <a:headEnd type="stealth"/>
              <a:tailEnd type="stealt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7" name="Group 4">
            <a:extLst>
              <a:ext uri="{FF2B5EF4-FFF2-40B4-BE49-F238E27FC236}">
                <a16:creationId xmlns:a16="http://schemas.microsoft.com/office/drawing/2014/main" id="{FCF7E206-9A44-419A-B6AF-298B10420E5C}"/>
              </a:ext>
            </a:extLst>
          </p:cNvPr>
          <p:cNvGrpSpPr/>
          <p:nvPr/>
        </p:nvGrpSpPr>
        <p:grpSpPr>
          <a:xfrm>
            <a:off x="7303229" y="1892405"/>
            <a:ext cx="2772339" cy="1851853"/>
            <a:chOff x="5913305" y="773916"/>
            <a:chExt cx="2772339" cy="1851853"/>
          </a:xfrm>
          <a:solidFill>
            <a:schemeClr val="tx1">
              <a:lumMod val="60000"/>
              <a:lumOff val="40000"/>
            </a:schemeClr>
          </a:solidFill>
        </p:grpSpPr>
        <p:cxnSp>
          <p:nvCxnSpPr>
            <p:cNvPr id="148" name="Straight Connector 29">
              <a:extLst>
                <a:ext uri="{FF2B5EF4-FFF2-40B4-BE49-F238E27FC236}">
                  <a16:creationId xmlns:a16="http://schemas.microsoft.com/office/drawing/2014/main" id="{89BE7B71-080D-4350-B9D3-AAC4026A9BE8}"/>
                </a:ext>
              </a:extLst>
            </p:cNvPr>
            <p:cNvCxnSpPr/>
            <p:nvPr/>
          </p:nvCxnSpPr>
          <p:spPr>
            <a:xfrm flipH="1" flipV="1">
              <a:off x="6800675" y="950557"/>
              <a:ext cx="506954" cy="674099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30">
              <a:extLst>
                <a:ext uri="{FF2B5EF4-FFF2-40B4-BE49-F238E27FC236}">
                  <a16:creationId xmlns:a16="http://schemas.microsoft.com/office/drawing/2014/main" id="{895E1F39-C64D-4EBC-AEE6-5315BF65FDBB}"/>
                </a:ext>
              </a:extLst>
            </p:cNvPr>
            <p:cNvCxnSpPr/>
            <p:nvPr/>
          </p:nvCxnSpPr>
          <p:spPr>
            <a:xfrm flipH="1" flipV="1">
              <a:off x="7307628" y="1624656"/>
              <a:ext cx="736499" cy="359806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31">
              <a:extLst>
                <a:ext uri="{FF2B5EF4-FFF2-40B4-BE49-F238E27FC236}">
                  <a16:creationId xmlns:a16="http://schemas.microsoft.com/office/drawing/2014/main" id="{2F11884A-E99D-424D-9D3F-A0D2AB56955E}"/>
                </a:ext>
              </a:extLst>
            </p:cNvPr>
            <p:cNvCxnSpPr/>
            <p:nvPr/>
          </p:nvCxnSpPr>
          <p:spPr>
            <a:xfrm flipH="1" flipV="1">
              <a:off x="6491814" y="1411983"/>
              <a:ext cx="787304" cy="191818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32">
              <a:extLst>
                <a:ext uri="{FF2B5EF4-FFF2-40B4-BE49-F238E27FC236}">
                  <a16:creationId xmlns:a16="http://schemas.microsoft.com/office/drawing/2014/main" id="{9D7DE823-ACC9-4DB8-B84D-522B1CFFB3F4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 flipH="1">
              <a:off x="6478693" y="1722883"/>
              <a:ext cx="856340" cy="247330"/>
            </a:xfrm>
            <a:prstGeom prst="line">
              <a:avLst/>
            </a:prstGeom>
            <a:grpFill/>
            <a:ln w="285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33">
              <a:extLst>
                <a:ext uri="{FF2B5EF4-FFF2-40B4-BE49-F238E27FC236}">
                  <a16:creationId xmlns:a16="http://schemas.microsoft.com/office/drawing/2014/main" id="{0ECD4336-8CF3-409A-9F98-27A0125695C9}"/>
                </a:ext>
              </a:extLst>
            </p:cNvPr>
            <p:cNvCxnSpPr/>
            <p:nvPr/>
          </p:nvCxnSpPr>
          <p:spPr>
            <a:xfrm flipH="1">
              <a:off x="7366060" y="1263642"/>
              <a:ext cx="1077607" cy="340159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34">
              <a:extLst>
                <a:ext uri="{FF2B5EF4-FFF2-40B4-BE49-F238E27FC236}">
                  <a16:creationId xmlns:a16="http://schemas.microsoft.com/office/drawing/2014/main" id="{ED79AEBA-4EB0-4149-A61A-DEDE97303FC6}"/>
                </a:ext>
              </a:extLst>
            </p:cNvPr>
            <p:cNvCxnSpPr/>
            <p:nvPr/>
          </p:nvCxnSpPr>
          <p:spPr>
            <a:xfrm flipH="1" flipV="1">
              <a:off x="7366058" y="1602940"/>
              <a:ext cx="1027922" cy="188711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35">
              <a:extLst>
                <a:ext uri="{FF2B5EF4-FFF2-40B4-BE49-F238E27FC236}">
                  <a16:creationId xmlns:a16="http://schemas.microsoft.com/office/drawing/2014/main" id="{4B7372DB-0A68-476D-B23F-F8AA9BB7C1AF}"/>
                </a:ext>
              </a:extLst>
            </p:cNvPr>
            <p:cNvCxnSpPr>
              <a:cxnSpLocks/>
              <a:endCxn id="151" idx="2"/>
            </p:cNvCxnSpPr>
            <p:nvPr/>
          </p:nvCxnSpPr>
          <p:spPr>
            <a:xfrm flipH="1" flipV="1">
              <a:off x="7335033" y="1722883"/>
              <a:ext cx="664333" cy="635266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36">
              <a:extLst>
                <a:ext uri="{FF2B5EF4-FFF2-40B4-BE49-F238E27FC236}">
                  <a16:creationId xmlns:a16="http://schemas.microsoft.com/office/drawing/2014/main" id="{9D338748-CAA5-4986-9277-3FFEE7413C35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 flipH="1">
              <a:off x="6465311" y="1722883"/>
              <a:ext cx="869722" cy="691981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37">
              <a:extLst>
                <a:ext uri="{FF2B5EF4-FFF2-40B4-BE49-F238E27FC236}">
                  <a16:creationId xmlns:a16="http://schemas.microsoft.com/office/drawing/2014/main" id="{6E98B272-1AA0-48A1-B209-A187E37F6DEF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 flipH="1">
              <a:off x="6145573" y="1722883"/>
              <a:ext cx="1189460" cy="13804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38">
              <a:extLst>
                <a:ext uri="{FF2B5EF4-FFF2-40B4-BE49-F238E27FC236}">
                  <a16:creationId xmlns:a16="http://schemas.microsoft.com/office/drawing/2014/main" id="{8554E6F0-AAE6-4B23-8BA7-F6675349C919}"/>
                </a:ext>
              </a:extLst>
            </p:cNvPr>
            <p:cNvCxnSpPr>
              <a:cxnSpLocks/>
              <a:stCxn id="151" idx="2"/>
            </p:cNvCxnSpPr>
            <p:nvPr/>
          </p:nvCxnSpPr>
          <p:spPr>
            <a:xfrm flipH="1" flipV="1">
              <a:off x="6231524" y="986761"/>
              <a:ext cx="1103509" cy="736122"/>
            </a:xfrm>
            <a:prstGeom prst="line">
              <a:avLst/>
            </a:prstGeom>
            <a:grpFill/>
            <a:ln w="53975">
              <a:solidFill>
                <a:srgbClr val="0070C0">
                  <a:alpha val="52000"/>
                </a:srgb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39">
              <a:extLst>
                <a:ext uri="{FF2B5EF4-FFF2-40B4-BE49-F238E27FC236}">
                  <a16:creationId xmlns:a16="http://schemas.microsoft.com/office/drawing/2014/main" id="{618261BD-6178-4CBF-9223-DF59970D4835}"/>
                </a:ext>
              </a:extLst>
            </p:cNvPr>
            <p:cNvSpPr/>
            <p:nvPr/>
          </p:nvSpPr>
          <p:spPr>
            <a:xfrm>
              <a:off x="6615890" y="971559"/>
              <a:ext cx="1383476" cy="128847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40">
              <a:extLst>
                <a:ext uri="{FF2B5EF4-FFF2-40B4-BE49-F238E27FC236}">
                  <a16:creationId xmlns:a16="http://schemas.microsoft.com/office/drawing/2014/main" id="{5839613C-CD2C-492E-8543-FADBD46DFB6A}"/>
                </a:ext>
              </a:extLst>
            </p:cNvPr>
            <p:cNvSpPr/>
            <p:nvPr/>
          </p:nvSpPr>
          <p:spPr>
            <a:xfrm>
              <a:off x="6764921" y="1114903"/>
              <a:ext cx="1098719" cy="1003746"/>
            </a:xfrm>
            <a:prstGeom prst="ellipse">
              <a:avLst/>
            </a:prstGeom>
            <a:solidFill>
              <a:schemeClr val="tx1">
                <a:lumMod val="40000"/>
                <a:lumOff val="60000"/>
              </a:schemeClr>
            </a:solidFill>
            <a:ln w="3175"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41">
              <a:extLst>
                <a:ext uri="{FF2B5EF4-FFF2-40B4-BE49-F238E27FC236}">
                  <a16:creationId xmlns:a16="http://schemas.microsoft.com/office/drawing/2014/main" id="{E39887C7-0421-4AFB-B682-3B76B25E113D}"/>
                </a:ext>
              </a:extLst>
            </p:cNvPr>
            <p:cNvSpPr txBox="1"/>
            <p:nvPr/>
          </p:nvSpPr>
          <p:spPr>
            <a:xfrm>
              <a:off x="7023248" y="1476662"/>
              <a:ext cx="607539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600" dirty="0" err="1">
                  <a:solidFill>
                    <a:schemeClr val="bg1"/>
                  </a:solidFill>
                  <a:latin typeface="Helvetica Neue"/>
                  <a:cs typeface="Helvetica Neue"/>
                </a:rPr>
                <a:t>Net</a:t>
              </a:r>
              <a:r>
                <a:rPr lang="en-US" sz="1600" b="0" i="0" dirty="0" err="1">
                  <a:solidFill>
                    <a:schemeClr val="bg1"/>
                  </a:solidFill>
                  <a:latin typeface="Helvetica Neue"/>
                  <a:cs typeface="Helvetica Neue"/>
                </a:rPr>
                <a:t>DB</a:t>
              </a:r>
              <a:endParaRPr lang="en-US" sz="16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61" name="Oval 43">
              <a:extLst>
                <a:ext uri="{FF2B5EF4-FFF2-40B4-BE49-F238E27FC236}">
                  <a16:creationId xmlns:a16="http://schemas.microsoft.com/office/drawing/2014/main" id="{31E553E9-FFD3-4D2C-A262-97A1D57DDA7C}"/>
                </a:ext>
              </a:extLst>
            </p:cNvPr>
            <p:cNvSpPr/>
            <p:nvPr/>
          </p:nvSpPr>
          <p:spPr>
            <a:xfrm>
              <a:off x="8201506" y="1039010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44">
              <a:extLst>
                <a:ext uri="{FF2B5EF4-FFF2-40B4-BE49-F238E27FC236}">
                  <a16:creationId xmlns:a16="http://schemas.microsoft.com/office/drawing/2014/main" id="{00B1A7F8-B5F6-4CD5-932A-32BFB3C93492}"/>
                </a:ext>
              </a:extLst>
            </p:cNvPr>
            <p:cNvSpPr txBox="1"/>
            <p:nvPr/>
          </p:nvSpPr>
          <p:spPr>
            <a:xfrm>
              <a:off x="8251193" y="1157929"/>
              <a:ext cx="376706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>
                  <a:solidFill>
                    <a:schemeClr val="bg1"/>
                  </a:solidFill>
                  <a:latin typeface="Helvetica Neue"/>
                  <a:cs typeface="Helvetica Neue"/>
                </a:rPr>
                <a:t>eAPI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63" name="Oval 45">
              <a:extLst>
                <a:ext uri="{FF2B5EF4-FFF2-40B4-BE49-F238E27FC236}">
                  <a16:creationId xmlns:a16="http://schemas.microsoft.com/office/drawing/2014/main" id="{E615546D-A0BF-468B-8410-8407BAEF20EB}"/>
                </a:ext>
              </a:extLst>
            </p:cNvPr>
            <p:cNvSpPr/>
            <p:nvPr/>
          </p:nvSpPr>
          <p:spPr>
            <a:xfrm>
              <a:off x="6219173" y="2172486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TextBox 46">
              <a:extLst>
                <a:ext uri="{FF2B5EF4-FFF2-40B4-BE49-F238E27FC236}">
                  <a16:creationId xmlns:a16="http://schemas.microsoft.com/office/drawing/2014/main" id="{885630A3-3EE8-4866-B041-9E4C4C67B42D}"/>
                </a:ext>
              </a:extLst>
            </p:cNvPr>
            <p:cNvSpPr txBox="1"/>
            <p:nvPr/>
          </p:nvSpPr>
          <p:spPr>
            <a:xfrm>
              <a:off x="6291162" y="2291405"/>
              <a:ext cx="355867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b="0" i="0">
                  <a:solidFill>
                    <a:schemeClr val="bg1"/>
                  </a:solidFill>
                  <a:latin typeface="Helvetica Neue"/>
                  <a:cs typeface="Helvetica Neue"/>
                </a:rPr>
                <a:t>DRV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65" name="Oval 47">
              <a:extLst>
                <a:ext uri="{FF2B5EF4-FFF2-40B4-BE49-F238E27FC236}">
                  <a16:creationId xmlns:a16="http://schemas.microsoft.com/office/drawing/2014/main" id="{2060A1FA-2CDD-45CF-85FA-062B0E1DA696}"/>
                </a:ext>
              </a:extLst>
            </p:cNvPr>
            <p:cNvSpPr/>
            <p:nvPr/>
          </p:nvSpPr>
          <p:spPr>
            <a:xfrm>
              <a:off x="7774008" y="2159061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TextBox 48">
              <a:extLst>
                <a:ext uri="{FF2B5EF4-FFF2-40B4-BE49-F238E27FC236}">
                  <a16:creationId xmlns:a16="http://schemas.microsoft.com/office/drawing/2014/main" id="{263EF51A-904F-4EB4-AE18-738A39D42C54}"/>
                </a:ext>
              </a:extLst>
            </p:cNvPr>
            <p:cNvSpPr txBox="1"/>
            <p:nvPr/>
          </p:nvSpPr>
          <p:spPr>
            <a:xfrm>
              <a:off x="7845997" y="2277980"/>
              <a:ext cx="355867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b="0" i="0">
                  <a:solidFill>
                    <a:schemeClr val="bg1"/>
                  </a:solidFill>
                  <a:latin typeface="Helvetica Neue"/>
                  <a:cs typeface="Helvetica Neue"/>
                </a:rPr>
                <a:t>DRV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67" name="Oval 49">
              <a:extLst>
                <a:ext uri="{FF2B5EF4-FFF2-40B4-BE49-F238E27FC236}">
                  <a16:creationId xmlns:a16="http://schemas.microsoft.com/office/drawing/2014/main" id="{AAE4BED4-5B93-4B34-A41D-CE019B6B4315}"/>
                </a:ext>
              </a:extLst>
            </p:cNvPr>
            <p:cNvSpPr/>
            <p:nvPr/>
          </p:nvSpPr>
          <p:spPr>
            <a:xfrm>
              <a:off x="8206475" y="1543456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50">
              <a:extLst>
                <a:ext uri="{FF2B5EF4-FFF2-40B4-BE49-F238E27FC236}">
                  <a16:creationId xmlns:a16="http://schemas.microsoft.com/office/drawing/2014/main" id="{D35E5608-D72F-4521-B9C0-AFDBE37FCADD}"/>
                </a:ext>
              </a:extLst>
            </p:cNvPr>
            <p:cNvSpPr txBox="1"/>
            <p:nvPr/>
          </p:nvSpPr>
          <p:spPr>
            <a:xfrm>
              <a:off x="8308200" y="1662375"/>
              <a:ext cx="275717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 b="0" i="0">
                  <a:solidFill>
                    <a:schemeClr val="bg1"/>
                  </a:solidFill>
                  <a:latin typeface="Helvetica Neue"/>
                  <a:cs typeface="Helvetica Neue"/>
                </a:rPr>
                <a:t>CLI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69" name="Oval 51">
              <a:extLst>
                <a:ext uri="{FF2B5EF4-FFF2-40B4-BE49-F238E27FC236}">
                  <a16:creationId xmlns:a16="http://schemas.microsoft.com/office/drawing/2014/main" id="{C5604EA1-A484-427D-98AE-8F81D56F549A}"/>
                </a:ext>
              </a:extLst>
            </p:cNvPr>
            <p:cNvSpPr/>
            <p:nvPr/>
          </p:nvSpPr>
          <p:spPr>
            <a:xfrm>
              <a:off x="5913305" y="1471191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TextBox 52">
              <a:extLst>
                <a:ext uri="{FF2B5EF4-FFF2-40B4-BE49-F238E27FC236}">
                  <a16:creationId xmlns:a16="http://schemas.microsoft.com/office/drawing/2014/main" id="{DC09DFEC-4CD6-45F2-9F58-FE1193785204}"/>
                </a:ext>
              </a:extLst>
            </p:cNvPr>
            <p:cNvSpPr txBox="1"/>
            <p:nvPr/>
          </p:nvSpPr>
          <p:spPr>
            <a:xfrm>
              <a:off x="5964724" y="1603801"/>
              <a:ext cx="403957" cy="153888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000" dirty="0">
                  <a:solidFill>
                    <a:schemeClr val="bg1"/>
                  </a:solidFill>
                  <a:latin typeface="Helvetica Neue"/>
                  <a:cs typeface="Helvetica Neue"/>
                </a:rPr>
                <a:t>VXLAN</a:t>
              </a:r>
              <a:endParaRPr lang="en-US" sz="10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1" name="Oval 53">
              <a:extLst>
                <a:ext uri="{FF2B5EF4-FFF2-40B4-BE49-F238E27FC236}">
                  <a16:creationId xmlns:a16="http://schemas.microsoft.com/office/drawing/2014/main" id="{55588670-5BB6-4C86-8EC4-AECCB093F86A}"/>
                </a:ext>
              </a:extLst>
            </p:cNvPr>
            <p:cNvSpPr/>
            <p:nvPr/>
          </p:nvSpPr>
          <p:spPr>
            <a:xfrm>
              <a:off x="5974134" y="773916"/>
              <a:ext cx="479169" cy="453283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TextBox 54">
              <a:extLst>
                <a:ext uri="{FF2B5EF4-FFF2-40B4-BE49-F238E27FC236}">
                  <a16:creationId xmlns:a16="http://schemas.microsoft.com/office/drawing/2014/main" id="{505C6639-84B7-4E79-AABB-2D34B9030514}"/>
                </a:ext>
              </a:extLst>
            </p:cNvPr>
            <p:cNvSpPr txBox="1"/>
            <p:nvPr/>
          </p:nvSpPr>
          <p:spPr>
            <a:xfrm>
              <a:off x="6025553" y="906526"/>
              <a:ext cx="376706" cy="215444"/>
            </a:xfrm>
            <a:prstGeom prst="rect">
              <a:avLst/>
            </a:prstGeom>
            <a:grp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1400">
                  <a:solidFill>
                    <a:schemeClr val="bg1"/>
                  </a:solidFill>
                  <a:latin typeface="Helvetica Neue"/>
                  <a:cs typeface="Helvetica Neue"/>
                </a:rPr>
                <a:t>BGP</a:t>
              </a:r>
              <a:endParaRPr lang="en-US" sz="1400" b="0" i="0" dirty="0">
                <a:solidFill>
                  <a:schemeClr val="bg1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73" name="Oval 55">
              <a:extLst>
                <a:ext uri="{FF2B5EF4-FFF2-40B4-BE49-F238E27FC236}">
                  <a16:creationId xmlns:a16="http://schemas.microsoft.com/office/drawing/2014/main" id="{D80B5A1E-E0B3-4B40-8BA6-FEBE6E8CEC84}"/>
                </a:ext>
              </a:extLst>
            </p:cNvPr>
            <p:cNvSpPr/>
            <p:nvPr/>
          </p:nvSpPr>
          <p:spPr>
            <a:xfrm>
              <a:off x="6399545" y="1323304"/>
              <a:ext cx="174840" cy="17145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56">
              <a:extLst>
                <a:ext uri="{FF2B5EF4-FFF2-40B4-BE49-F238E27FC236}">
                  <a16:creationId xmlns:a16="http://schemas.microsoft.com/office/drawing/2014/main" id="{0F5474E5-04ED-4270-829F-85EFE13062A9}"/>
                </a:ext>
              </a:extLst>
            </p:cNvPr>
            <p:cNvSpPr/>
            <p:nvPr/>
          </p:nvSpPr>
          <p:spPr>
            <a:xfrm>
              <a:off x="6318704" y="1921638"/>
              <a:ext cx="174840" cy="17145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57">
              <a:extLst>
                <a:ext uri="{FF2B5EF4-FFF2-40B4-BE49-F238E27FC236}">
                  <a16:creationId xmlns:a16="http://schemas.microsoft.com/office/drawing/2014/main" id="{4975539D-2C5F-4FC5-9247-2484EE47C1B5}"/>
                </a:ext>
              </a:extLst>
            </p:cNvPr>
            <p:cNvSpPr/>
            <p:nvPr/>
          </p:nvSpPr>
          <p:spPr>
            <a:xfrm>
              <a:off x="7984112" y="1916682"/>
              <a:ext cx="174840" cy="17145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58">
              <a:extLst>
                <a:ext uri="{FF2B5EF4-FFF2-40B4-BE49-F238E27FC236}">
                  <a16:creationId xmlns:a16="http://schemas.microsoft.com/office/drawing/2014/main" id="{6952E007-8147-4903-81D4-1201E5A6D0B9}"/>
                </a:ext>
              </a:extLst>
            </p:cNvPr>
            <p:cNvSpPr/>
            <p:nvPr/>
          </p:nvSpPr>
          <p:spPr>
            <a:xfrm>
              <a:off x="6715416" y="867555"/>
              <a:ext cx="174840" cy="171455"/>
            </a:xfrm>
            <a:prstGeom prst="ellipse">
              <a:avLst/>
            </a:prstGeom>
            <a:grpFill/>
            <a:ln w="3175"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7" name="Grupa 176">
            <a:extLst>
              <a:ext uri="{FF2B5EF4-FFF2-40B4-BE49-F238E27FC236}">
                <a16:creationId xmlns:a16="http://schemas.microsoft.com/office/drawing/2014/main" id="{7607FD32-854C-4F68-A99F-9E6AC6007669}"/>
              </a:ext>
            </a:extLst>
          </p:cNvPr>
          <p:cNvGrpSpPr/>
          <p:nvPr/>
        </p:nvGrpSpPr>
        <p:grpSpPr>
          <a:xfrm>
            <a:off x="7005762" y="4332598"/>
            <a:ext cx="5094286" cy="1516363"/>
            <a:chOff x="5972094" y="614461"/>
            <a:chExt cx="5584906" cy="1516363"/>
          </a:xfrm>
        </p:grpSpPr>
        <p:sp>
          <p:nvSpPr>
            <p:cNvPr id="178" name="Owal 177">
              <a:extLst>
                <a:ext uri="{FF2B5EF4-FFF2-40B4-BE49-F238E27FC236}">
                  <a16:creationId xmlns:a16="http://schemas.microsoft.com/office/drawing/2014/main" id="{3F528B98-B5D9-4586-AB5B-6F6E784D9DB3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9" name="pole tekstowe 178">
              <a:extLst>
                <a:ext uri="{FF2B5EF4-FFF2-40B4-BE49-F238E27FC236}">
                  <a16:creationId xmlns:a16="http://schemas.microsoft.com/office/drawing/2014/main" id="{FC4ADB9E-EB3D-474C-BB70-9B6C24866E8F}"/>
                </a:ext>
              </a:extLst>
            </p:cNvPr>
            <p:cNvSpPr txBox="1"/>
            <p:nvPr/>
          </p:nvSpPr>
          <p:spPr>
            <a:xfrm>
              <a:off x="6096000" y="807385"/>
              <a:ext cx="5461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Simple underlying architecture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Unmodified Linux Kernel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Stateless Processes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rgbClr val="C00000"/>
                  </a:solidFill>
                  <a:latin typeface="Work Sans"/>
                  <a:sym typeface="Work Sans"/>
                </a:rPr>
                <a:t>Publish/ Subscribe Model 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600" dirty="0">
                  <a:solidFill>
                    <a:schemeClr val="dk1"/>
                  </a:solidFill>
                  <a:latin typeface="Work Sans"/>
                  <a:sym typeface="Work Sans"/>
                </a:rPr>
                <a:t>Self Healing</a:t>
              </a:r>
            </a:p>
          </p:txBody>
        </p:sp>
      </p:grpSp>
      <p:cxnSp>
        <p:nvCxnSpPr>
          <p:cNvPr id="180" name="Straight Arrow Connector 168">
            <a:extLst>
              <a:ext uri="{FF2B5EF4-FFF2-40B4-BE49-F238E27FC236}">
                <a16:creationId xmlns:a16="http://schemas.microsoft.com/office/drawing/2014/main" id="{14218484-E7EE-41E0-A69C-5396CA3333E3}"/>
              </a:ext>
            </a:extLst>
          </p:cNvPr>
          <p:cNvCxnSpPr>
            <a:cxnSpLocks/>
          </p:cNvCxnSpPr>
          <p:nvPr/>
        </p:nvCxnSpPr>
        <p:spPr>
          <a:xfrm>
            <a:off x="8805190" y="3005637"/>
            <a:ext cx="333600" cy="32972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68">
            <a:extLst>
              <a:ext uri="{FF2B5EF4-FFF2-40B4-BE49-F238E27FC236}">
                <a16:creationId xmlns:a16="http://schemas.microsoft.com/office/drawing/2014/main" id="{D5569F8C-4E5C-4BAA-9D6A-23F675C1438E}"/>
              </a:ext>
            </a:extLst>
          </p:cNvPr>
          <p:cNvCxnSpPr>
            <a:cxnSpLocks/>
          </p:cNvCxnSpPr>
          <p:nvPr/>
        </p:nvCxnSpPr>
        <p:spPr>
          <a:xfrm flipH="1">
            <a:off x="8186143" y="3074233"/>
            <a:ext cx="288314" cy="3080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68">
            <a:extLst>
              <a:ext uri="{FF2B5EF4-FFF2-40B4-BE49-F238E27FC236}">
                <a16:creationId xmlns:a16="http://schemas.microsoft.com/office/drawing/2014/main" id="{B17237FD-7720-4BB9-A70F-BF14F055636E}"/>
              </a:ext>
            </a:extLst>
          </p:cNvPr>
          <p:cNvCxnSpPr>
            <a:cxnSpLocks/>
            <a:stCxn id="171" idx="6"/>
          </p:cNvCxnSpPr>
          <p:nvPr/>
        </p:nvCxnSpPr>
        <p:spPr>
          <a:xfrm>
            <a:off x="7843227" y="2119047"/>
            <a:ext cx="604306" cy="46138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3" name="Oval 47">
            <a:extLst>
              <a:ext uri="{FF2B5EF4-FFF2-40B4-BE49-F238E27FC236}">
                <a16:creationId xmlns:a16="http://schemas.microsoft.com/office/drawing/2014/main" id="{98AF91EA-EAF0-4258-AD92-9C95E43F5614}"/>
              </a:ext>
            </a:extLst>
          </p:cNvPr>
          <p:cNvSpPr/>
          <p:nvPr/>
        </p:nvSpPr>
        <p:spPr>
          <a:xfrm>
            <a:off x="7784823" y="3798383"/>
            <a:ext cx="1587407" cy="453283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Telemetry</a:t>
            </a:r>
            <a:endParaRPr lang="en-US" dirty="0"/>
          </a:p>
        </p:txBody>
      </p:sp>
      <p:cxnSp>
        <p:nvCxnSpPr>
          <p:cNvPr id="184" name="Straight Arrow Connector 168">
            <a:extLst>
              <a:ext uri="{FF2B5EF4-FFF2-40B4-BE49-F238E27FC236}">
                <a16:creationId xmlns:a16="http://schemas.microsoft.com/office/drawing/2014/main" id="{EC43214E-A53D-4821-BFB1-1B7F77F51196}"/>
              </a:ext>
            </a:extLst>
          </p:cNvPr>
          <p:cNvCxnSpPr>
            <a:cxnSpLocks/>
          </p:cNvCxnSpPr>
          <p:nvPr/>
        </p:nvCxnSpPr>
        <p:spPr>
          <a:xfrm flipH="1">
            <a:off x="8594929" y="3082443"/>
            <a:ext cx="56481" cy="6276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68">
            <a:extLst>
              <a:ext uri="{FF2B5EF4-FFF2-40B4-BE49-F238E27FC236}">
                <a16:creationId xmlns:a16="http://schemas.microsoft.com/office/drawing/2014/main" id="{F163297F-5512-4B7A-AE7A-5CFD2E8AC4E8}"/>
              </a:ext>
            </a:extLst>
          </p:cNvPr>
          <p:cNvCxnSpPr>
            <a:cxnSpLocks/>
          </p:cNvCxnSpPr>
          <p:nvPr/>
        </p:nvCxnSpPr>
        <p:spPr>
          <a:xfrm flipV="1">
            <a:off x="9548876" y="4018711"/>
            <a:ext cx="783844" cy="64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68">
            <a:extLst>
              <a:ext uri="{FF2B5EF4-FFF2-40B4-BE49-F238E27FC236}">
                <a16:creationId xmlns:a16="http://schemas.microsoft.com/office/drawing/2014/main" id="{29961115-0EBB-490B-A426-41C13AA6D912}"/>
              </a:ext>
            </a:extLst>
          </p:cNvPr>
          <p:cNvCxnSpPr>
            <a:cxnSpLocks/>
          </p:cNvCxnSpPr>
          <p:nvPr/>
        </p:nvCxnSpPr>
        <p:spPr>
          <a:xfrm flipV="1">
            <a:off x="5696138" y="4012239"/>
            <a:ext cx="783844" cy="64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8" name="Oval 47">
            <a:extLst>
              <a:ext uri="{FF2B5EF4-FFF2-40B4-BE49-F238E27FC236}">
                <a16:creationId xmlns:a16="http://schemas.microsoft.com/office/drawing/2014/main" id="{67AC8A14-32F7-45FE-B5FD-8AB6BAAB1B56}"/>
              </a:ext>
            </a:extLst>
          </p:cNvPr>
          <p:cNvSpPr/>
          <p:nvPr/>
        </p:nvSpPr>
        <p:spPr>
          <a:xfrm>
            <a:off x="3964505" y="3780079"/>
            <a:ext cx="1587407" cy="453283"/>
          </a:xfrm>
          <a:prstGeom prst="ellipse">
            <a:avLst/>
          </a:prstGeom>
          <a:solidFill>
            <a:schemeClr val="tx1">
              <a:lumMod val="60000"/>
              <a:lumOff val="40000"/>
            </a:schemeClr>
          </a:solidFill>
          <a:ln w="3175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Telemetry</a:t>
            </a:r>
            <a:endParaRPr lang="en-US" dirty="0"/>
          </a:p>
        </p:txBody>
      </p:sp>
      <p:sp>
        <p:nvSpPr>
          <p:cNvPr id="189" name="TextBox 146">
            <a:extLst>
              <a:ext uri="{FF2B5EF4-FFF2-40B4-BE49-F238E27FC236}">
                <a16:creationId xmlns:a16="http://schemas.microsoft.com/office/drawing/2014/main" id="{D20F9914-EE22-4062-A004-BD965F516794}"/>
              </a:ext>
            </a:extLst>
          </p:cNvPr>
          <p:cNvSpPr txBox="1"/>
          <p:nvPr/>
        </p:nvSpPr>
        <p:spPr>
          <a:xfrm>
            <a:off x="8894607" y="1647658"/>
            <a:ext cx="1607033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pl-PL" sz="2000" b="1" i="0" dirty="0">
                <a:solidFill>
                  <a:schemeClr val="tx1"/>
                </a:solidFill>
                <a:latin typeface="Helvetica Neue"/>
                <a:cs typeface="Helvetica Neue"/>
              </a:rPr>
              <a:t>E</a:t>
            </a:r>
            <a:r>
              <a:rPr lang="en-US" sz="2000" b="1" i="0" dirty="0">
                <a:solidFill>
                  <a:schemeClr val="tx1"/>
                </a:solidFill>
                <a:latin typeface="Helvetica Neue"/>
                <a:cs typeface="Helvetica Neue"/>
              </a:rPr>
              <a:t>OS</a:t>
            </a:r>
            <a:r>
              <a:rPr lang="en-US" sz="2000" b="0" i="0" dirty="0">
                <a:solidFill>
                  <a:schemeClr val="tx1"/>
                </a:solidFill>
                <a:latin typeface="Helvetica Neue"/>
                <a:cs typeface="Helvetica Neue"/>
              </a:rPr>
              <a:t> </a:t>
            </a:r>
          </a:p>
        </p:txBody>
      </p:sp>
      <p:cxnSp>
        <p:nvCxnSpPr>
          <p:cNvPr id="190" name="Straight Arrow Connector 168">
            <a:extLst>
              <a:ext uri="{FF2B5EF4-FFF2-40B4-BE49-F238E27FC236}">
                <a16:creationId xmlns:a16="http://schemas.microsoft.com/office/drawing/2014/main" id="{4AC569E3-505E-423A-849B-1023818DA173}"/>
              </a:ext>
            </a:extLst>
          </p:cNvPr>
          <p:cNvCxnSpPr>
            <a:cxnSpLocks/>
          </p:cNvCxnSpPr>
          <p:nvPr/>
        </p:nvCxnSpPr>
        <p:spPr>
          <a:xfrm flipH="1" flipV="1">
            <a:off x="4283567" y="3047764"/>
            <a:ext cx="259616" cy="55163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68">
            <a:extLst>
              <a:ext uri="{FF2B5EF4-FFF2-40B4-BE49-F238E27FC236}">
                <a16:creationId xmlns:a16="http://schemas.microsoft.com/office/drawing/2014/main" id="{C3C99E3C-D6EF-4986-B6B3-06D7FEC5D269}"/>
              </a:ext>
            </a:extLst>
          </p:cNvPr>
          <p:cNvCxnSpPr>
            <a:cxnSpLocks/>
          </p:cNvCxnSpPr>
          <p:nvPr/>
        </p:nvCxnSpPr>
        <p:spPr>
          <a:xfrm>
            <a:off x="4374388" y="3074233"/>
            <a:ext cx="240398" cy="5191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68">
            <a:extLst>
              <a:ext uri="{FF2B5EF4-FFF2-40B4-BE49-F238E27FC236}">
                <a16:creationId xmlns:a16="http://schemas.microsoft.com/office/drawing/2014/main" id="{51DB9902-7601-4937-BD67-F9A3D956B7BE}"/>
              </a:ext>
            </a:extLst>
          </p:cNvPr>
          <p:cNvCxnSpPr>
            <a:cxnSpLocks/>
            <a:endCxn id="110" idx="5"/>
          </p:cNvCxnSpPr>
          <p:nvPr/>
        </p:nvCxnSpPr>
        <p:spPr>
          <a:xfrm flipH="1" flipV="1">
            <a:off x="2918197" y="2733512"/>
            <a:ext cx="1091085" cy="108966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68">
            <a:extLst>
              <a:ext uri="{FF2B5EF4-FFF2-40B4-BE49-F238E27FC236}">
                <a16:creationId xmlns:a16="http://schemas.microsoft.com/office/drawing/2014/main" id="{DF821AD0-C927-4E50-9D50-1617A631805B}"/>
              </a:ext>
            </a:extLst>
          </p:cNvPr>
          <p:cNvCxnSpPr>
            <a:cxnSpLocks/>
          </p:cNvCxnSpPr>
          <p:nvPr/>
        </p:nvCxnSpPr>
        <p:spPr>
          <a:xfrm>
            <a:off x="2851516" y="2815633"/>
            <a:ext cx="1112469" cy="10636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68">
            <a:extLst>
              <a:ext uri="{FF2B5EF4-FFF2-40B4-BE49-F238E27FC236}">
                <a16:creationId xmlns:a16="http://schemas.microsoft.com/office/drawing/2014/main" id="{6E87F02A-99A3-42AC-B97D-43894B2D60B4}"/>
              </a:ext>
            </a:extLst>
          </p:cNvPr>
          <p:cNvCxnSpPr>
            <a:cxnSpLocks/>
          </p:cNvCxnSpPr>
          <p:nvPr/>
        </p:nvCxnSpPr>
        <p:spPr>
          <a:xfrm>
            <a:off x="2667771" y="3742225"/>
            <a:ext cx="1209815" cy="239394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68">
            <a:extLst>
              <a:ext uri="{FF2B5EF4-FFF2-40B4-BE49-F238E27FC236}">
                <a16:creationId xmlns:a16="http://schemas.microsoft.com/office/drawing/2014/main" id="{0F5C9076-D062-42D2-87B0-E24B670A55F3}"/>
              </a:ext>
            </a:extLst>
          </p:cNvPr>
          <p:cNvCxnSpPr>
            <a:cxnSpLocks/>
          </p:cNvCxnSpPr>
          <p:nvPr/>
        </p:nvCxnSpPr>
        <p:spPr>
          <a:xfrm flipH="1" flipV="1">
            <a:off x="2718117" y="3861405"/>
            <a:ext cx="1119890" cy="20590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81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ACE: L5 (Arista Cloud Engineer: Level 5)">
            <a:extLst>
              <a:ext uri="{FF2B5EF4-FFF2-40B4-BE49-F238E27FC236}">
                <a16:creationId xmlns:a16="http://schemas.microsoft.com/office/drawing/2014/main" id="{0E9753F6-EDFF-4370-913C-7004C4BBC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178" y="705582"/>
            <a:ext cx="3238500" cy="323850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1" name="Picture 2" descr="ARISTA NETWORKS">
            <a:extLst>
              <a:ext uri="{FF2B5EF4-FFF2-40B4-BE49-F238E27FC236}">
                <a16:creationId xmlns:a16="http://schemas.microsoft.com/office/drawing/2014/main" id="{555B9067-E3A7-4E94-9A91-F839E0613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9448" y="1143982"/>
            <a:ext cx="3948349" cy="3790415"/>
          </a:xfrm>
          <a:prstGeom prst="rect">
            <a:avLst/>
          </a:prstGeom>
          <a:noFill/>
          <a:effectLst>
            <a:outerShdw sx="1000" sy="1000" algn="ctr" rotWithShape="0">
              <a:srgbClr val="000000">
                <a:alpha val="0"/>
              </a:srgbClr>
            </a:outerShdw>
          </a:effectLst>
        </p:spPr>
      </p:pic>
      <p:pic>
        <p:nvPicPr>
          <p:cNvPr id="2062" name="Picture 14" descr="ACE: L4 (Arista Cloud Engineer: Level 4)">
            <a:extLst>
              <a:ext uri="{FF2B5EF4-FFF2-40B4-BE49-F238E27FC236}">
                <a16:creationId xmlns:a16="http://schemas.microsoft.com/office/drawing/2014/main" id="{E423F864-829E-4AA5-BD98-5FF74F51E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6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978" y="2404731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CE: L3 (Arista Cloud Engineer: Level 3)">
            <a:extLst>
              <a:ext uri="{FF2B5EF4-FFF2-40B4-BE49-F238E27FC236}">
                <a16:creationId xmlns:a16="http://schemas.microsoft.com/office/drawing/2014/main" id="{D2F04E15-472C-43BD-B6EE-7CE87A2B5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197" y="2404731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7528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Platrofma</a:t>
            </a:r>
            <a:r>
              <a:rPr lang="pl-PL" dirty="0"/>
              <a:t>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Vision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Monitoring, Telemetry Era</a:t>
            </a:r>
            <a:endParaRPr dirty="0"/>
          </a:p>
        </p:txBody>
      </p:sp>
      <p:pic>
        <p:nvPicPr>
          <p:cNvPr id="99" name="Picture 3" descr="Screen Shot 2016-08-18 at 5.19.46 PM.png">
            <a:extLst>
              <a:ext uri="{FF2B5EF4-FFF2-40B4-BE49-F238E27FC236}">
                <a16:creationId xmlns:a16="http://schemas.microsoft.com/office/drawing/2014/main" id="{D3BC2906-4129-4A51-A2AC-1B877919C7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174" y="2039626"/>
            <a:ext cx="6303609" cy="4065404"/>
          </a:xfrm>
          <a:prstGeom prst="rect">
            <a:avLst/>
          </a:prstGeom>
        </p:spPr>
      </p:pic>
      <p:cxnSp>
        <p:nvCxnSpPr>
          <p:cNvPr id="100" name="Straight Arrow Connector 74">
            <a:extLst>
              <a:ext uri="{FF2B5EF4-FFF2-40B4-BE49-F238E27FC236}">
                <a16:creationId xmlns:a16="http://schemas.microsoft.com/office/drawing/2014/main" id="{CD8C69CA-9C43-430D-841B-60AF66A1C24A}"/>
              </a:ext>
            </a:extLst>
          </p:cNvPr>
          <p:cNvCxnSpPr>
            <a:cxnSpLocks/>
          </p:cNvCxnSpPr>
          <p:nvPr/>
        </p:nvCxnSpPr>
        <p:spPr>
          <a:xfrm flipH="1">
            <a:off x="7118783" y="3623938"/>
            <a:ext cx="596467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74">
            <a:extLst>
              <a:ext uri="{FF2B5EF4-FFF2-40B4-BE49-F238E27FC236}">
                <a16:creationId xmlns:a16="http://schemas.microsoft.com/office/drawing/2014/main" id="{3A154974-1242-4C98-A9BA-BD211BFA46B2}"/>
              </a:ext>
            </a:extLst>
          </p:cNvPr>
          <p:cNvCxnSpPr>
            <a:cxnSpLocks/>
          </p:cNvCxnSpPr>
          <p:nvPr/>
        </p:nvCxnSpPr>
        <p:spPr>
          <a:xfrm flipH="1">
            <a:off x="7118783" y="3936358"/>
            <a:ext cx="596467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74">
            <a:extLst>
              <a:ext uri="{FF2B5EF4-FFF2-40B4-BE49-F238E27FC236}">
                <a16:creationId xmlns:a16="http://schemas.microsoft.com/office/drawing/2014/main" id="{AC00FA1C-6C1B-4729-AF98-95453A0C6062}"/>
              </a:ext>
            </a:extLst>
          </p:cNvPr>
          <p:cNvCxnSpPr>
            <a:cxnSpLocks/>
          </p:cNvCxnSpPr>
          <p:nvPr/>
        </p:nvCxnSpPr>
        <p:spPr>
          <a:xfrm flipH="1">
            <a:off x="7118783" y="4256398"/>
            <a:ext cx="596467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74">
            <a:extLst>
              <a:ext uri="{FF2B5EF4-FFF2-40B4-BE49-F238E27FC236}">
                <a16:creationId xmlns:a16="http://schemas.microsoft.com/office/drawing/2014/main" id="{96A04C7F-7398-42C8-8E7D-869036DD61AE}"/>
              </a:ext>
            </a:extLst>
          </p:cNvPr>
          <p:cNvCxnSpPr>
            <a:cxnSpLocks/>
          </p:cNvCxnSpPr>
          <p:nvPr/>
        </p:nvCxnSpPr>
        <p:spPr>
          <a:xfrm flipH="1">
            <a:off x="7118783" y="5513698"/>
            <a:ext cx="596467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pole tekstowe 186">
            <a:extLst>
              <a:ext uri="{FF2B5EF4-FFF2-40B4-BE49-F238E27FC236}">
                <a16:creationId xmlns:a16="http://schemas.microsoft.com/office/drawing/2014/main" id="{D223412A-7DD5-41EB-83AA-E9804F8965E9}"/>
              </a:ext>
            </a:extLst>
          </p:cNvPr>
          <p:cNvSpPr txBox="1"/>
          <p:nvPr/>
        </p:nvSpPr>
        <p:spPr>
          <a:xfrm>
            <a:off x="8322159" y="3674748"/>
            <a:ext cx="6109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</a:pPr>
            <a:r>
              <a:rPr lang="pl-PL" sz="1400" b="1" dirty="0">
                <a:solidFill>
                  <a:schemeClr val="dk1"/>
                </a:solidFill>
                <a:latin typeface="Work Sans"/>
                <a:sym typeface="Work Sans"/>
              </a:rPr>
              <a:t>Select </a:t>
            </a:r>
            <a:r>
              <a:rPr lang="pl-PL" sz="1400" b="1" dirty="0" err="1">
                <a:solidFill>
                  <a:schemeClr val="dk1"/>
                </a:solidFill>
                <a:latin typeface="Work Sans"/>
                <a:sym typeface="Work Sans"/>
              </a:rPr>
              <a:t>Metric</a:t>
            </a:r>
            <a:endParaRPr lang="en-US" sz="1400" b="1" dirty="0">
              <a:solidFill>
                <a:schemeClr val="dk1"/>
              </a:solidFill>
              <a:latin typeface="Work Sans"/>
              <a:sym typeface="Work Sans"/>
            </a:endParaRPr>
          </a:p>
        </p:txBody>
      </p:sp>
      <p:cxnSp>
        <p:nvCxnSpPr>
          <p:cNvPr id="196" name="Straight Arrow Connector 74">
            <a:extLst>
              <a:ext uri="{FF2B5EF4-FFF2-40B4-BE49-F238E27FC236}">
                <a16:creationId xmlns:a16="http://schemas.microsoft.com/office/drawing/2014/main" id="{4F0B0BE5-D0F6-430B-A439-9BB83E7BC267}"/>
              </a:ext>
            </a:extLst>
          </p:cNvPr>
          <p:cNvCxnSpPr>
            <a:cxnSpLocks/>
          </p:cNvCxnSpPr>
          <p:nvPr/>
        </p:nvCxnSpPr>
        <p:spPr>
          <a:xfrm flipH="1">
            <a:off x="7118782" y="2861938"/>
            <a:ext cx="596467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7" name="pole tekstowe 196">
            <a:extLst>
              <a:ext uri="{FF2B5EF4-FFF2-40B4-BE49-F238E27FC236}">
                <a16:creationId xmlns:a16="http://schemas.microsoft.com/office/drawing/2014/main" id="{3219B6C3-3380-4E4C-8B59-3BA32734775F}"/>
              </a:ext>
            </a:extLst>
          </p:cNvPr>
          <p:cNvSpPr txBox="1"/>
          <p:nvPr/>
        </p:nvSpPr>
        <p:spPr>
          <a:xfrm>
            <a:off x="8322159" y="2693521"/>
            <a:ext cx="6109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</a:pPr>
            <a:r>
              <a:rPr lang="pl-PL" sz="1400" b="1" dirty="0" err="1">
                <a:solidFill>
                  <a:schemeClr val="dk1"/>
                </a:solidFill>
                <a:latin typeface="Work Sans"/>
                <a:sym typeface="Work Sans"/>
              </a:rPr>
              <a:t>Selected</a:t>
            </a:r>
            <a:r>
              <a:rPr lang="pl-PL" sz="1400" b="1" dirty="0">
                <a:solidFill>
                  <a:schemeClr val="dk1"/>
                </a:solidFill>
                <a:latin typeface="Work Sans"/>
                <a:sym typeface="Work Sans"/>
              </a:rPr>
              <a:t> </a:t>
            </a:r>
            <a:r>
              <a:rPr lang="pl-PL" sz="1400" b="1" dirty="0" err="1">
                <a:solidFill>
                  <a:schemeClr val="dk1"/>
                </a:solidFill>
                <a:latin typeface="Work Sans"/>
                <a:sym typeface="Work Sans"/>
              </a:rPr>
              <a:t>Node</a:t>
            </a:r>
            <a:endParaRPr lang="en-US" sz="1400" b="1" dirty="0">
              <a:solidFill>
                <a:schemeClr val="dk1"/>
              </a:solidFill>
              <a:latin typeface="Work Sans"/>
              <a:sym typeface="Work Sans"/>
            </a:endParaRPr>
          </a:p>
        </p:txBody>
      </p:sp>
      <p:sp>
        <p:nvSpPr>
          <p:cNvPr id="198" name="pole tekstowe 197">
            <a:extLst>
              <a:ext uri="{FF2B5EF4-FFF2-40B4-BE49-F238E27FC236}">
                <a16:creationId xmlns:a16="http://schemas.microsoft.com/office/drawing/2014/main" id="{0AA1F2BE-9EFA-462C-ADF9-D87FFBE28718}"/>
              </a:ext>
            </a:extLst>
          </p:cNvPr>
          <p:cNvSpPr txBox="1"/>
          <p:nvPr/>
        </p:nvSpPr>
        <p:spPr>
          <a:xfrm>
            <a:off x="8322159" y="5359809"/>
            <a:ext cx="6109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</a:pPr>
            <a:r>
              <a:rPr lang="pl-PL" sz="1400" b="1" dirty="0">
                <a:solidFill>
                  <a:schemeClr val="dk1"/>
                </a:solidFill>
                <a:latin typeface="Work Sans"/>
                <a:sym typeface="Work Sans"/>
              </a:rPr>
              <a:t>Select </a:t>
            </a:r>
            <a:r>
              <a:rPr lang="pl-PL" sz="1400" b="1" dirty="0" err="1">
                <a:solidFill>
                  <a:schemeClr val="dk1"/>
                </a:solidFill>
                <a:latin typeface="Work Sans"/>
                <a:sym typeface="Work Sans"/>
              </a:rPr>
              <a:t>time</a:t>
            </a:r>
            <a:r>
              <a:rPr lang="pl-PL" sz="1400" b="1" dirty="0">
                <a:solidFill>
                  <a:schemeClr val="dk1"/>
                </a:solidFill>
                <a:latin typeface="Work Sans"/>
                <a:sym typeface="Work Sans"/>
              </a:rPr>
              <a:t> </a:t>
            </a:r>
            <a:r>
              <a:rPr lang="pl-PL" sz="1400" b="1" dirty="0" err="1">
                <a:solidFill>
                  <a:schemeClr val="dk1"/>
                </a:solidFill>
                <a:latin typeface="Work Sans"/>
                <a:sym typeface="Work Sans"/>
              </a:rPr>
              <a:t>range</a:t>
            </a:r>
            <a:endParaRPr lang="en-US" sz="1400" b="1" dirty="0">
              <a:solidFill>
                <a:schemeClr val="dk1"/>
              </a:solidFill>
              <a:latin typeface="Work Sans"/>
              <a:sym typeface="Work Sans"/>
            </a:endParaRPr>
          </a:p>
        </p:txBody>
      </p:sp>
      <p:sp>
        <p:nvSpPr>
          <p:cNvPr id="199" name="TextBox 19">
            <a:extLst>
              <a:ext uri="{FF2B5EF4-FFF2-40B4-BE49-F238E27FC236}">
                <a16:creationId xmlns:a16="http://schemas.microsoft.com/office/drawing/2014/main" id="{BD679899-B290-4377-8027-529C58164A56}"/>
              </a:ext>
            </a:extLst>
          </p:cNvPr>
          <p:cNvSpPr txBox="1"/>
          <p:nvPr/>
        </p:nvSpPr>
        <p:spPr>
          <a:xfrm>
            <a:off x="8605448" y="4132558"/>
            <a:ext cx="2485581" cy="107721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A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-18"/>
                <a:cs typeface="Helvetica Neue"/>
              </a:rPr>
              <a:t>How can you answer when exactly specific MAC was learned?</a:t>
            </a:r>
          </a:p>
          <a:p>
            <a:pPr algn="l"/>
            <a:r>
              <a:rPr lang="en-AU" sz="1400" i="0" dirty="0">
                <a:solidFill>
                  <a:schemeClr val="tx1">
                    <a:lumMod val="50000"/>
                    <a:lumOff val="50000"/>
                  </a:schemeClr>
                </a:solidFill>
                <a:latin typeface="Work Sans" pitchFamily="2" charset="-18"/>
                <a:cs typeface="Helvetica Neue"/>
              </a:rPr>
              <a:t>Maybe 2 week ago in the middle of the night?</a:t>
            </a:r>
            <a:endParaRPr lang="en-AU" sz="1200" i="0" dirty="0">
              <a:solidFill>
                <a:schemeClr val="tx1">
                  <a:lumMod val="50000"/>
                  <a:lumOff val="50000"/>
                </a:schemeClr>
              </a:solidFill>
              <a:latin typeface="Work Sans" pitchFamily="2" charset="-18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0957049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Platrofma</a:t>
            </a:r>
            <a:r>
              <a:rPr lang="pl-PL" dirty="0"/>
              <a:t>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Vision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Arista</a:t>
            </a:r>
            <a:r>
              <a:rPr lang="pl-PL" dirty="0"/>
              <a:t> </a:t>
            </a:r>
            <a:r>
              <a:rPr lang="pl-PL" dirty="0" err="1"/>
              <a:t>CloudVision</a:t>
            </a:r>
            <a:r>
              <a:rPr lang="pl-PL" dirty="0"/>
              <a:t> Data </a:t>
            </a:r>
            <a:r>
              <a:rPr lang="pl-PL" dirty="0" err="1"/>
              <a:t>Plane</a:t>
            </a:r>
            <a:r>
              <a:rPr lang="pl-PL" dirty="0"/>
              <a:t> </a:t>
            </a:r>
            <a:r>
              <a:rPr lang="pl-PL" dirty="0" err="1"/>
              <a:t>Visibility</a:t>
            </a:r>
            <a:endParaRPr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9A85213-630B-4D41-AC9F-D630D64ED0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941" y="1758462"/>
            <a:ext cx="8052118" cy="41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86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Platrofma</a:t>
            </a:r>
            <a:r>
              <a:rPr lang="pl-PL" dirty="0"/>
              <a:t>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Vision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Flow</a:t>
            </a:r>
            <a:r>
              <a:rPr lang="pl-PL" dirty="0"/>
              <a:t> </a:t>
            </a:r>
            <a:r>
              <a:rPr lang="pl-PL" dirty="0" err="1"/>
              <a:t>Visibility</a:t>
            </a:r>
            <a:r>
              <a:rPr lang="pl-PL" dirty="0"/>
              <a:t> on </a:t>
            </a:r>
            <a:r>
              <a:rPr lang="pl-PL" dirty="0" err="1"/>
              <a:t>Topology</a:t>
            </a:r>
            <a:endParaRPr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A3D382E-9237-403B-9D2C-3402D5B8E905}"/>
              </a:ext>
            </a:extLst>
          </p:cNvPr>
          <p:cNvGrpSpPr/>
          <p:nvPr/>
        </p:nvGrpSpPr>
        <p:grpSpPr>
          <a:xfrm>
            <a:off x="240574" y="2320275"/>
            <a:ext cx="2573201" cy="1301027"/>
            <a:chOff x="5972094" y="614461"/>
            <a:chExt cx="3459344" cy="1909088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EB5A7EF-D483-460F-A8EE-8763A1FB3C6F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0363242A-D440-4CB5-B49D-9FC5CE05D300}"/>
                </a:ext>
              </a:extLst>
            </p:cNvPr>
            <p:cNvSpPr txBox="1"/>
            <p:nvPr/>
          </p:nvSpPr>
          <p:spPr>
            <a:xfrm>
              <a:off x="6096000" y="807385"/>
              <a:ext cx="3335438" cy="1716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b="1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Trace</a:t>
              </a:r>
              <a:r>
                <a:rPr lang="pl-PL" b="1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b="1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Paths</a:t>
              </a:r>
              <a:endParaRPr lang="pl-PL" b="1" dirty="0">
                <a:solidFill>
                  <a:schemeClr val="dk1"/>
                </a:solidFill>
                <a:latin typeface="Montserrat" pitchFamily="2" charset="0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Search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for a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particular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flow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and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CloudVision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will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find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the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path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where</a:t>
              </a:r>
              <a:endParaRPr lang="pl-PL" dirty="0">
                <a:solidFill>
                  <a:schemeClr val="dk1"/>
                </a:solidFill>
                <a:latin typeface="Montserrat" pitchFamily="2" charset="0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There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is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matching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traffic</a:t>
              </a:r>
              <a:endParaRPr lang="en-US" dirty="0">
                <a:solidFill>
                  <a:schemeClr val="dk1"/>
                </a:solidFill>
                <a:latin typeface="Montserrat" pitchFamily="2" charset="0"/>
                <a:sym typeface="Work Sans"/>
              </a:endParaRPr>
            </a:p>
          </p:txBody>
        </p:sp>
      </p:grpSp>
      <p:pic>
        <p:nvPicPr>
          <p:cNvPr id="11" name="Google Shape;2700;p226">
            <a:extLst>
              <a:ext uri="{FF2B5EF4-FFF2-40B4-BE49-F238E27FC236}">
                <a16:creationId xmlns:a16="http://schemas.microsoft.com/office/drawing/2014/main" id="{E665DC10-B81A-4471-B9F8-D22C330CC7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9922" y="2005186"/>
            <a:ext cx="6226958" cy="3721775"/>
          </a:xfrm>
          <a:prstGeom prst="rect">
            <a:avLst/>
          </a:prstGeom>
          <a:noFill/>
          <a:ln w="9525" cap="flat" cmpd="sng">
            <a:solidFill>
              <a:srgbClr val="141313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grpSp>
        <p:nvGrpSpPr>
          <p:cNvPr id="12" name="Grupa 11">
            <a:extLst>
              <a:ext uri="{FF2B5EF4-FFF2-40B4-BE49-F238E27FC236}">
                <a16:creationId xmlns:a16="http://schemas.microsoft.com/office/drawing/2014/main" id="{D6BAF0DA-5190-4A5F-BA59-B71AEACAA5B6}"/>
              </a:ext>
            </a:extLst>
          </p:cNvPr>
          <p:cNvGrpSpPr/>
          <p:nvPr/>
        </p:nvGrpSpPr>
        <p:grpSpPr>
          <a:xfrm>
            <a:off x="9613027" y="2124565"/>
            <a:ext cx="2573201" cy="870140"/>
            <a:chOff x="5972094" y="614461"/>
            <a:chExt cx="3459344" cy="1276817"/>
          </a:xfrm>
        </p:grpSpPr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09504867-F507-4979-9FFF-C1F3B126C194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7" name="pole tekstowe 16">
              <a:extLst>
                <a:ext uri="{FF2B5EF4-FFF2-40B4-BE49-F238E27FC236}">
                  <a16:creationId xmlns:a16="http://schemas.microsoft.com/office/drawing/2014/main" id="{72AAAB14-7D16-4AC5-9152-0419C88C2A9E}"/>
                </a:ext>
              </a:extLst>
            </p:cNvPr>
            <p:cNvSpPr txBox="1"/>
            <p:nvPr/>
          </p:nvSpPr>
          <p:spPr>
            <a:xfrm>
              <a:off x="6096000" y="807385"/>
              <a:ext cx="3335438" cy="108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b="1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Network </a:t>
              </a:r>
              <a:r>
                <a:rPr lang="pl-PL" b="1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Wide</a:t>
              </a:r>
              <a:endParaRPr lang="pl-PL" b="1" dirty="0">
                <a:solidFill>
                  <a:schemeClr val="dk1"/>
                </a:solidFill>
                <a:latin typeface="Montserrat" pitchFamily="2" charset="0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Visibility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across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DC + Campus +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Cloud</a:t>
              </a:r>
              <a:endParaRPr lang="en-US" dirty="0">
                <a:solidFill>
                  <a:schemeClr val="dk1"/>
                </a:solidFill>
                <a:latin typeface="Montserrat" pitchFamily="2" charset="0"/>
                <a:sym typeface="Work Sans"/>
              </a:endParaRPr>
            </a:p>
          </p:txBody>
        </p:sp>
      </p:grpSp>
      <p:cxnSp>
        <p:nvCxnSpPr>
          <p:cNvPr id="18" name="Google Shape;2706;p226">
            <a:extLst>
              <a:ext uri="{FF2B5EF4-FFF2-40B4-BE49-F238E27FC236}">
                <a16:creationId xmlns:a16="http://schemas.microsoft.com/office/drawing/2014/main" id="{C0CB8C99-ABAD-42D3-AD1E-D9633F7224DC}"/>
              </a:ext>
            </a:extLst>
          </p:cNvPr>
          <p:cNvCxnSpPr>
            <a:cxnSpLocks/>
          </p:cNvCxnSpPr>
          <p:nvPr/>
        </p:nvCxnSpPr>
        <p:spPr>
          <a:xfrm flipV="1">
            <a:off x="7597422" y="2676013"/>
            <a:ext cx="2015605" cy="100316"/>
          </a:xfrm>
          <a:prstGeom prst="straightConnector1">
            <a:avLst/>
          </a:prstGeom>
          <a:ln w="31750">
            <a:headEnd type="oval" w="med" len="med"/>
            <a:tailEnd type="oval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Google Shape;2706;p226">
            <a:extLst>
              <a:ext uri="{FF2B5EF4-FFF2-40B4-BE49-F238E27FC236}">
                <a16:creationId xmlns:a16="http://schemas.microsoft.com/office/drawing/2014/main" id="{DF369FBD-9B36-4D8E-82E4-6692457D940D}"/>
              </a:ext>
            </a:extLst>
          </p:cNvPr>
          <p:cNvCxnSpPr>
            <a:cxnSpLocks/>
          </p:cNvCxnSpPr>
          <p:nvPr/>
        </p:nvCxnSpPr>
        <p:spPr>
          <a:xfrm flipV="1">
            <a:off x="2348089" y="2235595"/>
            <a:ext cx="751833" cy="244709"/>
          </a:xfrm>
          <a:prstGeom prst="straightConnector1">
            <a:avLst/>
          </a:prstGeom>
          <a:ln w="31750">
            <a:headEnd type="oval" w="med" len="med"/>
            <a:tailEnd type="oval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0" name="Grupa 19">
            <a:extLst>
              <a:ext uri="{FF2B5EF4-FFF2-40B4-BE49-F238E27FC236}">
                <a16:creationId xmlns:a16="http://schemas.microsoft.com/office/drawing/2014/main" id="{42CDA288-173F-49FB-9583-230F1B4DA476}"/>
              </a:ext>
            </a:extLst>
          </p:cNvPr>
          <p:cNvGrpSpPr/>
          <p:nvPr/>
        </p:nvGrpSpPr>
        <p:grpSpPr>
          <a:xfrm>
            <a:off x="9618799" y="4012572"/>
            <a:ext cx="2358713" cy="1085583"/>
            <a:chOff x="5972094" y="614461"/>
            <a:chExt cx="3170992" cy="1592953"/>
          </a:xfrm>
        </p:grpSpPr>
        <p:sp>
          <p:nvSpPr>
            <p:cNvPr id="21" name="Owal 20">
              <a:extLst>
                <a:ext uri="{FF2B5EF4-FFF2-40B4-BE49-F238E27FC236}">
                  <a16:creationId xmlns:a16="http://schemas.microsoft.com/office/drawing/2014/main" id="{736E3521-7F9D-46EC-BD5A-EC26DF834990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22" name="pole tekstowe 21">
              <a:extLst>
                <a:ext uri="{FF2B5EF4-FFF2-40B4-BE49-F238E27FC236}">
                  <a16:creationId xmlns:a16="http://schemas.microsoft.com/office/drawing/2014/main" id="{A2628CCE-0124-48DE-81BA-692ECA75DE47}"/>
                </a:ext>
              </a:extLst>
            </p:cNvPr>
            <p:cNvSpPr txBox="1"/>
            <p:nvPr/>
          </p:nvSpPr>
          <p:spPr>
            <a:xfrm>
              <a:off x="6096001" y="807385"/>
              <a:ext cx="3047085" cy="14000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b="1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Overlay</a:t>
              </a:r>
              <a:r>
                <a:rPr lang="pl-PL" b="1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b="1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metrics</a:t>
              </a:r>
              <a:endParaRPr lang="pl-PL" b="1" dirty="0">
                <a:solidFill>
                  <a:schemeClr val="dk1"/>
                </a:solidFill>
                <a:latin typeface="Montserrat" pitchFamily="2" charset="0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Visualize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issues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and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events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along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the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selected</a:t>
              </a:r>
              <a:r>
                <a:rPr lang="pl-PL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</a:t>
              </a:r>
              <a:r>
                <a:rPr lang="pl-PL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path</a:t>
              </a:r>
              <a:endParaRPr lang="en-US" dirty="0">
                <a:solidFill>
                  <a:schemeClr val="dk1"/>
                </a:solidFill>
                <a:latin typeface="Montserrat" pitchFamily="2" charset="0"/>
                <a:sym typeface="Work Sans"/>
              </a:endParaRPr>
            </a:p>
          </p:txBody>
        </p:sp>
      </p:grpSp>
      <p:cxnSp>
        <p:nvCxnSpPr>
          <p:cNvPr id="23" name="Google Shape;2706;p226">
            <a:extLst>
              <a:ext uri="{FF2B5EF4-FFF2-40B4-BE49-F238E27FC236}">
                <a16:creationId xmlns:a16="http://schemas.microsoft.com/office/drawing/2014/main" id="{448DCAE4-8F6B-4D00-9175-7ECB2806C8F0}"/>
              </a:ext>
            </a:extLst>
          </p:cNvPr>
          <p:cNvCxnSpPr>
            <a:cxnSpLocks/>
          </p:cNvCxnSpPr>
          <p:nvPr/>
        </p:nvCxnSpPr>
        <p:spPr>
          <a:xfrm>
            <a:off x="6096000" y="3922751"/>
            <a:ext cx="3420533" cy="355738"/>
          </a:xfrm>
          <a:prstGeom prst="straightConnector1">
            <a:avLst/>
          </a:prstGeom>
          <a:ln w="31750">
            <a:headEnd type="oval" w="med" len="med"/>
            <a:tailEnd type="oval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303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Platrofma</a:t>
            </a:r>
            <a:r>
              <a:rPr lang="pl-PL" dirty="0"/>
              <a:t>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Vision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Device Inventory, </a:t>
            </a:r>
            <a:r>
              <a:rPr lang="pl-PL" dirty="0" err="1"/>
              <a:t>Config</a:t>
            </a:r>
            <a:r>
              <a:rPr lang="pl-PL" dirty="0"/>
              <a:t>,. and </a:t>
            </a:r>
            <a:r>
              <a:rPr lang="pl-PL" dirty="0" err="1"/>
              <a:t>Compliance</a:t>
            </a:r>
            <a:endParaRPr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15031CD-9DE8-4CE7-998F-C3E70F0CA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815" y="1965113"/>
            <a:ext cx="9550985" cy="3918048"/>
          </a:xfrm>
          <a:prstGeom prst="rect">
            <a:avLst/>
          </a:prstGeom>
        </p:spPr>
      </p:pic>
      <p:grpSp>
        <p:nvGrpSpPr>
          <p:cNvPr id="13" name="Grupa 12">
            <a:extLst>
              <a:ext uri="{FF2B5EF4-FFF2-40B4-BE49-F238E27FC236}">
                <a16:creationId xmlns:a16="http://schemas.microsoft.com/office/drawing/2014/main" id="{9A3D382E-9237-403B-9D2C-3402D5B8E905}"/>
              </a:ext>
            </a:extLst>
          </p:cNvPr>
          <p:cNvGrpSpPr/>
          <p:nvPr/>
        </p:nvGrpSpPr>
        <p:grpSpPr>
          <a:xfrm>
            <a:off x="215719" y="2868930"/>
            <a:ext cx="3112077" cy="393086"/>
            <a:chOff x="5972094" y="614461"/>
            <a:chExt cx="4183794" cy="576802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EB5A7EF-D483-460F-A8EE-8763A1FB3C6F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0363242A-D440-4CB5-B49D-9FC5CE05D300}"/>
                </a:ext>
              </a:extLst>
            </p:cNvPr>
            <p:cNvSpPr txBox="1"/>
            <p:nvPr/>
          </p:nvSpPr>
          <p:spPr>
            <a:xfrm>
              <a:off x="6096000" y="807385"/>
              <a:ext cx="4059888" cy="383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sz="1100" b="1" dirty="0">
                  <a:solidFill>
                    <a:schemeClr val="dk1"/>
                  </a:solidFill>
                  <a:latin typeface="Work Sans"/>
                  <a:sym typeface="Work Sans"/>
                </a:rPr>
                <a:t>Network Inventory</a:t>
              </a:r>
              <a:endParaRPr lang="en-US" sz="1100" dirty="0">
                <a:solidFill>
                  <a:schemeClr val="dk1"/>
                </a:solidFill>
                <a:latin typeface="Work Sans"/>
                <a:sym typeface="Work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6654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Platrofma</a:t>
            </a:r>
            <a:r>
              <a:rPr lang="pl-PL" dirty="0"/>
              <a:t>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Vision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Configlet</a:t>
            </a:r>
            <a:r>
              <a:rPr lang="pl-PL" dirty="0"/>
              <a:t> Builder, </a:t>
            </a:r>
            <a:r>
              <a:rPr lang="pl-PL" dirty="0" err="1"/>
              <a:t>Studios</a:t>
            </a:r>
            <a:endParaRPr dirty="0"/>
          </a:p>
        </p:txBody>
      </p:sp>
      <p:grpSp>
        <p:nvGrpSpPr>
          <p:cNvPr id="13" name="Grupa 12">
            <a:extLst>
              <a:ext uri="{FF2B5EF4-FFF2-40B4-BE49-F238E27FC236}">
                <a16:creationId xmlns:a16="http://schemas.microsoft.com/office/drawing/2014/main" id="{9A3D382E-9237-403B-9D2C-3402D5B8E905}"/>
              </a:ext>
            </a:extLst>
          </p:cNvPr>
          <p:cNvGrpSpPr/>
          <p:nvPr/>
        </p:nvGrpSpPr>
        <p:grpSpPr>
          <a:xfrm>
            <a:off x="9224253" y="1664921"/>
            <a:ext cx="2696815" cy="2762966"/>
            <a:chOff x="5972094" y="614461"/>
            <a:chExt cx="3625527" cy="4054289"/>
          </a:xfrm>
        </p:grpSpPr>
        <p:sp>
          <p:nvSpPr>
            <p:cNvPr id="14" name="Owal 13">
              <a:extLst>
                <a:ext uri="{FF2B5EF4-FFF2-40B4-BE49-F238E27FC236}">
                  <a16:creationId xmlns:a16="http://schemas.microsoft.com/office/drawing/2014/main" id="{4EB5A7EF-D483-460F-A8EE-8763A1FB3C6F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15" name="pole tekstowe 14">
              <a:extLst>
                <a:ext uri="{FF2B5EF4-FFF2-40B4-BE49-F238E27FC236}">
                  <a16:creationId xmlns:a16="http://schemas.microsoft.com/office/drawing/2014/main" id="{0363242A-D440-4CB5-B49D-9FC5CE05D300}"/>
                </a:ext>
              </a:extLst>
            </p:cNvPr>
            <p:cNvSpPr txBox="1"/>
            <p:nvPr/>
          </p:nvSpPr>
          <p:spPr>
            <a:xfrm>
              <a:off x="6096001" y="807385"/>
              <a:ext cx="3501620" cy="38613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sz="1100" b="1" dirty="0" err="1">
                  <a:solidFill>
                    <a:schemeClr val="dk1"/>
                  </a:solidFill>
                  <a:latin typeface="Work Sans"/>
                  <a:sym typeface="Work Sans"/>
                </a:rPr>
                <a:t>Static</a:t>
              </a:r>
              <a:r>
                <a:rPr lang="pl-PL" sz="1100" b="1" dirty="0">
                  <a:solidFill>
                    <a:schemeClr val="dk1"/>
                  </a:solidFill>
                  <a:latin typeface="Work Sans"/>
                  <a:sym typeface="Work Sans"/>
                </a:rPr>
                <a:t> &amp; </a:t>
              </a:r>
              <a:r>
                <a:rPr lang="pl-PL" sz="1100" b="1" dirty="0" err="1">
                  <a:solidFill>
                    <a:schemeClr val="dk1"/>
                  </a:solidFill>
                  <a:latin typeface="Work Sans"/>
                  <a:sym typeface="Work Sans"/>
                </a:rPr>
                <a:t>Dynamic</a:t>
              </a:r>
              <a:r>
                <a:rPr lang="pl-PL" sz="1100" b="1" dirty="0">
                  <a:solidFill>
                    <a:schemeClr val="dk1"/>
                  </a:solidFill>
                  <a:latin typeface="Work Sans"/>
                  <a:sym typeface="Work Sans"/>
                </a:rPr>
                <a:t> </a:t>
              </a:r>
              <a:r>
                <a:rPr lang="pl-PL" sz="1100" b="1" dirty="0" err="1">
                  <a:solidFill>
                    <a:schemeClr val="dk1"/>
                  </a:solidFill>
                  <a:latin typeface="Work Sans"/>
                  <a:sym typeface="Work Sans"/>
                </a:rPr>
                <a:t>Provisionig</a:t>
              </a:r>
              <a:endParaRPr lang="pl-PL" sz="1100" b="1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endParaRPr lang="pl-PL" sz="1100" b="1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en-US" sz="1100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Configlet</a:t>
              </a:r>
              <a:r>
                <a:rPr lang="en-US" sz="1100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Builder addresses the need to customize portions of the config</a:t>
              </a:r>
            </a:p>
            <a:p>
              <a:pPr marL="0" indent="0">
                <a:spcBef>
                  <a:spcPts val="0"/>
                </a:spcBef>
              </a:pPr>
              <a:r>
                <a:rPr lang="en-US" sz="1100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Pre-integrated templates as well as Python libraries for scripted extensions</a:t>
              </a:r>
              <a:endParaRPr lang="pl-PL" sz="1100" dirty="0">
                <a:solidFill>
                  <a:schemeClr val="dk1"/>
                </a:solidFill>
                <a:latin typeface="Montserrat" pitchFamily="2" charset="0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endParaRPr lang="en-US" sz="1100" dirty="0">
                <a:solidFill>
                  <a:schemeClr val="dk1"/>
                </a:solidFill>
                <a:latin typeface="Montserrat" pitchFamily="2" charset="0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en-US" sz="1100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Shared on GitHub</a:t>
              </a:r>
              <a:endParaRPr lang="pl-PL" sz="1100" dirty="0">
                <a:solidFill>
                  <a:schemeClr val="dk1"/>
                </a:solidFill>
                <a:latin typeface="Montserrat" pitchFamily="2" charset="0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endParaRPr lang="en-US" sz="1100" dirty="0">
                <a:solidFill>
                  <a:schemeClr val="dk1"/>
                </a:solidFill>
                <a:latin typeface="Montserrat" pitchFamily="2" charset="0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en-US" sz="1100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Integrates with IP Address </a:t>
              </a:r>
              <a:r>
                <a:rPr lang="en-US" sz="1100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Mgmt</a:t>
              </a:r>
              <a:r>
                <a:rPr lang="en-US" sz="1100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 (IPAM) systems (</a:t>
              </a:r>
              <a:r>
                <a:rPr lang="en-US" sz="1100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BlueCat</a:t>
              </a:r>
              <a:r>
                <a:rPr lang="en-US" sz="1100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, </a:t>
              </a:r>
              <a:r>
                <a:rPr lang="en-US" sz="1100" dirty="0" err="1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InfoBlox</a:t>
              </a:r>
              <a:r>
                <a:rPr lang="en-US" sz="1100" dirty="0">
                  <a:solidFill>
                    <a:schemeClr val="dk1"/>
                  </a:solidFill>
                  <a:latin typeface="Montserrat" pitchFamily="2" charset="0"/>
                  <a:sym typeface="Work Sans"/>
                </a:rPr>
                <a:t>) and other databases</a:t>
              </a:r>
            </a:p>
            <a:p>
              <a:pPr marL="0" indent="0">
                <a:spcBef>
                  <a:spcPts val="0"/>
                </a:spcBef>
              </a:pPr>
              <a:endParaRPr lang="en-US" sz="1100" dirty="0">
                <a:solidFill>
                  <a:schemeClr val="dk1"/>
                </a:solidFill>
                <a:latin typeface="Work Sans"/>
                <a:sym typeface="Work Sans"/>
              </a:endParaRPr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49CEEAE3-17B0-4AEC-B3BB-251233B55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10" y="1826816"/>
            <a:ext cx="7321846" cy="3904985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20D1161C-8FBD-47FF-A59D-B14182F757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683" y="2151279"/>
            <a:ext cx="6525273" cy="423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66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Platrofma</a:t>
            </a:r>
            <a:r>
              <a:rPr lang="pl-PL" dirty="0"/>
              <a:t> </a:t>
            </a:r>
            <a:r>
              <a:rPr lang="pl-PL" dirty="0" err="1"/>
              <a:t>Cloud</a:t>
            </a:r>
            <a:r>
              <a:rPr lang="pl-PL" dirty="0"/>
              <a:t> </a:t>
            </a:r>
            <a:r>
              <a:rPr lang="pl-PL" dirty="0" err="1"/>
              <a:t>Vision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Device Inventory, </a:t>
            </a:r>
            <a:r>
              <a:rPr lang="pl-PL" dirty="0" err="1"/>
              <a:t>Config</a:t>
            </a:r>
            <a:r>
              <a:rPr lang="pl-PL" dirty="0"/>
              <a:t>,. and </a:t>
            </a:r>
            <a:r>
              <a:rPr lang="pl-PL" dirty="0" err="1"/>
              <a:t>Compliance</a:t>
            </a:r>
            <a:endParaRPr dirty="0"/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AB47B3A9-7500-44D7-B48E-FECE27331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21130" y="1758462"/>
            <a:ext cx="9578340" cy="4321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13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l-PL" dirty="0"/>
              <a:t>2. Konteneryzacja sieci</a:t>
            </a:r>
            <a:br>
              <a:rPr lang="pl-PL" dirty="0"/>
            </a:br>
            <a:endParaRPr dirty="0"/>
          </a:p>
        </p:txBody>
      </p:sp>
      <p:sp>
        <p:nvSpPr>
          <p:cNvPr id="425" name="Google Shape;425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6011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lvl="0"/>
            <a:r>
              <a:rPr lang="pl-PL" dirty="0"/>
              <a:t>Konteneryzacja – co to jest? Komu to potrzebne? 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1146C35C-4770-DD12-C633-49896D24A4C2}"/>
              </a:ext>
            </a:extLst>
          </p:cNvPr>
          <p:cNvSpPr/>
          <p:nvPr/>
        </p:nvSpPr>
        <p:spPr>
          <a:xfrm>
            <a:off x="215719" y="6438579"/>
            <a:ext cx="779417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100" dirty="0" err="1"/>
              <a:t>https</a:t>
            </a:r>
            <a:r>
              <a:rPr lang="pl-PL" sz="1100" dirty="0"/>
              <a:t>://</a:t>
            </a:r>
            <a:r>
              <a:rPr lang="pl-PL" sz="1100" dirty="0" err="1"/>
              <a:t>www.softserveinc.com</a:t>
            </a:r>
            <a:r>
              <a:rPr lang="pl-PL" sz="1100" dirty="0"/>
              <a:t>/en-</a:t>
            </a:r>
            <a:r>
              <a:rPr lang="pl-PL" sz="1100" dirty="0" err="1"/>
              <a:t>us</a:t>
            </a:r>
            <a:r>
              <a:rPr lang="pl-PL" sz="1100" dirty="0"/>
              <a:t>/blog/</a:t>
            </a:r>
            <a:r>
              <a:rPr lang="pl-PL" sz="1100" dirty="0" err="1"/>
              <a:t>security</a:t>
            </a:r>
            <a:r>
              <a:rPr lang="pl-PL" sz="1100" dirty="0"/>
              <a:t>-</a:t>
            </a:r>
            <a:r>
              <a:rPr lang="pl-PL" sz="1100" dirty="0" err="1"/>
              <a:t>containers</a:t>
            </a:r>
            <a:r>
              <a:rPr lang="pl-PL" sz="1100" dirty="0"/>
              <a:t>-vs-</a:t>
            </a:r>
            <a:r>
              <a:rPr lang="pl-PL" sz="1100" dirty="0" err="1"/>
              <a:t>virtual</a:t>
            </a:r>
            <a:r>
              <a:rPr lang="pl-PL" sz="1100" dirty="0"/>
              <a:t>-</a:t>
            </a:r>
            <a:r>
              <a:rPr lang="pl-PL" sz="1100" dirty="0" err="1"/>
              <a:t>machines</a:t>
            </a:r>
            <a:endParaRPr lang="pl-PL" sz="1100" dirty="0"/>
          </a:p>
        </p:txBody>
      </p:sp>
      <p:pic>
        <p:nvPicPr>
          <p:cNvPr id="1032" name="Picture 8" descr="containers-security-virtual-machines">
            <a:extLst>
              <a:ext uri="{FF2B5EF4-FFF2-40B4-BE49-F238E27FC236}">
                <a16:creationId xmlns:a16="http://schemas.microsoft.com/office/drawing/2014/main" id="{C130A296-5177-956F-C531-8BE5890C9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825" y="1874576"/>
            <a:ext cx="7188349" cy="4232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F450E3E1-6E5C-8BA3-D143-5F76F7F83FA3}"/>
              </a:ext>
            </a:extLst>
          </p:cNvPr>
          <p:cNvSpPr txBox="1"/>
          <p:nvPr/>
        </p:nvSpPr>
        <p:spPr>
          <a:xfrm>
            <a:off x="856343" y="3124852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VM + </a:t>
            </a:r>
            <a:r>
              <a:rPr lang="pl-PL" dirty="0" err="1"/>
              <a:t>Hypervisor</a:t>
            </a:r>
            <a:endParaRPr lang="pl-PL" dirty="0"/>
          </a:p>
        </p:txBody>
      </p:sp>
      <p:sp>
        <p:nvSpPr>
          <p:cNvPr id="221" name="pole tekstowe 220">
            <a:extLst>
              <a:ext uri="{FF2B5EF4-FFF2-40B4-BE49-F238E27FC236}">
                <a16:creationId xmlns:a16="http://schemas.microsoft.com/office/drawing/2014/main" id="{3F7BE9F1-96A5-3978-8823-7C9A89A8ED13}"/>
              </a:ext>
            </a:extLst>
          </p:cNvPr>
          <p:cNvSpPr txBox="1"/>
          <p:nvPr/>
        </p:nvSpPr>
        <p:spPr>
          <a:xfrm>
            <a:off x="9690174" y="3944632"/>
            <a:ext cx="2153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 err="1"/>
              <a:t>container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/</a:t>
            </a:r>
            <a:r>
              <a:rPr lang="pl-PL" dirty="0" err="1"/>
              <a:t>engine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040639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From the </a:t>
            </a:r>
            <a:r>
              <a:rPr lang="pl-PL" dirty="0" err="1"/>
              <a:t>scratch</a:t>
            </a:r>
            <a:r>
              <a:rPr lang="pl-PL" dirty="0"/>
              <a:t> </a:t>
            </a:r>
            <a:endParaRPr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7BE5798-0250-DAD3-B855-0C3271184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9" y="3119527"/>
            <a:ext cx="4985404" cy="119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E5AABA5E-C7A6-5F11-8D45-6F3AA542B636}"/>
              </a:ext>
            </a:extLst>
          </p:cNvPr>
          <p:cNvSpPr/>
          <p:nvPr/>
        </p:nvSpPr>
        <p:spPr>
          <a:xfrm>
            <a:off x="6099625" y="5826478"/>
            <a:ext cx="742656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 err="1"/>
              <a:t>https</a:t>
            </a:r>
            <a:r>
              <a:rPr lang="pl-PL" sz="1200" dirty="0"/>
              <a:t>://</a:t>
            </a:r>
            <a:r>
              <a:rPr lang="pl-PL" sz="1200" dirty="0" err="1"/>
              <a:t>www.youtube.com</a:t>
            </a:r>
            <a:r>
              <a:rPr lang="pl-PL" sz="1200" dirty="0"/>
              <a:t>/</a:t>
            </a:r>
            <a:r>
              <a:rPr lang="pl-PL" sz="1200" dirty="0" err="1"/>
              <a:t>watch?v</a:t>
            </a:r>
            <a:r>
              <a:rPr lang="pl-PL" sz="1200" dirty="0"/>
              <a:t>=8fi7uSYlOdc&amp;ab_channel=</a:t>
            </a:r>
            <a:r>
              <a:rPr lang="pl-PL" sz="1200" dirty="0" err="1"/>
              <a:t>GOTOConferences</a:t>
            </a:r>
            <a:endParaRPr lang="pl-PL" sz="12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6CACF02-C392-9F1F-01E4-9C2359D12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235" y="1575911"/>
            <a:ext cx="4250567" cy="425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13AB2C0D-FBE0-E583-2D38-854753A2A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9" y="4768961"/>
            <a:ext cx="2244215" cy="711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00EA284-CBF8-ABAA-8D6B-77D0BE240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851" y="5148188"/>
            <a:ext cx="2774043" cy="81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BFC11387-EBF2-34C0-A336-1F3A04C93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62" y="2049800"/>
            <a:ext cx="1285219" cy="115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>
            <a:extLst>
              <a:ext uri="{FF2B5EF4-FFF2-40B4-BE49-F238E27FC236}">
                <a16:creationId xmlns:a16="http://schemas.microsoft.com/office/drawing/2014/main" id="{0D5ECB55-2519-8545-3AF6-F72452A97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141" y="2290418"/>
            <a:ext cx="2088441" cy="67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10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Arista</a:t>
            </a:r>
            <a:r>
              <a:rPr lang="pl-PL" dirty="0"/>
              <a:t> EOS</a:t>
            </a:r>
            <a:endParaRPr dirty="0"/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9BA7263C-9A11-6BA7-C318-487AE5C5B9A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19619" y="2740778"/>
            <a:ext cx="7722288" cy="3079630"/>
          </a:xfrm>
          <a:prstGeom prst="rect">
            <a:avLst/>
          </a:prstGeom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5F8E93E-43E8-B16E-7AF8-84C3B9D978FC}"/>
              </a:ext>
            </a:extLst>
          </p:cNvPr>
          <p:cNvSpPr txBox="1"/>
          <p:nvPr/>
        </p:nvSpPr>
        <p:spPr>
          <a:xfrm>
            <a:off x="3221946" y="2183675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b="1" dirty="0">
                <a:solidFill>
                  <a:schemeClr val="tx1">
                    <a:lumMod val="40000"/>
                    <a:lumOff val="60000"/>
                  </a:schemeClr>
                </a:solidFill>
              </a:rPr>
              <a:t>standard EOS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D294BB64-C165-D5E5-685C-56A987D30C0B}"/>
              </a:ext>
            </a:extLst>
          </p:cNvPr>
          <p:cNvSpPr txBox="1"/>
          <p:nvPr/>
        </p:nvSpPr>
        <p:spPr>
          <a:xfrm>
            <a:off x="5865492" y="2183675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b="1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vEOS</a:t>
            </a:r>
            <a:endParaRPr lang="pl-PL" sz="1600" b="1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937C7226-1514-59B3-77CB-22F6656F5627}"/>
              </a:ext>
            </a:extLst>
          </p:cNvPr>
          <p:cNvSpPr txBox="1"/>
          <p:nvPr/>
        </p:nvSpPr>
        <p:spPr>
          <a:xfrm>
            <a:off x="8328789" y="2183675"/>
            <a:ext cx="731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600" b="1" dirty="0" err="1">
                <a:solidFill>
                  <a:schemeClr val="accent5">
                    <a:lumMod val="75000"/>
                  </a:schemeClr>
                </a:solidFill>
              </a:rPr>
              <a:t>cEOS</a:t>
            </a:r>
            <a:endParaRPr lang="pl-PL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5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6" descr="Obraz zawierający budynek, zdjęcie, biały, siedzi&#10;&#10;Opis wygenerowany automatyczni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7970" r="17970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576" name="Google Shape;576;p16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</a:t>
            </a:r>
            <a:endParaRPr dirty="0"/>
          </a:p>
        </p:txBody>
      </p:sp>
      <p:sp>
        <p:nvSpPr>
          <p:cNvPr id="577" name="Google Shape;577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1. Agenda</a:t>
            </a:r>
            <a:endParaRPr dirty="0"/>
          </a:p>
        </p:txBody>
      </p:sp>
      <p:sp>
        <p:nvSpPr>
          <p:cNvPr id="578" name="Google Shape;578;p16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l" rtl="0">
              <a:lnSpc>
                <a:spcPct val="138888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l-PL" dirty="0"/>
              <a:t>Przedstawienie </a:t>
            </a: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  <a:p>
            <a:pPr marL="285750" lvl="0" indent="-285750" algn="l" rtl="0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l-PL" dirty="0"/>
              <a:t>Zapoznanie z platformą </a:t>
            </a:r>
            <a:r>
              <a:rPr lang="pl-PL" dirty="0" err="1"/>
              <a:t>ApiusLAB</a:t>
            </a:r>
            <a:endParaRPr lang="pl-PL" dirty="0"/>
          </a:p>
          <a:p>
            <a:pPr marL="285750" lvl="0" indent="-285750" algn="l" rtl="0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l-PL" dirty="0"/>
              <a:t>Wprowadzenie do MLAG oraz </a:t>
            </a:r>
            <a:r>
              <a:rPr lang="pl-PL" dirty="0" err="1"/>
              <a:t>vARP</a:t>
            </a:r>
            <a:endParaRPr lang="pl-PL" dirty="0"/>
          </a:p>
          <a:p>
            <a:pPr marL="285750" lvl="0" indent="-285750" algn="l" rtl="0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l-PL" dirty="0"/>
              <a:t>Przeprowadzenie ćwiczenia – konfiguracja środowiska i MLAG</a:t>
            </a:r>
          </a:p>
          <a:p>
            <a:pPr marL="285750" lvl="0" indent="-285750" algn="l" rtl="0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l-PL" dirty="0"/>
              <a:t>Q&amp;A</a:t>
            </a:r>
            <a:endParaRPr dirty="0"/>
          </a:p>
          <a:p>
            <a:pPr marL="285750" lvl="0" indent="-171450" algn="l" rtl="0">
              <a:lnSpc>
                <a:spcPct val="138888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Uruchomienie </a:t>
            </a:r>
            <a:r>
              <a:rPr lang="pl-PL" dirty="0" err="1"/>
              <a:t>cEOS</a:t>
            </a:r>
            <a:r>
              <a:rPr lang="pl-PL" dirty="0"/>
              <a:t> jest łatwe i przyjemne ;)</a:t>
            </a:r>
            <a:endParaRPr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E44352B7-6608-73C1-86D2-4AEE902EF664}"/>
              </a:ext>
            </a:extLst>
          </p:cNvPr>
          <p:cNvSpPr/>
          <p:nvPr/>
        </p:nvSpPr>
        <p:spPr>
          <a:xfrm>
            <a:off x="1963119" y="2111036"/>
            <a:ext cx="9040678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# importujemy obraz </a:t>
            </a:r>
            <a:r>
              <a:rPr lang="pl-PL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cEOS</a:t>
            </a:r>
            <a:endParaRPr lang="pl-PL" b="1" dirty="0">
              <a:solidFill>
                <a:schemeClr val="tx2">
                  <a:lumMod val="10000"/>
                </a:schemeClr>
              </a:solidFill>
              <a:latin typeface="MesloLGS NF" panose="020B0609030804020204" pitchFamily="49" charset="0"/>
            </a:endParaRPr>
          </a:p>
          <a:p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import cEOS-lab-4.23.2F.tar.xz </a:t>
            </a:r>
            <a:r>
              <a:rPr lang="pl-PL" dirty="0" err="1">
                <a:latin typeface="MesloLGS NF" panose="020B0609030804020204" pitchFamily="49" charset="0"/>
              </a:rPr>
              <a:t>ceosimage:MOJ</a:t>
            </a:r>
            <a:endParaRPr lang="pl-PL" dirty="0">
              <a:latin typeface="MesloLGS NF" panose="020B0609030804020204" pitchFamily="49" charset="0"/>
            </a:endParaRPr>
          </a:p>
          <a:p>
            <a:endParaRPr lang="pl-PL" dirty="0">
              <a:latin typeface="MesloLGS NF" panose="020B0609030804020204" pitchFamily="49" charset="0"/>
            </a:endParaRPr>
          </a:p>
          <a:p>
            <a:br>
              <a:rPr lang="pl-PL" dirty="0">
                <a:latin typeface="MesloLGS NF" panose="020B0609030804020204" pitchFamily="49" charset="0"/>
              </a:rPr>
            </a:br>
            <a:r>
              <a:rPr lang="pl-PL" b="1" dirty="0">
                <a:latin typeface="MesloLGS NF" panose="020B0609030804020204" pitchFamily="49" charset="0"/>
              </a:rPr>
              <a:t># tworzymy kontenery z parametrami startowymi dla aplikacji - </a:t>
            </a:r>
            <a:r>
              <a:rPr lang="pl-PL" b="1" dirty="0" err="1">
                <a:latin typeface="MesloLGS NF" panose="020B0609030804020204" pitchFamily="49" charset="0"/>
              </a:rPr>
              <a:t>cEOS</a:t>
            </a:r>
            <a:endParaRPr lang="pl-PL" b="1" dirty="0">
              <a:latin typeface="MesloLGS NF" panose="020B0609030804020204" pitchFamily="49" charset="0"/>
            </a:endParaRPr>
          </a:p>
          <a:p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create</a:t>
            </a:r>
            <a:r>
              <a:rPr lang="pl-PL" dirty="0">
                <a:latin typeface="MesloLGS NF" panose="020B0609030804020204" pitchFamily="49" charset="0"/>
              </a:rPr>
              <a:t> --</a:t>
            </a:r>
            <a:r>
              <a:rPr lang="pl-PL" dirty="0" err="1">
                <a:latin typeface="MesloLGS NF" panose="020B0609030804020204" pitchFamily="49" charset="0"/>
              </a:rPr>
              <a:t>name</a:t>
            </a:r>
            <a:r>
              <a:rPr lang="pl-PL" dirty="0">
                <a:latin typeface="MesloLGS NF" panose="020B0609030804020204" pitchFamily="49" charset="0"/>
              </a:rPr>
              <a:t>=ceos1 --</a:t>
            </a:r>
            <a:r>
              <a:rPr lang="pl-PL" dirty="0" err="1">
                <a:latin typeface="MesloLGS NF" panose="020B0609030804020204" pitchFamily="49" charset="0"/>
              </a:rPr>
              <a:t>privileged</a:t>
            </a:r>
            <a:r>
              <a:rPr lang="pl-PL" dirty="0">
                <a:latin typeface="MesloLGS NF" panose="020B0609030804020204" pitchFamily="49" charset="0"/>
              </a:rPr>
              <a:t> \</a:t>
            </a:r>
          </a:p>
          <a:p>
            <a:r>
              <a:rPr lang="pl-PL" dirty="0">
                <a:latin typeface="MesloLGS NF" panose="020B0609030804020204" pitchFamily="49" charset="0"/>
              </a:rPr>
              <a:t>-e INTFTYPE=</a:t>
            </a:r>
            <a:r>
              <a:rPr lang="pl-PL" dirty="0" err="1">
                <a:latin typeface="MesloLGS NF" panose="020B0609030804020204" pitchFamily="49" charset="0"/>
              </a:rPr>
              <a:t>eth</a:t>
            </a:r>
            <a:r>
              <a:rPr lang="pl-PL" dirty="0">
                <a:latin typeface="MesloLGS NF" panose="020B0609030804020204" pitchFamily="49" charset="0"/>
              </a:rPr>
              <a:t> \</a:t>
            </a:r>
          </a:p>
          <a:p>
            <a:r>
              <a:rPr lang="pl-PL" dirty="0">
                <a:latin typeface="MesloLGS NF" panose="020B0609030804020204" pitchFamily="49" charset="0"/>
              </a:rPr>
              <a:t>-e ETBA=1 \</a:t>
            </a:r>
          </a:p>
          <a:p>
            <a:r>
              <a:rPr lang="pl-PL" dirty="0">
                <a:latin typeface="MesloLGS NF" panose="020B0609030804020204" pitchFamily="49" charset="0"/>
              </a:rPr>
              <a:t>-e SKIP_ZEROTOUCH_BARRIER_IN_SYSDBINIT=1 \</a:t>
            </a:r>
          </a:p>
          <a:p>
            <a:r>
              <a:rPr lang="pl-PL" dirty="0">
                <a:latin typeface="MesloLGS NF" panose="020B0609030804020204" pitchFamily="49" charset="0"/>
              </a:rPr>
              <a:t>-e CEOS=1 \</a:t>
            </a:r>
          </a:p>
          <a:p>
            <a:r>
              <a:rPr lang="pl-PL" dirty="0">
                <a:latin typeface="MesloLGS NF" panose="020B0609030804020204" pitchFamily="49" charset="0"/>
              </a:rPr>
              <a:t>-e EOS_PLATFORM=</a:t>
            </a:r>
            <a:r>
              <a:rPr lang="pl-PL" dirty="0" err="1">
                <a:latin typeface="MesloLGS NF" panose="020B0609030804020204" pitchFamily="49" charset="0"/>
              </a:rPr>
              <a:t>ceoslab</a:t>
            </a:r>
            <a:r>
              <a:rPr lang="pl-PL" dirty="0">
                <a:latin typeface="MesloLGS NF" panose="020B0609030804020204" pitchFamily="49" charset="0"/>
              </a:rPr>
              <a:t> \</a:t>
            </a:r>
          </a:p>
          <a:p>
            <a:r>
              <a:rPr lang="pl-PL" dirty="0">
                <a:latin typeface="MesloLGS NF" panose="020B0609030804020204" pitchFamily="49" charset="0"/>
              </a:rPr>
              <a:t>-e </a:t>
            </a:r>
            <a:r>
              <a:rPr lang="pl-PL" dirty="0" err="1">
                <a:latin typeface="MesloLGS NF" panose="020B0609030804020204" pitchFamily="49" charset="0"/>
              </a:rPr>
              <a:t>container</a:t>
            </a:r>
            <a:r>
              <a:rPr lang="pl-PL" dirty="0">
                <a:latin typeface="MesloLGS NF" panose="020B0609030804020204" pitchFamily="49" charset="0"/>
              </a:rPr>
              <a:t>=</a:t>
            </a:r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\</a:t>
            </a:r>
          </a:p>
          <a:p>
            <a:r>
              <a:rPr lang="pl-PL" dirty="0">
                <a:latin typeface="MesloLGS NF" panose="020B0609030804020204" pitchFamily="49" charset="0"/>
              </a:rPr>
              <a:t>-p 2000:22/</a:t>
            </a:r>
            <a:r>
              <a:rPr lang="pl-PL" dirty="0" err="1">
                <a:latin typeface="MesloLGS NF" panose="020B0609030804020204" pitchFamily="49" charset="0"/>
              </a:rPr>
              <a:t>tcp</a:t>
            </a:r>
            <a:r>
              <a:rPr lang="pl-PL" dirty="0">
                <a:latin typeface="MesloLGS NF" panose="020B0609030804020204" pitchFamily="49" charset="0"/>
              </a:rPr>
              <a:t> \</a:t>
            </a:r>
          </a:p>
          <a:p>
            <a:r>
              <a:rPr lang="pl-PL" dirty="0">
                <a:latin typeface="MesloLGS NF" panose="020B0609030804020204" pitchFamily="49" charset="0"/>
              </a:rPr>
              <a:t>-i -t </a:t>
            </a:r>
            <a:r>
              <a:rPr lang="pl-PL" dirty="0" err="1">
                <a:latin typeface="MesloLGS NF" panose="020B0609030804020204" pitchFamily="49" charset="0"/>
              </a:rPr>
              <a:t>ceosimage:MOJ</a:t>
            </a:r>
            <a:r>
              <a:rPr lang="pl-PL" dirty="0">
                <a:latin typeface="MesloLGS NF" panose="020B0609030804020204" pitchFamily="49" charset="0"/>
              </a:rPr>
              <a:t> /</a:t>
            </a:r>
            <a:r>
              <a:rPr lang="pl-PL" dirty="0" err="1">
                <a:latin typeface="MesloLGS NF" panose="020B0609030804020204" pitchFamily="49" charset="0"/>
              </a:rPr>
              <a:t>sbin</a:t>
            </a:r>
            <a:r>
              <a:rPr lang="pl-PL" dirty="0">
                <a:latin typeface="MesloLGS NF" panose="020B0609030804020204" pitchFamily="49" charset="0"/>
              </a:rPr>
              <a:t>/</a:t>
            </a:r>
            <a:r>
              <a:rPr lang="pl-PL" dirty="0" err="1">
                <a:latin typeface="MesloLGS NF" panose="020B0609030804020204" pitchFamily="49" charset="0"/>
              </a:rPr>
              <a:t>init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systemd.setenv</a:t>
            </a:r>
            <a:r>
              <a:rPr lang="pl-PL" dirty="0">
                <a:latin typeface="MesloLGS NF" panose="020B0609030804020204" pitchFamily="49" charset="0"/>
              </a:rPr>
              <a:t>=INTFTYPE=</a:t>
            </a:r>
            <a:r>
              <a:rPr lang="pl-PL" dirty="0" err="1">
                <a:latin typeface="MesloLGS NF" panose="020B0609030804020204" pitchFamily="49" charset="0"/>
              </a:rPr>
              <a:t>eth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systemd.setenv</a:t>
            </a:r>
            <a:r>
              <a:rPr lang="pl-PL" dirty="0">
                <a:latin typeface="MesloLGS NF" panose="020B0609030804020204" pitchFamily="49" charset="0"/>
              </a:rPr>
              <a:t>=ETBA=1 </a:t>
            </a:r>
            <a:r>
              <a:rPr lang="pl-PL" dirty="0" err="1">
                <a:latin typeface="MesloLGS NF" panose="020B0609030804020204" pitchFamily="49" charset="0"/>
              </a:rPr>
              <a:t>systemd.setenv</a:t>
            </a:r>
            <a:r>
              <a:rPr lang="pl-PL" dirty="0">
                <a:latin typeface="MesloLGS NF" panose="020B0609030804020204" pitchFamily="49" charset="0"/>
              </a:rPr>
              <a:t>=SKIP_ZEROTOUCH_BARRIER_IN_SYSDBINIT=1 </a:t>
            </a:r>
            <a:r>
              <a:rPr lang="pl-PL" dirty="0" err="1">
                <a:latin typeface="MesloLGS NF" panose="020B0609030804020204" pitchFamily="49" charset="0"/>
              </a:rPr>
              <a:t>systemd.setenv</a:t>
            </a:r>
            <a:r>
              <a:rPr lang="pl-PL" dirty="0">
                <a:latin typeface="MesloLGS NF" panose="020B0609030804020204" pitchFamily="49" charset="0"/>
              </a:rPr>
              <a:t>=CEOS=1 </a:t>
            </a:r>
            <a:r>
              <a:rPr lang="pl-PL" dirty="0" err="1">
                <a:latin typeface="MesloLGS NF" panose="020B0609030804020204" pitchFamily="49" charset="0"/>
              </a:rPr>
              <a:t>systemd.setenv</a:t>
            </a:r>
            <a:r>
              <a:rPr lang="pl-PL" dirty="0">
                <a:latin typeface="MesloLGS NF" panose="020B0609030804020204" pitchFamily="49" charset="0"/>
              </a:rPr>
              <a:t>=EOS_PLATFORM=</a:t>
            </a:r>
            <a:r>
              <a:rPr lang="pl-PL" dirty="0" err="1">
                <a:latin typeface="MesloLGS NF" panose="020B0609030804020204" pitchFamily="49" charset="0"/>
              </a:rPr>
              <a:t>ceoslab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systemd.setenv</a:t>
            </a:r>
            <a:r>
              <a:rPr lang="pl-PL" dirty="0">
                <a:latin typeface="MesloLGS NF" panose="020B0609030804020204" pitchFamily="49" charset="0"/>
              </a:rPr>
              <a:t>=</a:t>
            </a:r>
            <a:r>
              <a:rPr lang="pl-PL" dirty="0" err="1">
                <a:latin typeface="MesloLGS NF" panose="020B0609030804020204" pitchFamily="49" charset="0"/>
              </a:rPr>
              <a:t>container</a:t>
            </a:r>
            <a:r>
              <a:rPr lang="pl-PL" dirty="0">
                <a:latin typeface="MesloLGS NF" panose="020B0609030804020204" pitchFamily="49" charset="0"/>
              </a:rPr>
              <a:t>=</a:t>
            </a:r>
            <a:r>
              <a:rPr lang="pl-PL" dirty="0" err="1">
                <a:latin typeface="MesloLGS NF" panose="020B0609030804020204" pitchFamily="49" charset="0"/>
              </a:rPr>
              <a:t>docker</a:t>
            </a:r>
            <a:endParaRPr lang="pl-PL" dirty="0">
              <a:latin typeface="MesloLGS NF" panose="020B0609030804020204" pitchFamily="49" charset="0"/>
            </a:endParaRPr>
          </a:p>
          <a:p>
            <a:endParaRPr lang="pl-PL" dirty="0">
              <a:latin typeface="MesloLGS NF" panose="020B0609030804020204" pitchFamily="49" charset="0"/>
            </a:endParaRPr>
          </a:p>
          <a:p>
            <a:endParaRPr lang="pl-PL" dirty="0">
              <a:latin typeface="MesloLGS NF" panose="020B0609030804020204" pitchFamily="49" charset="0"/>
            </a:endParaRPr>
          </a:p>
          <a:p>
            <a:r>
              <a:rPr lang="pl-PL" dirty="0">
                <a:solidFill>
                  <a:srgbClr val="FC321F"/>
                </a:solidFill>
                <a:latin typeface="MesloLGS NF" panose="020B0609030804020204" pitchFamily="49" charset="0"/>
              </a:rPr>
              <a:t>❯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b="1" dirty="0" err="1">
                <a:latin typeface="MesloLGS NF" panose="020B0609030804020204" pitchFamily="49" charset="0"/>
              </a:rPr>
              <a:t>docker</a:t>
            </a:r>
            <a:r>
              <a:rPr lang="pl-PL" b="1" dirty="0">
                <a:latin typeface="MesloLGS NF" panose="020B0609030804020204" pitchFamily="49" charset="0"/>
              </a:rPr>
              <a:t> </a:t>
            </a:r>
            <a:r>
              <a:rPr lang="pl-PL" b="1" dirty="0" err="1">
                <a:latin typeface="MesloLGS NF" panose="020B0609030804020204" pitchFamily="49" charset="0"/>
              </a:rPr>
              <a:t>create</a:t>
            </a:r>
            <a:r>
              <a:rPr lang="pl-PL" b="1" dirty="0">
                <a:latin typeface="MesloLGS NF" panose="020B0609030804020204" pitchFamily="49" charset="0"/>
              </a:rPr>
              <a:t> </a:t>
            </a:r>
            <a:r>
              <a:rPr lang="pl-PL" dirty="0">
                <a:latin typeface="MesloLGS NF" panose="020B0609030804020204" pitchFamily="49" charset="0"/>
              </a:rPr>
              <a:t>--</a:t>
            </a:r>
            <a:r>
              <a:rPr lang="pl-PL" dirty="0" err="1">
                <a:latin typeface="MesloLGS NF" panose="020B0609030804020204" pitchFamily="49" charset="0"/>
              </a:rPr>
              <a:t>name</a:t>
            </a:r>
            <a:r>
              <a:rPr lang="pl-PL" dirty="0">
                <a:latin typeface="MesloLGS NF" panose="020B0609030804020204" pitchFamily="49" charset="0"/>
              </a:rPr>
              <a:t>=ceos2 …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289EF21D-705B-8CBD-FBE6-CFEA8AD44C87}"/>
              </a:ext>
            </a:extLst>
          </p:cNvPr>
          <p:cNvSpPr txBox="1"/>
          <p:nvPr/>
        </p:nvSpPr>
        <p:spPr>
          <a:xfrm>
            <a:off x="1556024" y="1970471"/>
            <a:ext cx="54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16A405D-E9F0-EE92-E309-EA7F3FAA2634}"/>
              </a:ext>
            </a:extLst>
          </p:cNvPr>
          <p:cNvSpPr txBox="1"/>
          <p:nvPr/>
        </p:nvSpPr>
        <p:spPr>
          <a:xfrm>
            <a:off x="1556023" y="2866790"/>
            <a:ext cx="542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120171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Tworzymy sieć…</a:t>
            </a:r>
            <a:endParaRPr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4EB2960-B2C2-2524-EBA8-C2CD1C0E5ED5}"/>
              </a:ext>
            </a:extLst>
          </p:cNvPr>
          <p:cNvSpPr/>
          <p:nvPr/>
        </p:nvSpPr>
        <p:spPr>
          <a:xfrm>
            <a:off x="2072308" y="2181800"/>
            <a:ext cx="429749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latin typeface="MesloLGS NF" panose="020B0609030804020204" pitchFamily="49" charset="0"/>
              </a:rPr>
              <a:t># Tworzymy sieć net1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network </a:t>
            </a:r>
            <a:r>
              <a:rPr lang="pl-PL" dirty="0" err="1">
                <a:latin typeface="MesloLGS NF" panose="020B0609030804020204" pitchFamily="49" charset="0"/>
              </a:rPr>
              <a:t>create</a:t>
            </a:r>
            <a:r>
              <a:rPr lang="pl-PL" dirty="0">
                <a:latin typeface="MesloLGS NF" panose="020B0609030804020204" pitchFamily="49" charset="0"/>
              </a:rPr>
              <a:t> net1</a:t>
            </a:r>
          </a:p>
          <a:p>
            <a:br>
              <a:rPr lang="pl-PL" dirty="0">
                <a:latin typeface="MesloLGS NF" panose="020B0609030804020204" pitchFamily="49" charset="0"/>
              </a:rPr>
            </a:br>
            <a:endParaRPr lang="pl-PL" dirty="0">
              <a:latin typeface="MesloLGS NF" panose="020B0609030804020204" pitchFamily="49" charset="0"/>
            </a:endParaRPr>
          </a:p>
          <a:p>
            <a:endParaRPr lang="pl-PL" dirty="0">
              <a:latin typeface="MesloLGS NF" panose="020B0609030804020204" pitchFamily="49" charset="0"/>
            </a:endParaRPr>
          </a:p>
          <a:p>
            <a:r>
              <a:rPr lang="pl-PL" b="1" dirty="0">
                <a:latin typeface="MesloLGS NF" panose="020B0609030804020204" pitchFamily="49" charset="0"/>
              </a:rPr>
              <a:t># Łączymy dwa kontenery ze sobą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network </a:t>
            </a:r>
            <a:r>
              <a:rPr lang="pl-PL" dirty="0" err="1">
                <a:latin typeface="MesloLGS NF" panose="020B0609030804020204" pitchFamily="49" charset="0"/>
              </a:rPr>
              <a:t>connect</a:t>
            </a:r>
            <a:r>
              <a:rPr lang="pl-PL" dirty="0">
                <a:latin typeface="MesloLGS NF" panose="020B0609030804020204" pitchFamily="49" charset="0"/>
              </a:rPr>
              <a:t> net1 ceos1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network </a:t>
            </a:r>
            <a:r>
              <a:rPr lang="pl-PL" dirty="0" err="1">
                <a:latin typeface="MesloLGS NF" panose="020B0609030804020204" pitchFamily="49" charset="0"/>
              </a:rPr>
              <a:t>connect</a:t>
            </a:r>
            <a:r>
              <a:rPr lang="pl-PL" dirty="0">
                <a:latin typeface="MesloLGS NF" panose="020B0609030804020204" pitchFamily="49" charset="0"/>
              </a:rPr>
              <a:t> net1 ceos2</a:t>
            </a:r>
          </a:p>
          <a:p>
            <a:r>
              <a:rPr lang="pl-PL" dirty="0">
                <a:latin typeface="MesloLGS NF" panose="020B0609030804020204" pitchFamily="49" charset="0"/>
              </a:rPr>
              <a:t>#</a:t>
            </a:r>
          </a:p>
          <a:p>
            <a:br>
              <a:rPr lang="pl-PL" dirty="0">
                <a:latin typeface="MesloLGS NF" panose="020B0609030804020204" pitchFamily="49" charset="0"/>
              </a:rPr>
            </a:br>
            <a:r>
              <a:rPr lang="pl-PL" b="1" dirty="0">
                <a:latin typeface="MesloLGS NF" panose="020B0609030804020204" pitchFamily="49" charset="0"/>
              </a:rPr>
              <a:t># Uruchamiamy kontenery </a:t>
            </a:r>
            <a:r>
              <a:rPr lang="pl-PL" b="1" dirty="0" err="1">
                <a:latin typeface="MesloLGS NF" panose="020B0609030804020204" pitchFamily="49" charset="0"/>
              </a:rPr>
              <a:t>cEOS</a:t>
            </a:r>
            <a:endParaRPr lang="pl-PL" b="1" dirty="0">
              <a:latin typeface="MesloLGS NF" panose="020B0609030804020204" pitchFamily="49" charset="0"/>
            </a:endParaRPr>
          </a:p>
          <a:p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start ceos1</a:t>
            </a:r>
          </a:p>
          <a:p>
            <a:r>
              <a:rPr lang="pl-PL" dirty="0">
                <a:latin typeface="MesloLGS NF" panose="020B0609030804020204" pitchFamily="49" charset="0"/>
              </a:rPr>
              <a:t>Docker start ceos2</a:t>
            </a:r>
          </a:p>
          <a:p>
            <a:endParaRPr lang="pl-PL" dirty="0">
              <a:latin typeface="MesloLGS NF" panose="020B0609030804020204" pitchFamily="49" charset="0"/>
            </a:endParaRPr>
          </a:p>
          <a:p>
            <a:br>
              <a:rPr lang="pl-PL" dirty="0">
                <a:latin typeface="MesloLGS NF" panose="020B0609030804020204" pitchFamily="49" charset="0"/>
              </a:rPr>
            </a:br>
            <a:endParaRPr lang="pl-PL" dirty="0">
              <a:latin typeface="MesloLGS NF" panose="020B0609030804020204" pitchFamily="49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00661F-D8AE-7B00-C4D9-95EA015CDC49}"/>
              </a:ext>
            </a:extLst>
          </p:cNvPr>
          <p:cNvSpPr txBox="1"/>
          <p:nvPr/>
        </p:nvSpPr>
        <p:spPr>
          <a:xfrm>
            <a:off x="1786646" y="2012523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3A519BB-B6DE-B6A7-EFA1-CFDB0A430F05}"/>
              </a:ext>
            </a:extLst>
          </p:cNvPr>
          <p:cNvSpPr txBox="1"/>
          <p:nvPr/>
        </p:nvSpPr>
        <p:spPr>
          <a:xfrm>
            <a:off x="1786646" y="3084576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E36894E9-D783-DD41-D6EA-55F2CDCCFB6A}"/>
              </a:ext>
            </a:extLst>
          </p:cNvPr>
          <p:cNvSpPr txBox="1"/>
          <p:nvPr/>
        </p:nvSpPr>
        <p:spPr>
          <a:xfrm>
            <a:off x="1813178" y="4168370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03.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5BE9B16D-2874-83E9-D02A-7C446094B59F}"/>
              </a:ext>
            </a:extLst>
          </p:cNvPr>
          <p:cNvSpPr/>
          <p:nvPr/>
        </p:nvSpPr>
        <p:spPr>
          <a:xfrm>
            <a:off x="6400799" y="2181800"/>
            <a:ext cx="55948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latin typeface="MesloLGS NF" panose="020B0609030804020204" pitchFamily="49" charset="0"/>
              </a:rPr>
              <a:t># logujemy się do Cli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exec</a:t>
            </a:r>
            <a:r>
              <a:rPr lang="pl-PL" dirty="0">
                <a:latin typeface="MesloLGS NF" panose="020B0609030804020204" pitchFamily="49" charset="0"/>
              </a:rPr>
              <a:t> -</a:t>
            </a:r>
            <a:r>
              <a:rPr lang="pl-PL" dirty="0" err="1">
                <a:latin typeface="MesloLGS NF" panose="020B0609030804020204" pitchFamily="49" charset="0"/>
              </a:rPr>
              <a:t>it</a:t>
            </a:r>
            <a:r>
              <a:rPr lang="pl-PL" dirty="0">
                <a:latin typeface="MesloLGS NF" panose="020B0609030804020204" pitchFamily="49" charset="0"/>
              </a:rPr>
              <a:t> ceos1 Cli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localhost</a:t>
            </a:r>
            <a:r>
              <a:rPr lang="pl-PL" dirty="0">
                <a:latin typeface="MesloLGS NF" panose="020B0609030804020204" pitchFamily="49" charset="0"/>
              </a:rPr>
              <a:t>&gt;</a:t>
            </a:r>
          </a:p>
          <a:p>
            <a:endParaRPr lang="pl-PL" dirty="0">
              <a:latin typeface="MesloLGS NF" panose="020B0609030804020204" pitchFamily="49" charset="0"/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558792D-8A24-7B9E-CEA6-950AC3229EB6}"/>
              </a:ext>
            </a:extLst>
          </p:cNvPr>
          <p:cNvSpPr/>
          <p:nvPr/>
        </p:nvSpPr>
        <p:spPr>
          <a:xfrm>
            <a:off x="6400798" y="3253853"/>
            <a:ext cx="650928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# sprawdzamy połączenie</a:t>
            </a:r>
          </a:p>
          <a:p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localhost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&gt;show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lldp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neighbors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Last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table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change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time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: 00:00:37 ago</a:t>
            </a:r>
          </a:p>
          <a:p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Number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of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table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inserts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: 1</a:t>
            </a:r>
          </a:p>
          <a:p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Number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of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table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deletes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: 0</a:t>
            </a:r>
          </a:p>
          <a:p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Number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of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table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drops : 0</a:t>
            </a:r>
          </a:p>
          <a:p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Number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of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table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age-outs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: 1</a:t>
            </a:r>
          </a:p>
          <a:p>
            <a:b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Port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Neighbor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Device ID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Neighbor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Port ID TTL</a:t>
            </a: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---------- ------------------------ --------------</a:t>
            </a: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Ma0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localhost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nlo" panose="020B0609030804020204" pitchFamily="49" charset="0"/>
              </a:rPr>
              <a:t> Managment0 120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638F7586-791E-FB18-0904-4B27C2A7C5E4}"/>
              </a:ext>
            </a:extLst>
          </p:cNvPr>
          <p:cNvSpPr txBox="1"/>
          <p:nvPr/>
        </p:nvSpPr>
        <p:spPr>
          <a:xfrm>
            <a:off x="6048680" y="3135907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05.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3D01AF8-C29F-A489-6C92-0C738F579E2C}"/>
              </a:ext>
            </a:extLst>
          </p:cNvPr>
          <p:cNvSpPr txBox="1"/>
          <p:nvPr/>
        </p:nvSpPr>
        <p:spPr>
          <a:xfrm>
            <a:off x="6044215" y="2063854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705643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Containerlab</a:t>
            </a:r>
            <a:endParaRPr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049BEB3E-EDFB-7C77-60E4-DF96A84EF3A4}"/>
              </a:ext>
            </a:extLst>
          </p:cNvPr>
          <p:cNvSpPr/>
          <p:nvPr/>
        </p:nvSpPr>
        <p:spPr>
          <a:xfrm>
            <a:off x="5309440" y="687670"/>
            <a:ext cx="6096000" cy="60631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2000" b="1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IaaC</a:t>
            </a:r>
            <a:r>
              <a:rPr lang="pl-PL" sz="2000" b="1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2000" b="1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approach</a:t>
            </a:r>
            <a:endParaRPr lang="pl-PL" sz="2000" b="1" dirty="0">
              <a:solidFill>
                <a:schemeClr val="dk1"/>
              </a:solidFill>
              <a:latin typeface="Montserrat" pitchFamily="2" charset="0"/>
              <a:ea typeface="Calibri"/>
              <a:cs typeface="Calibri"/>
              <a:sym typeface="Calibri"/>
            </a:endParaRPr>
          </a:p>
          <a:p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Declarative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way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of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defining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the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labs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by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means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of the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topology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definition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 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clab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 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files</a:t>
            </a:r>
            <a:br>
              <a:rPr lang="pl-PL" sz="20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</a:br>
            <a:endParaRPr lang="pl-PL" sz="2000" dirty="0">
              <a:solidFill>
                <a:schemeClr val="dk1"/>
              </a:solidFill>
              <a:latin typeface="Montserrat" pitchFamily="2" charset="0"/>
              <a:ea typeface="Calibri"/>
              <a:cs typeface="Calibri"/>
              <a:sym typeface="Calibri"/>
            </a:endParaRPr>
          </a:p>
          <a:p>
            <a:endParaRPr lang="pl-PL" sz="2000" b="1" dirty="0">
              <a:solidFill>
                <a:schemeClr val="dk1"/>
              </a:solidFill>
              <a:latin typeface="Montserrat" pitchFamily="2" charset="0"/>
              <a:ea typeface="Calibri"/>
              <a:cs typeface="Calibri"/>
              <a:sym typeface="Calibri"/>
            </a:endParaRPr>
          </a:p>
          <a:p>
            <a:r>
              <a:rPr lang="pl-PL" sz="2000" b="1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Lab </a:t>
            </a:r>
            <a:r>
              <a:rPr lang="pl-PL" sz="2000" b="1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orchestration</a:t>
            </a:r>
            <a:br>
              <a:rPr lang="pl-PL" sz="20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</a:b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Starting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the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containers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and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interconnecting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them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alone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is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already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good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, but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containerlab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packages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even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more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features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like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managing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 lab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lifecycle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: 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deploy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, 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destroy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, 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save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, 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inspect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, 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graph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 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operations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.</a:t>
            </a:r>
          </a:p>
          <a:p>
            <a:endParaRPr lang="pl-PL" sz="2000" dirty="0">
              <a:solidFill>
                <a:schemeClr val="dk1"/>
              </a:solidFill>
              <a:latin typeface="Montserrat" pitchFamily="2" charset="0"/>
              <a:ea typeface="Calibri"/>
              <a:cs typeface="Calibri"/>
              <a:sym typeface="Calibri"/>
            </a:endParaRPr>
          </a:p>
          <a:p>
            <a:endParaRPr lang="pl-PL" sz="2000" dirty="0">
              <a:solidFill>
                <a:schemeClr val="dk1"/>
              </a:solidFill>
              <a:latin typeface="Montserrat" pitchFamily="2" charset="0"/>
              <a:ea typeface="Calibri"/>
              <a:cs typeface="Calibri"/>
              <a:sym typeface="Calibri"/>
            </a:endParaRPr>
          </a:p>
          <a:p>
            <a:r>
              <a:rPr lang="pl-PL" sz="2000" b="1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...and much </a:t>
            </a:r>
            <a:r>
              <a:rPr lang="pl-PL" sz="2000" b="1" dirty="0" err="1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more</a:t>
            </a:r>
            <a:r>
              <a:rPr lang="pl-PL" sz="2000" b="1" dirty="0">
                <a:solidFill>
                  <a:schemeClr val="dk1"/>
                </a:solidFill>
                <a:latin typeface="Montserrat" pitchFamily="2" charset="0"/>
                <a:ea typeface="Calibri"/>
                <a:cs typeface="Calibri"/>
                <a:sym typeface="Calibri"/>
              </a:rPr>
              <a:t>:</a:t>
            </a:r>
          </a:p>
          <a:p>
            <a:endParaRPr lang="pl-PL" sz="2000" b="1" dirty="0">
              <a:solidFill>
                <a:schemeClr val="dk1"/>
              </a:solidFill>
              <a:latin typeface="Montserrat" pitchFamily="2" charset="0"/>
              <a:ea typeface="Calibri"/>
              <a:cs typeface="Calibri"/>
              <a:sym typeface="Calibri"/>
            </a:endParaRPr>
          </a:p>
          <a:p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  <a:t>Scaled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  <a:t>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  <a:t>labs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  <a:t> generator</a:t>
            </a:r>
            <a:br>
              <a:rPr lang="pl-PL" sz="1600" dirty="0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</a:br>
            <a:endParaRPr lang="pl-PL" sz="1600" dirty="0">
              <a:solidFill>
                <a:schemeClr val="dk1"/>
              </a:solidFill>
              <a:latin typeface="Montserrat" pitchFamily="2" charset="0"/>
              <a:cs typeface="Calibri"/>
              <a:sym typeface="Calibri"/>
            </a:endParaRPr>
          </a:p>
          <a:p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  <a:t>Labs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  <a:t> and demos</a:t>
            </a:r>
          </a:p>
          <a:p>
            <a:br>
              <a:rPr lang="pl-PL" sz="1600" dirty="0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</a:b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  <a:t>Testing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  <a:t> and CI</a:t>
            </a:r>
            <a:br>
              <a:rPr lang="pl-PL" sz="1600" dirty="0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</a:br>
            <a:endParaRPr lang="pl-PL" sz="1600" dirty="0">
              <a:solidFill>
                <a:schemeClr val="dk1"/>
              </a:solidFill>
              <a:latin typeface="Montserrat" pitchFamily="2" charset="0"/>
              <a:cs typeface="Calibri"/>
              <a:sym typeface="Calibri"/>
            </a:endParaRPr>
          </a:p>
          <a:p>
            <a:r>
              <a:rPr lang="pl-PL" sz="1600" dirty="0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  <a:t>Telemetry </a:t>
            </a:r>
            <a:r>
              <a:rPr lang="pl-PL" sz="1600" dirty="0" err="1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  <a:t>validation</a:t>
            </a:r>
            <a:r>
              <a:rPr lang="pl-PL" sz="1600" dirty="0">
                <a:solidFill>
                  <a:schemeClr val="dk1"/>
                </a:solidFill>
                <a:latin typeface="Montserrat" pitchFamily="2" charset="0"/>
                <a:cs typeface="Calibri"/>
                <a:sym typeface="Calibri"/>
              </a:rPr>
              <a:t> </a:t>
            </a:r>
          </a:p>
          <a:p>
            <a:endParaRPr lang="pl-PL" sz="2000" dirty="0">
              <a:solidFill>
                <a:schemeClr val="dk1"/>
              </a:solidFill>
              <a:latin typeface="Montserrat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9" name="Picture 2" descr="ceos · GitHub Topics · GitHub">
            <a:extLst>
              <a:ext uri="{FF2B5EF4-FFF2-40B4-BE49-F238E27FC236}">
                <a16:creationId xmlns:a16="http://schemas.microsoft.com/office/drawing/2014/main" id="{EEA6315C-6C24-9B18-F254-CBF63429F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5" y="2584939"/>
            <a:ext cx="27813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E57C114-483C-1957-DC45-F01240308868}"/>
              </a:ext>
            </a:extLst>
          </p:cNvPr>
          <p:cNvSpPr txBox="1"/>
          <p:nvPr/>
        </p:nvSpPr>
        <p:spPr>
          <a:xfrm>
            <a:off x="5023778" y="518393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83BE1448-4A70-C134-7141-D9C934E1C0BE}"/>
              </a:ext>
            </a:extLst>
          </p:cNvPr>
          <p:cNvSpPr txBox="1"/>
          <p:nvPr/>
        </p:nvSpPr>
        <p:spPr>
          <a:xfrm>
            <a:off x="5023778" y="1869008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9BA5053A-2383-DE8E-357D-E8DE4C3D9CEE}"/>
              </a:ext>
            </a:extLst>
          </p:cNvPr>
          <p:cNvSpPr txBox="1"/>
          <p:nvPr/>
        </p:nvSpPr>
        <p:spPr>
          <a:xfrm>
            <a:off x="5023778" y="347720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2982179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Containerlab</a:t>
            </a:r>
            <a:endParaRPr dirty="0"/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43BC0B1D-D4FD-8B71-01CD-AFD31C851C9D}"/>
              </a:ext>
            </a:extLst>
          </p:cNvPr>
          <p:cNvSpPr/>
          <p:nvPr/>
        </p:nvSpPr>
        <p:spPr>
          <a:xfrm>
            <a:off x="1264225" y="5351898"/>
            <a:ext cx="30123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800" dirty="0" err="1">
                <a:latin typeface="Montserrat" pitchFamily="2" charset="0"/>
              </a:rPr>
              <a:t>https</a:t>
            </a:r>
            <a:r>
              <a:rPr lang="pl-PL" sz="1800" dirty="0">
                <a:latin typeface="Montserrat" pitchFamily="2" charset="0"/>
              </a:rPr>
              <a:t>://</a:t>
            </a:r>
            <a:r>
              <a:rPr lang="pl-PL" sz="1800" dirty="0" err="1">
                <a:latin typeface="Montserrat" pitchFamily="2" charset="0"/>
              </a:rPr>
              <a:t>containerlab.dev</a:t>
            </a:r>
            <a:r>
              <a:rPr lang="pl-PL" sz="1800" dirty="0">
                <a:latin typeface="Montserrat" pitchFamily="2" charset="0"/>
              </a:rPr>
              <a:t>/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5D3F3D19-9A58-9C64-FF5C-84AE61508BEB}"/>
              </a:ext>
            </a:extLst>
          </p:cNvPr>
          <p:cNvSpPr/>
          <p:nvPr/>
        </p:nvSpPr>
        <p:spPr>
          <a:xfrm>
            <a:off x="5372746" y="651178"/>
            <a:ext cx="6096000" cy="57554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dirty="0" err="1">
                <a:latin typeface="Montserrat" pitchFamily="2" charset="0"/>
              </a:rPr>
              <a:t>Containerlab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focuses</a:t>
            </a:r>
            <a:r>
              <a:rPr lang="pl-PL" dirty="0">
                <a:latin typeface="Montserrat" pitchFamily="2" charset="0"/>
              </a:rPr>
              <a:t> on the </a:t>
            </a:r>
            <a:r>
              <a:rPr lang="pl-PL" dirty="0" err="1">
                <a:latin typeface="Montserrat" pitchFamily="2" charset="0"/>
              </a:rPr>
              <a:t>containerized</a:t>
            </a:r>
            <a:r>
              <a:rPr lang="pl-PL" dirty="0">
                <a:latin typeface="Montserrat" pitchFamily="2" charset="0"/>
              </a:rPr>
              <a:t> Network Operating Systems </a:t>
            </a:r>
            <a:r>
              <a:rPr lang="pl-PL" dirty="0" err="1">
                <a:latin typeface="Montserrat" pitchFamily="2" charset="0"/>
              </a:rPr>
              <a:t>which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are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typically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used</a:t>
            </a:r>
            <a:r>
              <a:rPr lang="pl-PL" dirty="0">
                <a:latin typeface="Montserrat" pitchFamily="2" charset="0"/>
              </a:rPr>
              <a:t> to test network </a:t>
            </a:r>
            <a:r>
              <a:rPr lang="pl-PL" dirty="0" err="1">
                <a:latin typeface="Montserrat" pitchFamily="2" charset="0"/>
              </a:rPr>
              <a:t>features</a:t>
            </a:r>
            <a:r>
              <a:rPr lang="pl-PL" dirty="0">
                <a:latin typeface="Montserrat" pitchFamily="2" charset="0"/>
              </a:rPr>
              <a:t> and </a:t>
            </a:r>
            <a:r>
              <a:rPr lang="pl-PL" dirty="0" err="1">
                <a:latin typeface="Montserrat" pitchFamily="2" charset="0"/>
              </a:rPr>
              <a:t>designs</a:t>
            </a:r>
            <a:r>
              <a:rPr lang="pl-PL" dirty="0">
                <a:latin typeface="Montserrat" pitchFamily="2" charset="0"/>
              </a:rPr>
              <a:t>, </a:t>
            </a:r>
            <a:r>
              <a:rPr lang="pl-PL" dirty="0" err="1">
                <a:latin typeface="Montserrat" pitchFamily="2" charset="0"/>
              </a:rPr>
              <a:t>such</a:t>
            </a:r>
            <a:r>
              <a:rPr lang="pl-PL" dirty="0">
                <a:latin typeface="Montserrat" pitchFamily="2" charset="0"/>
              </a:rPr>
              <a:t> as:</a:t>
            </a:r>
          </a:p>
          <a:p>
            <a:endParaRPr lang="pl-PL" dirty="0">
              <a:latin typeface="Montserrat" pitchFamily="2" charset="0"/>
            </a:endParaRPr>
          </a:p>
          <a:p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Nokia SR-Linux</a:t>
            </a:r>
          </a:p>
          <a:p>
            <a:r>
              <a:rPr lang="pl-PL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0"/>
              </a:rPr>
              <a:t>Arista</a:t>
            </a:r>
            <a:r>
              <a:rPr lang="pl-PL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0"/>
              </a:rPr>
              <a:t> </a:t>
            </a:r>
            <a:r>
              <a:rPr lang="pl-PL" sz="2000" b="1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Montserrat" pitchFamily="2" charset="0"/>
              </a:rPr>
              <a:t>cEOS</a:t>
            </a:r>
            <a:endParaRPr lang="pl-PL" sz="2000" b="1" dirty="0">
              <a:solidFill>
                <a:schemeClr val="bg2">
                  <a:lumMod val="60000"/>
                  <a:lumOff val="40000"/>
                </a:schemeClr>
              </a:solidFill>
              <a:latin typeface="Montserrat" pitchFamily="2" charset="0"/>
            </a:endParaRPr>
          </a:p>
          <a:p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Azure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SONiC</a:t>
            </a:r>
            <a:endParaRPr lang="pl-PL" b="1" dirty="0">
              <a:solidFill>
                <a:schemeClr val="tx1">
                  <a:lumMod val="75000"/>
                </a:schemeClr>
              </a:solidFill>
              <a:latin typeface="Montserrat" pitchFamily="2" charset="0"/>
            </a:endParaRPr>
          </a:p>
          <a:p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Juniper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cRPD</a:t>
            </a:r>
            <a:endParaRPr lang="pl-PL" b="1" dirty="0">
              <a:solidFill>
                <a:schemeClr val="tx1">
                  <a:lumMod val="75000"/>
                </a:schemeClr>
              </a:solidFill>
              <a:latin typeface="Montserrat" pitchFamily="2" charset="0"/>
            </a:endParaRPr>
          </a:p>
          <a:p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Cumulus VX</a:t>
            </a:r>
          </a:p>
          <a:p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Keysight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IXIA-C</a:t>
            </a:r>
          </a:p>
          <a:p>
            <a:endParaRPr lang="pl-PL" dirty="0">
              <a:latin typeface="Montserrat" pitchFamily="2" charset="0"/>
            </a:endParaRPr>
          </a:p>
          <a:p>
            <a:r>
              <a:rPr lang="pl-PL" dirty="0">
                <a:latin typeface="Montserrat" pitchFamily="2" charset="0"/>
              </a:rPr>
              <a:t>In </a:t>
            </a:r>
            <a:r>
              <a:rPr lang="pl-PL" dirty="0" err="1">
                <a:latin typeface="Montserrat" pitchFamily="2" charset="0"/>
              </a:rPr>
              <a:t>addition</a:t>
            </a:r>
            <a:r>
              <a:rPr lang="pl-PL" dirty="0">
                <a:latin typeface="Montserrat" pitchFamily="2" charset="0"/>
              </a:rPr>
              <a:t> to native </a:t>
            </a:r>
            <a:r>
              <a:rPr lang="pl-PL" dirty="0" err="1">
                <a:latin typeface="Montserrat" pitchFamily="2" charset="0"/>
              </a:rPr>
              <a:t>containerized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NOSes</a:t>
            </a:r>
            <a:r>
              <a:rPr lang="pl-PL" dirty="0">
                <a:latin typeface="Montserrat" pitchFamily="2" charset="0"/>
              </a:rPr>
              <a:t>, </a:t>
            </a:r>
            <a:r>
              <a:rPr lang="pl-PL" dirty="0" err="1">
                <a:latin typeface="Montserrat" pitchFamily="2" charset="0"/>
              </a:rPr>
              <a:t>containerlab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can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launch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traditional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virtual-machine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based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routers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using</a:t>
            </a:r>
            <a:r>
              <a:rPr lang="pl-PL" dirty="0">
                <a:latin typeface="Montserrat" pitchFamily="2" charset="0"/>
              </a:rPr>
              <a:t> </a:t>
            </a:r>
            <a:r>
              <a:rPr lang="pl-PL" dirty="0" err="1">
                <a:latin typeface="Montserrat" pitchFamily="2" charset="0"/>
              </a:rPr>
              <a:t>vrnetlab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integration</a:t>
            </a:r>
            <a:r>
              <a:rPr lang="pl-PL" dirty="0">
                <a:latin typeface="Montserrat" pitchFamily="2" charset="0"/>
              </a:rPr>
              <a:t>:</a:t>
            </a:r>
          </a:p>
          <a:p>
            <a:endParaRPr lang="pl-PL" dirty="0">
              <a:latin typeface="Montserrat" pitchFamily="2" charset="0"/>
            </a:endParaRPr>
          </a:p>
          <a:p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Nokia </a:t>
            </a:r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virtual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SR OS (</a:t>
            </a:r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vSim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/VSR)</a:t>
            </a:r>
          </a:p>
          <a:p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Juniper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vMX</a:t>
            </a:r>
            <a:endParaRPr lang="pl-PL" b="1" dirty="0">
              <a:solidFill>
                <a:schemeClr val="tx1">
                  <a:lumMod val="75000"/>
                </a:schemeClr>
              </a:solidFill>
              <a:latin typeface="Montserrat" pitchFamily="2" charset="0"/>
            </a:endParaRPr>
          </a:p>
          <a:p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Juniper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vQFX</a:t>
            </a:r>
            <a:endParaRPr lang="pl-PL" b="1" dirty="0">
              <a:solidFill>
                <a:schemeClr val="tx1">
                  <a:lumMod val="75000"/>
                </a:schemeClr>
              </a:solidFill>
              <a:latin typeface="Montserrat" pitchFamily="2" charset="0"/>
            </a:endParaRPr>
          </a:p>
          <a:p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Cisco IOS XRv9k</a:t>
            </a:r>
          </a:p>
          <a:p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Cisco </a:t>
            </a:r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Nexus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9000v</a:t>
            </a:r>
          </a:p>
          <a:p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Dell FTOS10v</a:t>
            </a:r>
          </a:p>
          <a:p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Cisco CSR 1000v</a:t>
            </a:r>
          </a:p>
          <a:p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Arista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vEOS</a:t>
            </a:r>
            <a:endParaRPr lang="pl-PL" b="1" dirty="0">
              <a:solidFill>
                <a:schemeClr val="tx1">
                  <a:lumMod val="75000"/>
                </a:schemeClr>
              </a:solidFill>
              <a:latin typeface="Montserrat" pitchFamily="2" charset="0"/>
            </a:endParaRPr>
          </a:p>
          <a:p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Palo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Alto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PAN</a:t>
            </a:r>
          </a:p>
          <a:p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IPInfusion</a:t>
            </a:r>
            <a:r>
              <a:rPr lang="pl-PL" b="1" dirty="0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 </a:t>
            </a:r>
            <a:r>
              <a:rPr lang="pl-PL" b="1" dirty="0" err="1">
                <a:solidFill>
                  <a:schemeClr val="tx1">
                    <a:lumMod val="75000"/>
                  </a:schemeClr>
                </a:solidFill>
                <a:latin typeface="Montserrat" pitchFamily="2" charset="0"/>
              </a:rPr>
              <a:t>OcNOS</a:t>
            </a:r>
            <a:endParaRPr lang="pl-PL" b="1" dirty="0">
              <a:solidFill>
                <a:schemeClr val="tx1">
                  <a:lumMod val="75000"/>
                </a:schemeClr>
              </a:solidFill>
              <a:latin typeface="Montserrat" pitchFamily="2" charset="0"/>
            </a:endParaRPr>
          </a:p>
          <a:p>
            <a:endParaRPr lang="pl-PL" dirty="0">
              <a:latin typeface="Montserrat" pitchFamily="2" charset="0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3D44D2C-CFBA-5786-A2A9-3D718C9BC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46" y="2415011"/>
            <a:ext cx="2805523" cy="2805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8044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endParaRPr dirty="0"/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38156601-38F7-9D6F-BCF1-A54E5BE62E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339" y="1059883"/>
            <a:ext cx="7860886" cy="4542244"/>
          </a:xfrm>
          <a:prstGeom prst="rect">
            <a:avLst/>
          </a:prstGeom>
        </p:spPr>
      </p:pic>
      <p:sp>
        <p:nvSpPr>
          <p:cNvPr id="10" name="pole tekstowe 9">
            <a:extLst>
              <a:ext uri="{FF2B5EF4-FFF2-40B4-BE49-F238E27FC236}">
                <a16:creationId xmlns:a16="http://schemas.microsoft.com/office/drawing/2014/main" id="{0872ABB9-EA3F-0B70-3E6E-31F0E9E7B686}"/>
              </a:ext>
            </a:extLst>
          </p:cNvPr>
          <p:cNvSpPr txBox="1"/>
          <p:nvPr/>
        </p:nvSpPr>
        <p:spPr>
          <a:xfrm>
            <a:off x="895283" y="2637297"/>
            <a:ext cx="27330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latin typeface="Montserrat" pitchFamily="2" charset="0"/>
              </a:rPr>
              <a:t>Skoneneryzowane</a:t>
            </a:r>
            <a:r>
              <a:rPr lang="pl-PL" dirty="0">
                <a:latin typeface="Montserrat" pitchFamily="2" charset="0"/>
              </a:rPr>
              <a:t> środowisko (</a:t>
            </a:r>
            <a:r>
              <a:rPr lang="pl-PL" dirty="0" err="1">
                <a:latin typeface="Montserrat" pitchFamily="2" charset="0"/>
              </a:rPr>
              <a:t>cEoS</a:t>
            </a:r>
            <a:r>
              <a:rPr lang="pl-PL" dirty="0">
                <a:latin typeface="Montserrat" pitchFamily="2" charset="0"/>
              </a:rPr>
              <a:t>)</a:t>
            </a:r>
          </a:p>
          <a:p>
            <a:endParaRPr lang="pl-PL" sz="1600" dirty="0">
              <a:latin typeface="Montserrat" pitchFamily="2" charset="0"/>
            </a:endParaRPr>
          </a:p>
          <a:p>
            <a:endParaRPr lang="pl-PL" sz="1600" dirty="0">
              <a:latin typeface="Montserrat" pitchFamily="2" charset="0"/>
            </a:endParaRPr>
          </a:p>
          <a:p>
            <a:r>
              <a:rPr lang="pl-PL" dirty="0">
                <a:latin typeface="Montserrat" pitchFamily="2" charset="0"/>
              </a:rPr>
              <a:t>Deklaratywnie opisane topologie i dokumentacja (</a:t>
            </a:r>
            <a:r>
              <a:rPr lang="pl-PL" dirty="0" err="1">
                <a:latin typeface="Montserrat" pitchFamily="2" charset="0"/>
              </a:rPr>
              <a:t>IaaC</a:t>
            </a:r>
            <a:r>
              <a:rPr lang="pl-PL" dirty="0">
                <a:latin typeface="Montserrat" pitchFamily="2" charset="0"/>
              </a:rPr>
              <a:t>)</a:t>
            </a:r>
          </a:p>
          <a:p>
            <a:endParaRPr lang="pl-PL" sz="1600" dirty="0">
              <a:latin typeface="Montserrat" pitchFamily="2" charset="0"/>
            </a:endParaRPr>
          </a:p>
          <a:p>
            <a:endParaRPr lang="pl-PL" sz="1600" dirty="0">
              <a:latin typeface="Montserrat" pitchFamily="2" charset="0"/>
            </a:endParaRPr>
          </a:p>
          <a:p>
            <a:r>
              <a:rPr lang="pl-PL" dirty="0">
                <a:latin typeface="Montserrat" pitchFamily="2" charset="0"/>
              </a:rPr>
              <a:t>Publicznie dostępne na </a:t>
            </a:r>
            <a:r>
              <a:rPr lang="pl-PL" dirty="0" err="1">
                <a:latin typeface="Montserrat" pitchFamily="2" charset="0"/>
              </a:rPr>
              <a:t>github</a:t>
            </a:r>
            <a:r>
              <a:rPr lang="pl-PL" dirty="0">
                <a:latin typeface="Montserrat" pitchFamily="2" charset="0"/>
              </a:rPr>
              <a:t> itd..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35823083-193A-D07E-92FC-862B608A7AA2}"/>
              </a:ext>
            </a:extLst>
          </p:cNvPr>
          <p:cNvSpPr txBox="1"/>
          <p:nvPr/>
        </p:nvSpPr>
        <p:spPr>
          <a:xfrm>
            <a:off x="822360" y="230902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E9A47938-6BB9-DB7E-B146-4659716BB513}"/>
              </a:ext>
            </a:extLst>
          </p:cNvPr>
          <p:cNvSpPr txBox="1"/>
          <p:nvPr/>
        </p:nvSpPr>
        <p:spPr>
          <a:xfrm>
            <a:off x="799116" y="3230098"/>
            <a:ext cx="623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71FAAB71-2BC2-7522-BF63-A4CF02EBC29B}"/>
              </a:ext>
            </a:extLst>
          </p:cNvPr>
          <p:cNvSpPr txBox="1"/>
          <p:nvPr/>
        </p:nvSpPr>
        <p:spPr>
          <a:xfrm>
            <a:off x="799116" y="4365956"/>
            <a:ext cx="623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03.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42916E0-90BA-F307-142D-BCDCCE0B24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97A1FA1C-3D0D-4082-C47F-4E5713E000E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85000" lnSpcReduction="20000"/>
          </a:bodyPr>
          <a:lstStyle/>
          <a:p>
            <a:endParaRPr lang="pl-PL" dirty="0"/>
          </a:p>
        </p:txBody>
      </p:sp>
      <p:sp>
        <p:nvSpPr>
          <p:cNvPr id="18" name="Google Shape;604;p19">
            <a:extLst>
              <a:ext uri="{FF2B5EF4-FFF2-40B4-BE49-F238E27FC236}">
                <a16:creationId xmlns:a16="http://schemas.microsoft.com/office/drawing/2014/main" id="{D3120FE6-1DD3-E89B-B75C-3ADE0E1A803E}"/>
              </a:ext>
            </a:extLst>
          </p:cNvPr>
          <p:cNvSpPr txBox="1">
            <a:spLocks/>
          </p:cNvSpPr>
          <p:nvPr/>
        </p:nvSpPr>
        <p:spPr>
          <a:xfrm>
            <a:off x="516270" y="275793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l-PL"/>
              <a:t>ApiusLAB</a:t>
            </a:r>
            <a:endParaRPr lang="pl-PL" dirty="0"/>
          </a:p>
        </p:txBody>
      </p:sp>
      <p:sp>
        <p:nvSpPr>
          <p:cNvPr id="19" name="Google Shape;605;p19">
            <a:extLst>
              <a:ext uri="{FF2B5EF4-FFF2-40B4-BE49-F238E27FC236}">
                <a16:creationId xmlns:a16="http://schemas.microsoft.com/office/drawing/2014/main" id="{DB743683-DB6D-D7CC-AF1F-5AA54DCAFDF0}"/>
              </a:ext>
            </a:extLst>
          </p:cNvPr>
          <p:cNvSpPr txBox="1">
            <a:spLocks/>
          </p:cNvSpPr>
          <p:nvPr/>
        </p:nvSpPr>
        <p:spPr>
          <a:xfrm>
            <a:off x="215719" y="274965"/>
            <a:ext cx="360362" cy="31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l-PL"/>
              <a:t>II</a:t>
            </a:r>
            <a:endParaRPr lang="pl-PL" dirty="0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509F9423-61EA-9F9C-6593-89ED189DF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110" y="0"/>
            <a:ext cx="7334272" cy="5116156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F74DD18A-4980-74A2-A6F4-070C3F7A45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073" y="2276677"/>
            <a:ext cx="73787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(</a:t>
            </a:r>
            <a:r>
              <a:rPr lang="pl-PL" dirty="0" err="1"/>
              <a:t>dockerfile</a:t>
            </a:r>
            <a:r>
              <a:rPr lang="pl-PL" dirty="0"/>
              <a:t>)</a:t>
            </a:r>
            <a:endParaRPr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448981AD-5001-9773-58A3-7212915B31E2}"/>
              </a:ext>
            </a:extLst>
          </p:cNvPr>
          <p:cNvSpPr txBox="1"/>
          <p:nvPr/>
        </p:nvSpPr>
        <p:spPr>
          <a:xfrm>
            <a:off x="2709238" y="1960208"/>
            <a:ext cx="99971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# definicja, opis kontenera (</a:t>
            </a:r>
            <a:r>
              <a:rPr lang="pl-PL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dockerfile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</a:t>
            </a:r>
          </a:p>
          <a:p>
            <a:endParaRPr lang="pl-PL" b="1" dirty="0">
              <a:solidFill>
                <a:schemeClr val="tx1">
                  <a:lumMod val="60000"/>
                  <a:lumOff val="40000"/>
                </a:schemeClr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pl-PL" b="1" dirty="0">
                <a:solidFill>
                  <a:schemeClr val="tx1">
                    <a:lumMod val="60000"/>
                    <a:lumOff val="4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FROM </a:t>
            </a:r>
            <a:r>
              <a:rPr lang="pl-PL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ghcr.io</a:t>
            </a:r>
            <a:r>
              <a:rPr lang="pl-PL" b="1" dirty="0">
                <a:solidFill>
                  <a:schemeClr val="tx1">
                    <a:lumMod val="60000"/>
                    <a:lumOff val="4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</a:t>
            </a:r>
            <a:r>
              <a:rPr lang="pl-PL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srl-labs</a:t>
            </a:r>
            <a:r>
              <a:rPr lang="pl-PL" b="1" dirty="0">
                <a:solidFill>
                  <a:schemeClr val="tx1">
                    <a:lumMod val="60000"/>
                    <a:lumOff val="4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/clab:0.24.0</a:t>
            </a:r>
          </a:p>
          <a:p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RUN 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apk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--no-cache python3 py3-pip 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screen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sshpass</a:t>
            </a:r>
            <a:endParaRPr lang="pl-PL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#</a:t>
            </a:r>
          </a:p>
          <a:p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COPY 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requirements.txt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/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tmp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</a:t>
            </a:r>
          </a:p>
          <a:p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RUN pip 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install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--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requirement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/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tmp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requirements.txt</a:t>
            </a:r>
            <a:endParaRPr lang="pl-PL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#</a:t>
            </a:r>
            <a:b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</a:b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COPY 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start.py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/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tmp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start.py</a:t>
            </a:r>
            <a:endParaRPr lang="pl-PL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WORKDIR /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tmp</a:t>
            </a:r>
            <a:endParaRPr lang="pl-PL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CMD ["python3", ”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start.py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"]</a:t>
            </a:r>
          </a:p>
          <a:p>
            <a:endParaRPr lang="pl-PL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endParaRPr lang="pl-PL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endParaRPr lang="pl-PL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# budujemy kontener</a:t>
            </a:r>
          </a:p>
          <a:p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build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-t apiuslab:0.1 -f 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dockerfile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.</a:t>
            </a:r>
          </a:p>
          <a:p>
            <a:endParaRPr lang="pl-PL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endParaRPr lang="pl-PL" dirty="0"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# uruchamiamy </a:t>
            </a:r>
            <a:r>
              <a:rPr lang="pl-PL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skoneneryzowaną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aplikację!</a:t>
            </a:r>
          </a:p>
          <a:p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run --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rm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-</a:t>
            </a:r>
            <a:r>
              <a:rPr lang="pl-PL" dirty="0" err="1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it</a:t>
            </a:r>
            <a:r>
              <a:rPr lang="pl-PL" dirty="0"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apiuslab:0.1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D1AFDFA9-17AE-921C-C96D-7B5F9796C5A7}"/>
              </a:ext>
            </a:extLst>
          </p:cNvPr>
          <p:cNvSpPr txBox="1"/>
          <p:nvPr/>
        </p:nvSpPr>
        <p:spPr>
          <a:xfrm>
            <a:off x="2315088" y="1790931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3440857-DE50-D0F4-1648-433E7AD3277B}"/>
              </a:ext>
            </a:extLst>
          </p:cNvPr>
          <p:cNvSpPr txBox="1"/>
          <p:nvPr/>
        </p:nvSpPr>
        <p:spPr>
          <a:xfrm>
            <a:off x="2315088" y="4717528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3F57AA40-0511-2755-BEA7-6718D1B40EE7}"/>
              </a:ext>
            </a:extLst>
          </p:cNvPr>
          <p:cNvSpPr txBox="1"/>
          <p:nvPr/>
        </p:nvSpPr>
        <p:spPr>
          <a:xfrm>
            <a:off x="2315088" y="5539470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34616029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l-PL" dirty="0"/>
              <a:t>3. </a:t>
            </a:r>
            <a:r>
              <a:rPr lang="pl-PL" dirty="0" err="1"/>
              <a:t>ApiusLAB</a:t>
            </a:r>
            <a:br>
              <a:rPr lang="pl-PL" dirty="0"/>
            </a:br>
            <a:br>
              <a:rPr lang="pl-PL" dirty="0"/>
            </a:br>
            <a:endParaRPr dirty="0"/>
          </a:p>
        </p:txBody>
      </p:sp>
      <p:sp>
        <p:nvSpPr>
          <p:cNvPr id="425" name="Google Shape;425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3757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</a:t>
            </a:r>
            <a:endParaRPr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526983C-5658-E2F5-2317-C05E2FAC6BA6}"/>
              </a:ext>
            </a:extLst>
          </p:cNvPr>
          <p:cNvSpPr txBox="1"/>
          <p:nvPr/>
        </p:nvSpPr>
        <p:spPr>
          <a:xfrm>
            <a:off x="744908" y="5337873"/>
            <a:ext cx="3730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https</a:t>
            </a:r>
            <a:r>
              <a:rPr lang="pl-PL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://</a:t>
            </a:r>
            <a:r>
              <a:rPr lang="pl-PL" sz="1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github.com</a:t>
            </a:r>
            <a:r>
              <a:rPr lang="pl-PL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</a:t>
            </a:r>
            <a:r>
              <a:rPr lang="pl-PL" sz="1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marekplaza</a:t>
            </a:r>
            <a:r>
              <a:rPr lang="pl-PL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</a:t>
            </a:r>
            <a:r>
              <a:rPr lang="pl-PL" sz="16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apiuslab</a:t>
            </a:r>
            <a:endParaRPr lang="pl-PL" sz="1600"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6DB24B26-E452-4EF0-242F-1C9E1E42C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3538" y="0"/>
            <a:ext cx="7298462" cy="5982346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B0E7B26-CCF3-E38C-6C90-EBA556F52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260" y="2309025"/>
            <a:ext cx="2647562" cy="264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178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– uruchamiamy środowisko</a:t>
            </a:r>
            <a:endParaRPr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900D0C5-02F7-F2EF-C294-1DD69CF0F935}"/>
              </a:ext>
            </a:extLst>
          </p:cNvPr>
          <p:cNvSpPr txBox="1"/>
          <p:nvPr/>
        </p:nvSpPr>
        <p:spPr>
          <a:xfrm>
            <a:off x="2036936" y="2358184"/>
            <a:ext cx="11141643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ontserrat" pitchFamily="2" charset="0"/>
              </a:rPr>
              <a:t>Logujemy się na dedykowaną maszynę wirtualną:</a:t>
            </a:r>
          </a:p>
          <a:p>
            <a:endParaRPr lang="pl-PL" sz="1100" dirty="0">
              <a:latin typeface="Montserrat" pitchFamily="2" charset="0"/>
            </a:endParaRPr>
          </a:p>
          <a:p>
            <a:r>
              <a:rPr lang="pl-PL" sz="1600" dirty="0" err="1">
                <a:latin typeface="Montserrat" pitchFamily="2" charset="0"/>
              </a:rPr>
              <a:t>ssh</a:t>
            </a:r>
            <a:r>
              <a:rPr lang="pl-PL" sz="1600" dirty="0">
                <a:latin typeface="Montserrat" pitchFamily="2" charset="0"/>
              </a:rPr>
              <a:t>:	 </a:t>
            </a:r>
          </a:p>
          <a:p>
            <a:r>
              <a:rPr lang="pl-PL" sz="1600" b="1" dirty="0">
                <a:latin typeface="Montserrat" pitchFamily="2" charset="0"/>
              </a:rPr>
              <a:t>	</a:t>
            </a:r>
            <a:r>
              <a:rPr lang="pl-PL" sz="2000" b="1" dirty="0">
                <a:latin typeface="Montserrat" pitchFamily="2" charset="0"/>
              </a:rPr>
              <a:t>station</a:t>
            </a:r>
            <a:r>
              <a:rPr lang="pl-PL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Montserrat" pitchFamily="2" charset="0"/>
              </a:rPr>
              <a:t>1-5</a:t>
            </a:r>
            <a:r>
              <a:rPr lang="pl-PL" sz="2000" b="1" dirty="0">
                <a:latin typeface="Montserrat" pitchFamily="2" charset="0"/>
              </a:rPr>
              <a:t>.germanywestcentral.cloudapp.azure.com</a:t>
            </a:r>
          </a:p>
          <a:p>
            <a:r>
              <a:rPr lang="pl-PL" sz="2000" b="1" dirty="0">
                <a:latin typeface="Montserrat" pitchFamily="2" charset="0"/>
              </a:rPr>
              <a:t>	station</a:t>
            </a:r>
            <a:r>
              <a:rPr lang="pl-PL" sz="20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Montserrat" pitchFamily="2" charset="0"/>
              </a:rPr>
              <a:t>6-</a:t>
            </a:r>
            <a:r>
              <a:rPr lang="pl-PL" sz="2000" b="1" dirty="0">
                <a:latin typeface="Montserrat" pitchFamily="2" charset="0"/>
              </a:rPr>
              <a:t>.northeurope.cloudapp.azure.com</a:t>
            </a:r>
          </a:p>
          <a:p>
            <a:endParaRPr lang="pl-PL" sz="1600" dirty="0">
              <a:latin typeface="Montserrat" pitchFamily="2" charset="0"/>
            </a:endParaRPr>
          </a:p>
          <a:p>
            <a:r>
              <a:rPr lang="pl-PL" sz="1600" dirty="0">
                <a:latin typeface="Montserrat" pitchFamily="2" charset="0"/>
              </a:rPr>
              <a:t>login/hasło: </a:t>
            </a:r>
            <a:r>
              <a:rPr lang="pl-PL" sz="1600" b="1" dirty="0" err="1">
                <a:latin typeface="Montserrat" pitchFamily="2" charset="0"/>
              </a:rPr>
              <a:t>apiuslab</a:t>
            </a:r>
            <a:r>
              <a:rPr lang="pl-PL" sz="1600" b="1" dirty="0">
                <a:latin typeface="Montserrat" pitchFamily="2" charset="0"/>
              </a:rPr>
              <a:t>/apiusLAB21062022</a:t>
            </a:r>
            <a:endParaRPr lang="pl-PL" sz="1600" b="1" dirty="0">
              <a:solidFill>
                <a:schemeClr val="tx1">
                  <a:lumMod val="60000"/>
                  <a:lumOff val="40000"/>
                </a:schemeClr>
              </a:solidFill>
              <a:latin typeface="Montserrat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E8585DB-2926-5438-F6DE-670E62E71290}"/>
              </a:ext>
            </a:extLst>
          </p:cNvPr>
          <p:cNvSpPr txBox="1"/>
          <p:nvPr/>
        </p:nvSpPr>
        <p:spPr>
          <a:xfrm>
            <a:off x="1751274" y="1970471"/>
            <a:ext cx="5713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5618B795-E5F6-930F-EC2C-1926885277A5}"/>
              </a:ext>
            </a:extLst>
          </p:cNvPr>
          <p:cNvSpPr/>
          <p:nvPr/>
        </p:nvSpPr>
        <p:spPr>
          <a:xfrm>
            <a:off x="2072308" y="4180344"/>
            <a:ext cx="987295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rgbClr val="FC321F"/>
                </a:solidFill>
                <a:latin typeface="MesloLGS NF" panose="020B0609030804020204" pitchFamily="49" charset="0"/>
              </a:rPr>
              <a:t>❯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ssh</a:t>
            </a:r>
            <a:r>
              <a:rPr lang="pl-PL" dirty="0">
                <a:latin typeface="MesloLGS NF" panose="020B0609030804020204" pitchFamily="49" charset="0"/>
              </a:rPr>
              <a:t> apiuslab@apiuslab1.eastus.cloudapp.azure.com</a:t>
            </a:r>
          </a:p>
          <a:p>
            <a:r>
              <a:rPr lang="pl-PL" dirty="0">
                <a:latin typeface="MesloLGS NF" panose="020B0609030804020204" pitchFamily="49" charset="0"/>
              </a:rPr>
              <a:t>apuslab@apiuslab1.eastus.cloudapp.azure.com's </a:t>
            </a:r>
            <a:r>
              <a:rPr lang="pl-PL" dirty="0" err="1">
                <a:latin typeface="MesloLGS NF" panose="020B0609030804020204" pitchFamily="49" charset="0"/>
              </a:rPr>
              <a:t>password</a:t>
            </a:r>
            <a:r>
              <a:rPr lang="pl-PL" dirty="0">
                <a:latin typeface="MesloLGS NF" panose="020B0609030804020204" pitchFamily="49" charset="0"/>
              </a:rPr>
              <a:t>: </a:t>
            </a:r>
          </a:p>
          <a:p>
            <a:r>
              <a:rPr lang="pl-PL" dirty="0">
                <a:latin typeface="MesloLGS NF" panose="020B0609030804020204" pitchFamily="49" charset="0"/>
              </a:rPr>
              <a:t>	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Welcome</a:t>
            </a:r>
            <a:r>
              <a:rPr lang="pl-PL" dirty="0">
                <a:latin typeface="MesloLGS NF" panose="020B0609030804020204" pitchFamily="49" charset="0"/>
              </a:rPr>
              <a:t> to </a:t>
            </a:r>
            <a:r>
              <a:rPr lang="pl-PL" dirty="0" err="1">
                <a:latin typeface="MesloLGS NF" panose="020B0609030804020204" pitchFamily="49" charset="0"/>
              </a:rPr>
              <a:t>Ubuntu</a:t>
            </a:r>
            <a:r>
              <a:rPr lang="pl-PL" dirty="0">
                <a:latin typeface="MesloLGS NF" panose="020B0609030804020204" pitchFamily="49" charset="0"/>
              </a:rPr>
              <a:t> 20.04.4 LTS (GNU/Linux 5.13.0-1031-azure x86_64)</a:t>
            </a:r>
          </a:p>
          <a:p>
            <a:br>
              <a:rPr lang="pl-PL" dirty="0">
                <a:latin typeface="MesloLGS NF" panose="020B0609030804020204" pitchFamily="49" charset="0"/>
              </a:rPr>
            </a:br>
            <a:r>
              <a:rPr lang="pl-PL" dirty="0">
                <a:latin typeface="MesloLGS NF" panose="020B0609030804020204" pitchFamily="49" charset="0"/>
              </a:rPr>
              <a:t>  System </a:t>
            </a:r>
            <a:r>
              <a:rPr lang="pl-PL" dirty="0" err="1">
                <a:latin typeface="MesloLGS NF" panose="020B0609030804020204" pitchFamily="49" charset="0"/>
              </a:rPr>
              <a:t>information</a:t>
            </a:r>
            <a:r>
              <a:rPr lang="pl-PL" dirty="0">
                <a:latin typeface="MesloLGS NF" panose="020B0609030804020204" pitchFamily="49" charset="0"/>
              </a:rPr>
              <a:t> as of </a:t>
            </a:r>
            <a:r>
              <a:rPr lang="pl-PL" dirty="0" err="1">
                <a:latin typeface="MesloLGS NF" panose="020B0609030804020204" pitchFamily="49" charset="0"/>
              </a:rPr>
              <a:t>Fri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Jun</a:t>
            </a:r>
            <a:r>
              <a:rPr lang="pl-PL" dirty="0">
                <a:latin typeface="MesloLGS NF" panose="020B0609030804020204" pitchFamily="49" charset="0"/>
              </a:rPr>
              <a:t> 17 10:14:08 UTC 2022</a:t>
            </a:r>
          </a:p>
          <a:p>
            <a:endParaRPr lang="pl-PL" dirty="0">
              <a:latin typeface="MesloLGS NF" panose="020B0609030804020204" pitchFamily="49" charset="0"/>
            </a:endParaRPr>
          </a:p>
          <a:p>
            <a:r>
              <a:rPr lang="pl-PL" dirty="0">
                <a:latin typeface="MesloLGS NF" panose="020B0609030804020204" pitchFamily="49" charset="0"/>
              </a:rPr>
              <a:t>(…)</a:t>
            </a:r>
          </a:p>
          <a:p>
            <a:endParaRPr lang="pl-PL" dirty="0">
              <a:latin typeface="MesloLGS NF" panose="020B0609030804020204" pitchFamily="49" charset="0"/>
            </a:endParaRPr>
          </a:p>
          <a:p>
            <a:r>
              <a:rPr lang="pl-PL" b="1" dirty="0">
                <a:solidFill>
                  <a:srgbClr val="39C026"/>
                </a:solidFill>
                <a:latin typeface="MesloLGS NF" panose="020B0609030804020204" pitchFamily="49" charset="0"/>
              </a:rPr>
              <a:t>apuslab@apiuslab1</a:t>
            </a:r>
            <a:r>
              <a:rPr lang="pl-PL" dirty="0">
                <a:latin typeface="MesloLGS NF" panose="020B0609030804020204" pitchFamily="49" charset="0"/>
              </a:rPr>
              <a:t>:</a:t>
            </a:r>
            <a:r>
              <a:rPr lang="pl-PL" b="1" dirty="0">
                <a:solidFill>
                  <a:srgbClr val="5620F4"/>
                </a:solidFill>
                <a:latin typeface="MesloLGS NF" panose="020B0609030804020204" pitchFamily="49" charset="0"/>
              </a:rPr>
              <a:t>~</a:t>
            </a:r>
            <a:r>
              <a:rPr lang="pl-PL" dirty="0">
                <a:latin typeface="MesloLGS NF" panose="020B0609030804020204" pitchFamily="49" charset="0"/>
              </a:rPr>
              <a:t>$</a:t>
            </a:r>
          </a:p>
          <a:p>
            <a:br>
              <a:rPr lang="pl-PL" dirty="0">
                <a:latin typeface="MesloLGS NF" panose="020B0609030804020204" pitchFamily="49" charset="0"/>
              </a:rPr>
            </a:br>
            <a:endParaRPr lang="pl-PL" dirty="0">
              <a:latin typeface="MesloLGS NF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84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– uruchamiamy środowisko</a:t>
            </a:r>
            <a:endParaRPr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900D0C5-02F7-F2EF-C294-1DD69CF0F935}"/>
              </a:ext>
            </a:extLst>
          </p:cNvPr>
          <p:cNvSpPr txBox="1"/>
          <p:nvPr/>
        </p:nvSpPr>
        <p:spPr>
          <a:xfrm>
            <a:off x="2152262" y="2474893"/>
            <a:ext cx="90908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ontserrat" pitchFamily="2" charset="0"/>
              </a:rPr>
              <a:t>Instalujemy </a:t>
            </a:r>
            <a:r>
              <a:rPr lang="pl-PL" dirty="0" err="1">
                <a:latin typeface="Montserrat" pitchFamily="2" charset="0"/>
              </a:rPr>
              <a:t>docker’a</a:t>
            </a:r>
            <a:r>
              <a:rPr lang="pl-PL" dirty="0">
                <a:latin typeface="Montserrat" pitchFamily="2" charset="0"/>
              </a:rPr>
              <a:t>:</a:t>
            </a:r>
          </a:p>
          <a:p>
            <a:endParaRPr lang="pl-PL" dirty="0">
              <a:latin typeface="Montserrat" pitchFamily="2" charset="0"/>
            </a:endParaRPr>
          </a:p>
          <a:p>
            <a:r>
              <a:rPr lang="pl-PL" sz="2000" dirty="0">
                <a:latin typeface="Montserrat" pitchFamily="2" charset="0"/>
              </a:rPr>
              <a:t>	</a:t>
            </a:r>
            <a:endParaRPr lang="pl-PL" sz="2800" b="1" dirty="0">
              <a:latin typeface="Montserrat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E8585DB-2926-5438-F6DE-670E62E71290}"/>
              </a:ext>
            </a:extLst>
          </p:cNvPr>
          <p:cNvSpPr txBox="1"/>
          <p:nvPr/>
        </p:nvSpPr>
        <p:spPr>
          <a:xfrm>
            <a:off x="1780302" y="2136339"/>
            <a:ext cx="94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chemeClr val="bg2"/>
                </a:solidFill>
                <a:latin typeface="Montserrat" pitchFamily="2" charset="0"/>
              </a:rPr>
              <a:t>03.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7EA29464-2F27-3D69-E16F-ABA0F2B7FEE2}"/>
              </a:ext>
            </a:extLst>
          </p:cNvPr>
          <p:cNvSpPr/>
          <p:nvPr/>
        </p:nvSpPr>
        <p:spPr>
          <a:xfrm>
            <a:off x="2152261" y="3044280"/>
            <a:ext cx="90908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39C026"/>
                </a:solidFill>
                <a:latin typeface="MesloLGS NF" panose="020B0609030804020204" pitchFamily="49" charset="0"/>
              </a:rPr>
              <a:t>apuslab@apiuslab1</a:t>
            </a:r>
            <a:r>
              <a:rPr lang="pl-PL" dirty="0">
                <a:latin typeface="MesloLGS NF" panose="020B0609030804020204" pitchFamily="49" charset="0"/>
              </a:rPr>
              <a:t>:</a:t>
            </a:r>
            <a:r>
              <a:rPr lang="pl-PL" b="1" dirty="0">
                <a:solidFill>
                  <a:srgbClr val="5620F4"/>
                </a:solidFill>
                <a:latin typeface="MesloLGS NF" panose="020B0609030804020204" pitchFamily="49" charset="0"/>
              </a:rPr>
              <a:t>~</a:t>
            </a:r>
            <a:r>
              <a:rPr lang="pl-PL" dirty="0">
                <a:latin typeface="MesloLGS NF" panose="020B0609030804020204" pitchFamily="49" charset="0"/>
              </a:rPr>
              <a:t>$ </a:t>
            </a:r>
            <a:r>
              <a:rPr lang="pl-PL" dirty="0" err="1">
                <a:latin typeface="MesloLGS NF" panose="020B0609030804020204" pitchFamily="49" charset="0"/>
              </a:rPr>
              <a:t>sudo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snap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install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docker</a:t>
            </a:r>
            <a:endParaRPr lang="pl-PL" dirty="0">
              <a:latin typeface="MesloLGS NF" panose="020B0609030804020204" pitchFamily="49" charset="0"/>
            </a:endParaRPr>
          </a:p>
          <a:p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20.10.14 from </a:t>
            </a:r>
            <a:r>
              <a:rPr lang="pl-PL" dirty="0" err="1">
                <a:latin typeface="MesloLGS NF" panose="020B0609030804020204" pitchFamily="49" charset="0"/>
              </a:rPr>
              <a:t>Canonical</a:t>
            </a:r>
            <a:r>
              <a:rPr lang="pl-PL" dirty="0">
                <a:solidFill>
                  <a:srgbClr val="39C026"/>
                </a:solidFill>
                <a:latin typeface="MesloLGS NF" panose="020B0609030804020204" pitchFamily="49" charset="0"/>
              </a:rPr>
              <a:t>✓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installed</a:t>
            </a:r>
            <a:endParaRPr lang="pl-PL" dirty="0">
              <a:latin typeface="MesloLGS NF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491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"/>
          <p:cNvSpPr txBox="1">
            <a:spLocks noGrp="1"/>
          </p:cNvSpPr>
          <p:nvPr>
            <p:ph type="title"/>
          </p:nvPr>
        </p:nvSpPr>
        <p:spPr>
          <a:xfrm>
            <a:off x="521902" y="1469672"/>
            <a:ext cx="10379562" cy="385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ontserrat SemiBold"/>
              <a:buNone/>
            </a:pPr>
            <a:r>
              <a:rPr lang="pl-PL" dirty="0"/>
              <a:t>1. </a:t>
            </a:r>
            <a:r>
              <a:rPr lang="pl-PL" dirty="0" err="1"/>
              <a:t>Arista</a:t>
            </a:r>
            <a:r>
              <a:rPr lang="pl-PL" dirty="0"/>
              <a:t> Networks</a:t>
            </a:r>
            <a:br>
              <a:rPr lang="pl-PL" dirty="0"/>
            </a:br>
            <a:endParaRPr b="0" dirty="0"/>
          </a:p>
        </p:txBody>
      </p:sp>
      <p:sp>
        <p:nvSpPr>
          <p:cNvPr id="425" name="Google Shape;425;p4"/>
          <p:cNvSpPr txBox="1">
            <a:spLocks noGrp="1"/>
          </p:cNvSpPr>
          <p:nvPr>
            <p:ph type="sldNum" idx="12"/>
          </p:nvPr>
        </p:nvSpPr>
        <p:spPr>
          <a:xfrm>
            <a:off x="155575" y="6386195"/>
            <a:ext cx="2743200" cy="441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4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– importujemy kontenery</a:t>
            </a:r>
            <a:endParaRPr dirty="0"/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4900D0C5-02F7-F2EF-C294-1DD69CF0F935}"/>
              </a:ext>
            </a:extLst>
          </p:cNvPr>
          <p:cNvSpPr txBox="1"/>
          <p:nvPr/>
        </p:nvSpPr>
        <p:spPr>
          <a:xfrm>
            <a:off x="2291746" y="2474893"/>
            <a:ext cx="104116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ontserrat" pitchFamily="2" charset="0"/>
              </a:rPr>
              <a:t>Obraz </a:t>
            </a:r>
            <a:r>
              <a:rPr lang="pl-PL" dirty="0" err="1">
                <a:latin typeface="Montserrat" pitchFamily="2" charset="0"/>
              </a:rPr>
              <a:t>cEOS</a:t>
            </a:r>
            <a:r>
              <a:rPr lang="pl-PL" dirty="0">
                <a:latin typeface="Montserrat" pitchFamily="2" charset="0"/>
              </a:rPr>
              <a:t>:</a:t>
            </a:r>
          </a:p>
          <a:p>
            <a:endParaRPr lang="pl-PL" dirty="0">
              <a:latin typeface="Montserrat" pitchFamily="2" charset="0"/>
            </a:endParaRPr>
          </a:p>
          <a:p>
            <a:r>
              <a:rPr lang="pl-PL" sz="2000" dirty="0">
                <a:latin typeface="Montserrat" pitchFamily="2" charset="0"/>
              </a:rPr>
              <a:t>	</a:t>
            </a:r>
            <a:endParaRPr lang="pl-PL" sz="2800" b="1" dirty="0">
              <a:latin typeface="Montserrat" pitchFamily="2" charset="0"/>
            </a:endParaRP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BE8585DB-2926-5438-F6DE-670E62E71290}"/>
              </a:ext>
            </a:extLst>
          </p:cNvPr>
          <p:cNvSpPr txBox="1"/>
          <p:nvPr/>
        </p:nvSpPr>
        <p:spPr>
          <a:xfrm>
            <a:off x="1780302" y="2136339"/>
            <a:ext cx="94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chemeClr val="bg2"/>
                </a:solidFill>
                <a:latin typeface="Montserrat" pitchFamily="2" charset="0"/>
              </a:rPr>
              <a:t>04.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CFFE352C-4912-7A80-CEB3-15FC09AF6265}"/>
              </a:ext>
            </a:extLst>
          </p:cNvPr>
          <p:cNvSpPr/>
          <p:nvPr/>
        </p:nvSpPr>
        <p:spPr>
          <a:xfrm>
            <a:off x="2291745" y="3063154"/>
            <a:ext cx="893602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39C026"/>
                </a:solidFill>
                <a:latin typeface="MesloLGS NF" panose="020B0609030804020204" pitchFamily="49" charset="0"/>
              </a:rPr>
              <a:t>apuslab@apiuslab1</a:t>
            </a:r>
            <a:r>
              <a:rPr lang="pl-PL" dirty="0">
                <a:latin typeface="MesloLGS NF" panose="020B0609030804020204" pitchFamily="49" charset="0"/>
              </a:rPr>
              <a:t>:</a:t>
            </a:r>
            <a:r>
              <a:rPr lang="pl-PL" b="1" dirty="0">
                <a:solidFill>
                  <a:srgbClr val="5620F4"/>
                </a:solidFill>
                <a:latin typeface="MesloLGS NF" panose="020B0609030804020204" pitchFamily="49" charset="0"/>
              </a:rPr>
              <a:t>~</a:t>
            </a:r>
            <a:r>
              <a:rPr lang="pl-PL" dirty="0">
                <a:latin typeface="MesloLGS NF" panose="020B0609030804020204" pitchFamily="49" charset="0"/>
              </a:rPr>
              <a:t>$ </a:t>
            </a:r>
            <a:r>
              <a:rPr lang="pl-PL" dirty="0" err="1">
                <a:latin typeface="MesloLGS NF" panose="020B0609030804020204" pitchFamily="49" charset="0"/>
              </a:rPr>
              <a:t>sudo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pull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marekplaza</a:t>
            </a:r>
            <a:r>
              <a:rPr lang="pl-PL" dirty="0">
                <a:latin typeface="MesloLGS NF" panose="020B0609030804020204" pitchFamily="49" charset="0"/>
              </a:rPr>
              <a:t>/ceos64-lab:4.27.1.1F</a:t>
            </a:r>
          </a:p>
          <a:p>
            <a:endParaRPr lang="pl-PL" dirty="0">
              <a:latin typeface="MesloLGS NF" panose="020B0609030804020204" pitchFamily="49" charset="0"/>
            </a:endParaRPr>
          </a:p>
          <a:p>
            <a:r>
              <a:rPr lang="pl-PL" dirty="0">
                <a:latin typeface="MesloLGS NF" panose="020B0609030804020204" pitchFamily="49" charset="0"/>
              </a:rPr>
              <a:t>4.27.1.1F: </a:t>
            </a:r>
            <a:r>
              <a:rPr lang="pl-PL" dirty="0" err="1">
                <a:latin typeface="MesloLGS NF" panose="020B0609030804020204" pitchFamily="49" charset="0"/>
              </a:rPr>
              <a:t>Pulling</a:t>
            </a:r>
            <a:r>
              <a:rPr lang="pl-PL" dirty="0">
                <a:latin typeface="MesloLGS NF" panose="020B0609030804020204" pitchFamily="49" charset="0"/>
              </a:rPr>
              <a:t> from </a:t>
            </a:r>
            <a:r>
              <a:rPr lang="pl-PL" dirty="0" err="1">
                <a:latin typeface="MesloLGS NF" panose="020B0609030804020204" pitchFamily="49" charset="0"/>
              </a:rPr>
              <a:t>marekplaza</a:t>
            </a:r>
            <a:r>
              <a:rPr lang="pl-PL" dirty="0">
                <a:latin typeface="MesloLGS NF" panose="020B0609030804020204" pitchFamily="49" charset="0"/>
              </a:rPr>
              <a:t>/ceos64-lab</a:t>
            </a:r>
          </a:p>
          <a:p>
            <a:r>
              <a:rPr lang="pl-PL" dirty="0">
                <a:latin typeface="MesloLGS NF" panose="020B0609030804020204" pitchFamily="49" charset="0"/>
              </a:rPr>
              <a:t>0d576794d10c: </a:t>
            </a:r>
            <a:r>
              <a:rPr lang="pl-PL" dirty="0" err="1">
                <a:latin typeface="MesloLGS NF" panose="020B0609030804020204" pitchFamily="49" charset="0"/>
              </a:rPr>
              <a:t>Extracting</a:t>
            </a:r>
            <a:r>
              <a:rPr lang="pl-PL" dirty="0">
                <a:latin typeface="MesloLGS NF" panose="020B0609030804020204" pitchFamily="49" charset="0"/>
              </a:rPr>
              <a:t> [===========================================&gt;       ]    552MB/632.6MB</a:t>
            </a:r>
          </a:p>
          <a:p>
            <a:r>
              <a:rPr lang="pl-PL" dirty="0">
                <a:latin typeface="MesloLGS NF" panose="020B0609030804020204" pitchFamily="49" charset="0"/>
              </a:rPr>
              <a:t>Digest: sha256:31d091fc53b74a82b05115204b8c72d3836dbf4b2e0c66cc06b30d70b6cb92f3</a:t>
            </a:r>
          </a:p>
          <a:p>
            <a:r>
              <a:rPr lang="pl-PL" dirty="0">
                <a:latin typeface="MesloLGS NF" panose="020B0609030804020204" pitchFamily="49" charset="0"/>
              </a:rPr>
              <a:t>Status: </a:t>
            </a:r>
            <a:r>
              <a:rPr lang="pl-PL" dirty="0" err="1">
                <a:latin typeface="MesloLGS NF" panose="020B0609030804020204" pitchFamily="49" charset="0"/>
              </a:rPr>
              <a:t>Downloaded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newer</a:t>
            </a:r>
            <a:r>
              <a:rPr lang="pl-PL" dirty="0">
                <a:latin typeface="MesloLGS NF" panose="020B0609030804020204" pitchFamily="49" charset="0"/>
              </a:rPr>
              <a:t> image for </a:t>
            </a:r>
            <a:r>
              <a:rPr lang="pl-PL" dirty="0" err="1">
                <a:latin typeface="MesloLGS NF" panose="020B0609030804020204" pitchFamily="49" charset="0"/>
              </a:rPr>
              <a:t>marekplaza</a:t>
            </a:r>
            <a:r>
              <a:rPr lang="pl-PL" dirty="0">
                <a:latin typeface="MesloLGS NF" panose="020B0609030804020204" pitchFamily="49" charset="0"/>
              </a:rPr>
              <a:t>/ceos64-lab:4.27.1.1F</a:t>
            </a:r>
          </a:p>
          <a:p>
            <a:r>
              <a:rPr lang="pl-PL" b="1" dirty="0" err="1">
                <a:latin typeface="MesloLGS NF" panose="020B0609030804020204" pitchFamily="49" charset="0"/>
              </a:rPr>
              <a:t>docker.io</a:t>
            </a:r>
            <a:r>
              <a:rPr lang="pl-PL" b="1" dirty="0">
                <a:latin typeface="MesloLGS NF" panose="020B0609030804020204" pitchFamily="49" charset="0"/>
              </a:rPr>
              <a:t>/</a:t>
            </a:r>
            <a:r>
              <a:rPr lang="pl-PL" b="1" dirty="0" err="1">
                <a:latin typeface="MesloLGS NF" panose="020B0609030804020204" pitchFamily="49" charset="0"/>
              </a:rPr>
              <a:t>marekplaza</a:t>
            </a:r>
            <a:r>
              <a:rPr lang="pl-PL" b="1" dirty="0">
                <a:latin typeface="MesloLGS NF" panose="020B0609030804020204" pitchFamily="49" charset="0"/>
              </a:rPr>
              <a:t>/ceos64-lab:4.27.1.1F</a:t>
            </a:r>
          </a:p>
          <a:p>
            <a:endParaRPr lang="pl-PL" dirty="0">
              <a:latin typeface="MesloLGS NF" panose="020B0609030804020204" pitchFamily="49" charset="0"/>
            </a:endParaRPr>
          </a:p>
          <a:p>
            <a:endParaRPr lang="pl-PL" dirty="0">
              <a:latin typeface="MesloLGS NF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42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– importujemy kontenery</a:t>
            </a:r>
            <a:endParaRPr dirty="0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7A2244BC-1C1B-6868-E9E7-E8EA47BFA516}"/>
              </a:ext>
            </a:extLst>
          </p:cNvPr>
          <p:cNvSpPr txBox="1"/>
          <p:nvPr/>
        </p:nvSpPr>
        <p:spPr>
          <a:xfrm>
            <a:off x="2198756" y="2309372"/>
            <a:ext cx="1077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ontserrat" pitchFamily="2" charset="0"/>
              </a:rPr>
              <a:t>Obraz aplikacji </a:t>
            </a:r>
            <a:r>
              <a:rPr lang="pl-PL" dirty="0" err="1">
                <a:latin typeface="Montserrat" pitchFamily="2" charset="0"/>
              </a:rPr>
              <a:t>ApiusLAB</a:t>
            </a:r>
            <a:endParaRPr lang="pl-PL" dirty="0">
              <a:latin typeface="Montserrat" pitchFamily="2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79B89E4-6038-D115-785F-237FEFC102EF}"/>
              </a:ext>
            </a:extLst>
          </p:cNvPr>
          <p:cNvSpPr txBox="1"/>
          <p:nvPr/>
        </p:nvSpPr>
        <p:spPr>
          <a:xfrm>
            <a:off x="1780302" y="1970818"/>
            <a:ext cx="94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chemeClr val="bg2"/>
                </a:solidFill>
                <a:latin typeface="Montserrat" pitchFamily="2" charset="0"/>
              </a:rPr>
              <a:t>05.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3B317CDE-E136-6028-2C93-D72DBC26BA92}"/>
              </a:ext>
            </a:extLst>
          </p:cNvPr>
          <p:cNvSpPr/>
          <p:nvPr/>
        </p:nvSpPr>
        <p:spPr>
          <a:xfrm>
            <a:off x="2198756" y="2955703"/>
            <a:ext cx="94155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39C026"/>
                </a:solidFill>
                <a:latin typeface="MesloLGS NF" panose="020B0609030804020204" pitchFamily="49" charset="0"/>
              </a:rPr>
              <a:t>apuslab@apiuslab1</a:t>
            </a:r>
            <a:r>
              <a:rPr lang="pl-PL" dirty="0">
                <a:latin typeface="MesloLGS NF" panose="020B0609030804020204" pitchFamily="49" charset="0"/>
              </a:rPr>
              <a:t>:</a:t>
            </a:r>
            <a:r>
              <a:rPr lang="pl-PL" b="1" dirty="0">
                <a:solidFill>
                  <a:srgbClr val="5620F4"/>
                </a:solidFill>
                <a:latin typeface="MesloLGS NF" panose="020B0609030804020204" pitchFamily="49" charset="0"/>
              </a:rPr>
              <a:t>~</a:t>
            </a:r>
            <a:r>
              <a:rPr lang="pl-PL" dirty="0">
                <a:latin typeface="MesloLGS NF" panose="020B0609030804020204" pitchFamily="49" charset="0"/>
              </a:rPr>
              <a:t>$ </a:t>
            </a:r>
            <a:r>
              <a:rPr lang="pl-PL" dirty="0" err="1">
                <a:latin typeface="MesloLGS NF" panose="020B0609030804020204" pitchFamily="49" charset="0"/>
              </a:rPr>
              <a:t>sudo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pull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marekplaza</a:t>
            </a:r>
            <a:r>
              <a:rPr lang="pl-PL" dirty="0">
                <a:latin typeface="MesloLGS NF" panose="020B0609030804020204" pitchFamily="49" charset="0"/>
              </a:rPr>
              <a:t>/</a:t>
            </a:r>
            <a:r>
              <a:rPr lang="pl-PL" dirty="0" err="1">
                <a:latin typeface="MesloLGS NF" panose="020B0609030804020204" pitchFamily="49" charset="0"/>
              </a:rPr>
              <a:t>apiuslab:latest</a:t>
            </a:r>
            <a:endParaRPr lang="pl-PL" dirty="0">
              <a:latin typeface="MesloLGS NF" panose="020B0609030804020204" pitchFamily="49" charset="0"/>
            </a:endParaRPr>
          </a:p>
          <a:p>
            <a:r>
              <a:rPr lang="pl-PL" dirty="0">
                <a:latin typeface="MesloLGS NF" panose="020B0609030804020204" pitchFamily="49" charset="0"/>
              </a:rPr>
              <a:t>0.24.0: </a:t>
            </a:r>
            <a:r>
              <a:rPr lang="pl-PL" dirty="0" err="1">
                <a:latin typeface="MesloLGS NF" panose="020B0609030804020204" pitchFamily="49" charset="0"/>
              </a:rPr>
              <a:t>Pulling</a:t>
            </a:r>
            <a:r>
              <a:rPr lang="pl-PL" dirty="0">
                <a:latin typeface="MesloLGS NF" panose="020B0609030804020204" pitchFamily="49" charset="0"/>
              </a:rPr>
              <a:t> from </a:t>
            </a:r>
            <a:r>
              <a:rPr lang="pl-PL" dirty="0" err="1">
                <a:latin typeface="MesloLGS NF" panose="020B0609030804020204" pitchFamily="49" charset="0"/>
              </a:rPr>
              <a:t>marekplaza</a:t>
            </a:r>
            <a:r>
              <a:rPr lang="pl-PL" dirty="0">
                <a:latin typeface="MesloLGS NF" panose="020B0609030804020204" pitchFamily="49" charset="0"/>
              </a:rPr>
              <a:t>/</a:t>
            </a:r>
            <a:r>
              <a:rPr lang="pl-PL" dirty="0" err="1">
                <a:latin typeface="MesloLGS NF" panose="020B0609030804020204" pitchFamily="49" charset="0"/>
              </a:rPr>
              <a:t>apiuslab</a:t>
            </a:r>
            <a:endParaRPr lang="pl-PL" dirty="0">
              <a:latin typeface="MesloLGS NF" panose="020B0609030804020204" pitchFamily="49" charset="0"/>
            </a:endParaRPr>
          </a:p>
          <a:p>
            <a:r>
              <a:rPr lang="pl-PL" dirty="0">
                <a:latin typeface="MesloLGS NF" panose="020B0609030804020204" pitchFamily="49" charset="0"/>
              </a:rPr>
              <a:t>59bf1c3509f3: </a:t>
            </a:r>
            <a:r>
              <a:rPr lang="pl-PL" dirty="0" err="1">
                <a:latin typeface="MesloLGS NF" panose="020B0609030804020204" pitchFamily="49" charset="0"/>
              </a:rPr>
              <a:t>Pull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complete</a:t>
            </a:r>
            <a:r>
              <a:rPr lang="pl-PL" dirty="0">
                <a:latin typeface="MesloLGS NF" panose="020B0609030804020204" pitchFamily="49" charset="0"/>
              </a:rPr>
              <a:t> </a:t>
            </a:r>
          </a:p>
          <a:p>
            <a:r>
              <a:rPr lang="pl-PL" dirty="0">
                <a:latin typeface="MesloLGS NF" panose="020B0609030804020204" pitchFamily="49" charset="0"/>
              </a:rPr>
              <a:t>a0f682683642: </a:t>
            </a:r>
            <a:r>
              <a:rPr lang="pl-PL" dirty="0" err="1">
                <a:latin typeface="MesloLGS NF" panose="020B0609030804020204" pitchFamily="49" charset="0"/>
              </a:rPr>
              <a:t>Pull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complete</a:t>
            </a:r>
            <a:r>
              <a:rPr lang="pl-PL" dirty="0">
                <a:latin typeface="MesloLGS NF" panose="020B0609030804020204" pitchFamily="49" charset="0"/>
              </a:rPr>
              <a:t> </a:t>
            </a:r>
          </a:p>
          <a:p>
            <a:r>
              <a:rPr lang="pl-PL" dirty="0">
                <a:latin typeface="MesloLGS NF" panose="020B0609030804020204" pitchFamily="49" charset="0"/>
              </a:rPr>
              <a:t>f4d2c905535e: </a:t>
            </a:r>
            <a:r>
              <a:rPr lang="pl-PL" dirty="0" err="1">
                <a:latin typeface="MesloLGS NF" panose="020B0609030804020204" pitchFamily="49" charset="0"/>
              </a:rPr>
              <a:t>Pull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complete</a:t>
            </a:r>
            <a:r>
              <a:rPr lang="pl-PL" dirty="0">
                <a:latin typeface="MesloLGS NF" panose="020B0609030804020204" pitchFamily="49" charset="0"/>
              </a:rPr>
              <a:t> </a:t>
            </a:r>
          </a:p>
          <a:p>
            <a:r>
              <a:rPr lang="pl-PL" dirty="0">
                <a:latin typeface="MesloLGS NF" panose="020B0609030804020204" pitchFamily="49" charset="0"/>
              </a:rPr>
              <a:t>Digest: sha256:acc0fb19e0143430bb96eec16d26d8f413ad737ede7fff6f5e979a781e191545</a:t>
            </a:r>
          </a:p>
          <a:p>
            <a:r>
              <a:rPr lang="pl-PL" dirty="0">
                <a:latin typeface="MesloLGS NF" panose="020B0609030804020204" pitchFamily="49" charset="0"/>
              </a:rPr>
              <a:t>Status: </a:t>
            </a:r>
            <a:r>
              <a:rPr lang="pl-PL" dirty="0" err="1">
                <a:latin typeface="MesloLGS NF" panose="020B0609030804020204" pitchFamily="49" charset="0"/>
              </a:rPr>
              <a:t>Downloaded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newer</a:t>
            </a:r>
            <a:r>
              <a:rPr lang="pl-PL" dirty="0">
                <a:latin typeface="MesloLGS NF" panose="020B0609030804020204" pitchFamily="49" charset="0"/>
              </a:rPr>
              <a:t> image for </a:t>
            </a:r>
            <a:r>
              <a:rPr lang="pl-PL" dirty="0" err="1">
                <a:latin typeface="MesloLGS NF" panose="020B0609030804020204" pitchFamily="49" charset="0"/>
              </a:rPr>
              <a:t>marekplaza</a:t>
            </a:r>
            <a:r>
              <a:rPr lang="pl-PL" dirty="0">
                <a:latin typeface="MesloLGS NF" panose="020B0609030804020204" pitchFamily="49" charset="0"/>
              </a:rPr>
              <a:t>/</a:t>
            </a:r>
            <a:r>
              <a:rPr lang="pl-PL" dirty="0" err="1">
                <a:latin typeface="MesloLGS NF" panose="020B0609030804020204" pitchFamily="49" charset="0"/>
              </a:rPr>
              <a:t>apiuslab:latest</a:t>
            </a:r>
            <a:endParaRPr lang="pl-PL" dirty="0">
              <a:latin typeface="MesloLGS NF" panose="020B0609030804020204" pitchFamily="49" charset="0"/>
            </a:endParaRPr>
          </a:p>
          <a:p>
            <a:r>
              <a:rPr lang="pl-PL" dirty="0" err="1">
                <a:latin typeface="MesloLGS NF" panose="020B0609030804020204" pitchFamily="49" charset="0"/>
              </a:rPr>
              <a:t>marekplaza</a:t>
            </a:r>
            <a:r>
              <a:rPr lang="pl-PL" dirty="0">
                <a:latin typeface="MesloLGS NF" panose="020B0609030804020204" pitchFamily="49" charset="0"/>
              </a:rPr>
              <a:t>/</a:t>
            </a:r>
            <a:r>
              <a:rPr lang="pl-PL" dirty="0" err="1">
                <a:latin typeface="MesloLGS NF" panose="020B0609030804020204" pitchFamily="49" charset="0"/>
              </a:rPr>
              <a:t>apiuslab:latest</a:t>
            </a:r>
            <a:endParaRPr lang="pl-PL" dirty="0">
              <a:latin typeface="MesloLGS NF" panose="020B0609030804020204" pitchFamily="49" charset="0"/>
            </a:endParaRPr>
          </a:p>
          <a:p>
            <a:r>
              <a:rPr lang="pl-PL" b="1" dirty="0">
                <a:solidFill>
                  <a:srgbClr val="39C026"/>
                </a:solidFill>
                <a:latin typeface="MesloLGS NF" panose="020B0609030804020204" pitchFamily="49" charset="0"/>
              </a:rPr>
              <a:t>apuslab@apiuslab1</a:t>
            </a:r>
            <a:r>
              <a:rPr lang="pl-PL" dirty="0">
                <a:latin typeface="MesloLGS NF" panose="020B0609030804020204" pitchFamily="49" charset="0"/>
              </a:rPr>
              <a:t>:</a:t>
            </a:r>
            <a:r>
              <a:rPr lang="pl-PL" b="1" dirty="0">
                <a:solidFill>
                  <a:srgbClr val="5620F4"/>
                </a:solidFill>
                <a:latin typeface="MesloLGS NF" panose="020B0609030804020204" pitchFamily="49" charset="0"/>
              </a:rPr>
              <a:t>~</a:t>
            </a:r>
            <a:r>
              <a:rPr lang="pl-PL" dirty="0">
                <a:latin typeface="MesloLGS NF" panose="020B0609030804020204" pitchFamily="49" charset="0"/>
              </a:rPr>
              <a:t>$ </a:t>
            </a:r>
            <a:endParaRPr lang="pl-PL" dirty="0">
              <a:solidFill>
                <a:srgbClr val="39C026"/>
              </a:solidFill>
              <a:effectLst/>
              <a:latin typeface="MesloLGS NF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64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– pobieramy repozytorium </a:t>
            </a:r>
            <a:r>
              <a:rPr lang="pl-PL" dirty="0" err="1"/>
              <a:t>IaaC</a:t>
            </a:r>
            <a:endParaRPr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79B89E4-6038-D115-785F-237FEFC102EF}"/>
              </a:ext>
            </a:extLst>
          </p:cNvPr>
          <p:cNvSpPr txBox="1"/>
          <p:nvPr/>
        </p:nvSpPr>
        <p:spPr>
          <a:xfrm>
            <a:off x="1780302" y="1970818"/>
            <a:ext cx="94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chemeClr val="bg2"/>
                </a:solidFill>
                <a:latin typeface="Montserrat" pitchFamily="2" charset="0"/>
              </a:rPr>
              <a:t>06.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CF077716-B606-1907-2C34-9B89C862D12A}"/>
              </a:ext>
            </a:extLst>
          </p:cNvPr>
          <p:cNvSpPr/>
          <p:nvPr/>
        </p:nvSpPr>
        <p:spPr>
          <a:xfrm>
            <a:off x="2198756" y="2921838"/>
            <a:ext cx="1070676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39C026"/>
                </a:solidFill>
                <a:latin typeface="MesloLGS NF" panose="020B0609030804020204" pitchFamily="49" charset="0"/>
              </a:rPr>
              <a:t>apuslab@apiuslab1</a:t>
            </a:r>
            <a:r>
              <a:rPr lang="pl-PL" dirty="0">
                <a:latin typeface="MesloLGS NF" panose="020B0609030804020204" pitchFamily="49" charset="0"/>
              </a:rPr>
              <a:t>:</a:t>
            </a:r>
            <a:r>
              <a:rPr lang="pl-PL" b="1" dirty="0">
                <a:solidFill>
                  <a:srgbClr val="5620F4"/>
                </a:solidFill>
                <a:latin typeface="MesloLGS NF" panose="020B0609030804020204" pitchFamily="49" charset="0"/>
              </a:rPr>
              <a:t>~</a:t>
            </a:r>
            <a:r>
              <a:rPr lang="pl-PL" dirty="0">
                <a:latin typeface="MesloLGS NF" panose="020B0609030804020204" pitchFamily="49" charset="0"/>
              </a:rPr>
              <a:t>$ git clone </a:t>
            </a:r>
            <a:r>
              <a:rPr lang="pl-PL" dirty="0" err="1">
                <a:latin typeface="MesloLGS NF" panose="020B0609030804020204" pitchFamily="49" charset="0"/>
              </a:rPr>
              <a:t>https</a:t>
            </a:r>
            <a:r>
              <a:rPr lang="pl-PL" dirty="0">
                <a:latin typeface="MesloLGS NF" panose="020B0609030804020204" pitchFamily="49" charset="0"/>
              </a:rPr>
              <a:t>://</a:t>
            </a:r>
            <a:r>
              <a:rPr lang="pl-PL" dirty="0" err="1">
                <a:latin typeface="MesloLGS NF" panose="020B0609030804020204" pitchFamily="49" charset="0"/>
              </a:rPr>
              <a:t>github.com</a:t>
            </a:r>
            <a:r>
              <a:rPr lang="pl-PL" dirty="0">
                <a:latin typeface="MesloLGS NF" panose="020B0609030804020204" pitchFamily="49" charset="0"/>
              </a:rPr>
              <a:t>/</a:t>
            </a:r>
            <a:r>
              <a:rPr lang="pl-PL" dirty="0" err="1">
                <a:latin typeface="MesloLGS NF" panose="020B0609030804020204" pitchFamily="49" charset="0"/>
              </a:rPr>
              <a:t>marekplaza</a:t>
            </a:r>
            <a:r>
              <a:rPr lang="pl-PL" dirty="0">
                <a:latin typeface="MesloLGS NF" panose="020B0609030804020204" pitchFamily="49" charset="0"/>
              </a:rPr>
              <a:t>/</a:t>
            </a:r>
            <a:r>
              <a:rPr lang="pl-PL" dirty="0" err="1">
                <a:latin typeface="MesloLGS NF" panose="020B0609030804020204" pitchFamily="49" charset="0"/>
              </a:rPr>
              <a:t>apiuslab.git</a:t>
            </a:r>
            <a:endParaRPr lang="pl-PL" dirty="0">
              <a:latin typeface="MesloLGS NF" panose="020B0609030804020204" pitchFamily="49" charset="0"/>
            </a:endParaRPr>
          </a:p>
          <a:p>
            <a:r>
              <a:rPr lang="pl-PL" dirty="0" err="1">
                <a:latin typeface="MesloLGS NF" panose="020B0609030804020204" pitchFamily="49" charset="0"/>
              </a:rPr>
              <a:t>Cloning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into</a:t>
            </a:r>
            <a:r>
              <a:rPr lang="pl-PL" dirty="0">
                <a:latin typeface="MesloLGS NF" panose="020B0609030804020204" pitchFamily="49" charset="0"/>
              </a:rPr>
              <a:t> '</a:t>
            </a:r>
            <a:r>
              <a:rPr lang="pl-PL" dirty="0" err="1">
                <a:latin typeface="MesloLGS NF" panose="020B0609030804020204" pitchFamily="49" charset="0"/>
              </a:rPr>
              <a:t>apiuslab</a:t>
            </a:r>
            <a:r>
              <a:rPr lang="pl-PL" dirty="0">
                <a:latin typeface="MesloLGS NF" panose="020B0609030804020204" pitchFamily="49" charset="0"/>
              </a:rPr>
              <a:t>'...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remote</a:t>
            </a:r>
            <a:r>
              <a:rPr lang="pl-PL" dirty="0">
                <a:latin typeface="MesloLGS NF" panose="020B0609030804020204" pitchFamily="49" charset="0"/>
              </a:rPr>
              <a:t>: </a:t>
            </a:r>
            <a:r>
              <a:rPr lang="pl-PL" dirty="0" err="1">
                <a:latin typeface="MesloLGS NF" panose="020B0609030804020204" pitchFamily="49" charset="0"/>
              </a:rPr>
              <a:t>Enumerating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objects</a:t>
            </a:r>
            <a:r>
              <a:rPr lang="pl-PL" dirty="0">
                <a:latin typeface="MesloLGS NF" panose="020B0609030804020204" pitchFamily="49" charset="0"/>
              </a:rPr>
              <a:t>: 19, </a:t>
            </a:r>
            <a:r>
              <a:rPr lang="pl-PL" dirty="0" err="1">
                <a:latin typeface="MesloLGS NF" panose="020B0609030804020204" pitchFamily="49" charset="0"/>
              </a:rPr>
              <a:t>done</a:t>
            </a:r>
            <a:r>
              <a:rPr lang="pl-PL" dirty="0">
                <a:latin typeface="MesloLGS NF" panose="020B0609030804020204" pitchFamily="49" charset="0"/>
              </a:rPr>
              <a:t>.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remote</a:t>
            </a:r>
            <a:r>
              <a:rPr lang="pl-PL" dirty="0">
                <a:latin typeface="MesloLGS NF" panose="020B0609030804020204" pitchFamily="49" charset="0"/>
              </a:rPr>
              <a:t>: </a:t>
            </a:r>
            <a:r>
              <a:rPr lang="pl-PL" dirty="0" err="1">
                <a:latin typeface="MesloLGS NF" panose="020B0609030804020204" pitchFamily="49" charset="0"/>
              </a:rPr>
              <a:t>Counting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objects</a:t>
            </a:r>
            <a:r>
              <a:rPr lang="pl-PL" dirty="0">
                <a:latin typeface="MesloLGS NF" panose="020B0609030804020204" pitchFamily="49" charset="0"/>
              </a:rPr>
              <a:t>: 100% (19/19), </a:t>
            </a:r>
            <a:r>
              <a:rPr lang="pl-PL" dirty="0" err="1">
                <a:latin typeface="MesloLGS NF" panose="020B0609030804020204" pitchFamily="49" charset="0"/>
              </a:rPr>
              <a:t>done</a:t>
            </a:r>
            <a:r>
              <a:rPr lang="pl-PL" dirty="0">
                <a:latin typeface="MesloLGS NF" panose="020B0609030804020204" pitchFamily="49" charset="0"/>
              </a:rPr>
              <a:t>.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remote</a:t>
            </a:r>
            <a:r>
              <a:rPr lang="pl-PL" dirty="0">
                <a:latin typeface="MesloLGS NF" panose="020B0609030804020204" pitchFamily="49" charset="0"/>
              </a:rPr>
              <a:t>: </a:t>
            </a:r>
            <a:r>
              <a:rPr lang="pl-PL" dirty="0" err="1">
                <a:latin typeface="MesloLGS NF" panose="020B0609030804020204" pitchFamily="49" charset="0"/>
              </a:rPr>
              <a:t>Compressing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objects</a:t>
            </a:r>
            <a:r>
              <a:rPr lang="pl-PL" dirty="0">
                <a:latin typeface="MesloLGS NF" panose="020B0609030804020204" pitchFamily="49" charset="0"/>
              </a:rPr>
              <a:t>: 100% (8/8), </a:t>
            </a:r>
            <a:r>
              <a:rPr lang="pl-PL" dirty="0" err="1">
                <a:latin typeface="MesloLGS NF" panose="020B0609030804020204" pitchFamily="49" charset="0"/>
              </a:rPr>
              <a:t>done</a:t>
            </a:r>
            <a:r>
              <a:rPr lang="pl-PL" dirty="0">
                <a:latin typeface="MesloLGS NF" panose="020B0609030804020204" pitchFamily="49" charset="0"/>
              </a:rPr>
              <a:t>.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remote</a:t>
            </a:r>
            <a:r>
              <a:rPr lang="pl-PL" dirty="0">
                <a:latin typeface="MesloLGS NF" panose="020B0609030804020204" pitchFamily="49" charset="0"/>
              </a:rPr>
              <a:t>: Total 19 (delta 8), </a:t>
            </a:r>
            <a:r>
              <a:rPr lang="pl-PL" dirty="0" err="1">
                <a:latin typeface="MesloLGS NF" panose="020B0609030804020204" pitchFamily="49" charset="0"/>
              </a:rPr>
              <a:t>reused</a:t>
            </a:r>
            <a:r>
              <a:rPr lang="pl-PL" dirty="0">
                <a:latin typeface="MesloLGS NF" panose="020B0609030804020204" pitchFamily="49" charset="0"/>
              </a:rPr>
              <a:t> 19 (delta 8), </a:t>
            </a:r>
            <a:r>
              <a:rPr lang="pl-PL" dirty="0" err="1">
                <a:latin typeface="MesloLGS NF" panose="020B0609030804020204" pitchFamily="49" charset="0"/>
              </a:rPr>
              <a:t>pack-reused</a:t>
            </a:r>
            <a:r>
              <a:rPr lang="pl-PL" dirty="0">
                <a:latin typeface="MesloLGS NF" panose="020B0609030804020204" pitchFamily="49" charset="0"/>
              </a:rPr>
              <a:t> 0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Unpacking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objects</a:t>
            </a:r>
            <a:r>
              <a:rPr lang="pl-PL" dirty="0">
                <a:latin typeface="MesloLGS NF" panose="020B0609030804020204" pitchFamily="49" charset="0"/>
              </a:rPr>
              <a:t>: 100% (19/19), 6.90 </a:t>
            </a:r>
            <a:r>
              <a:rPr lang="pl-PL" dirty="0" err="1">
                <a:latin typeface="MesloLGS NF" panose="020B0609030804020204" pitchFamily="49" charset="0"/>
              </a:rPr>
              <a:t>KiB</a:t>
            </a:r>
            <a:r>
              <a:rPr lang="pl-PL" dirty="0">
                <a:latin typeface="MesloLGS NF" panose="020B0609030804020204" pitchFamily="49" charset="0"/>
              </a:rPr>
              <a:t> | 1.15 </a:t>
            </a:r>
            <a:r>
              <a:rPr lang="pl-PL" dirty="0" err="1">
                <a:latin typeface="MesloLGS NF" panose="020B0609030804020204" pitchFamily="49" charset="0"/>
              </a:rPr>
              <a:t>MiB</a:t>
            </a:r>
            <a:r>
              <a:rPr lang="pl-PL" dirty="0">
                <a:latin typeface="MesloLGS NF" panose="020B0609030804020204" pitchFamily="49" charset="0"/>
              </a:rPr>
              <a:t>/s, </a:t>
            </a:r>
            <a:r>
              <a:rPr lang="pl-PL" dirty="0" err="1">
                <a:latin typeface="MesloLGS NF" panose="020B0609030804020204" pitchFamily="49" charset="0"/>
              </a:rPr>
              <a:t>done</a:t>
            </a:r>
            <a:r>
              <a:rPr lang="pl-PL" dirty="0">
                <a:latin typeface="MesloLGS NF" panose="020B0609030804020204" pitchFamily="49" charset="0"/>
              </a:rPr>
              <a:t>.</a:t>
            </a:r>
          </a:p>
          <a:p>
            <a:endParaRPr lang="pl-PL" dirty="0">
              <a:latin typeface="MesloLGS NF" panose="020B0609030804020204" pitchFamily="49" charset="0"/>
            </a:endParaRPr>
          </a:p>
          <a:p>
            <a:r>
              <a:rPr lang="pl-PL" b="1" dirty="0">
                <a:solidFill>
                  <a:srgbClr val="39C026"/>
                </a:solidFill>
                <a:latin typeface="MesloLGS NF" panose="020B0609030804020204" pitchFamily="49" charset="0"/>
              </a:rPr>
              <a:t>apuslab@apiuslab1</a:t>
            </a:r>
            <a:r>
              <a:rPr lang="pl-PL" dirty="0">
                <a:latin typeface="MesloLGS NF" panose="020B0609030804020204" pitchFamily="49" charset="0"/>
              </a:rPr>
              <a:t>:</a:t>
            </a:r>
            <a:r>
              <a:rPr lang="pl-PL" b="1" dirty="0">
                <a:solidFill>
                  <a:srgbClr val="5620F4"/>
                </a:solidFill>
                <a:latin typeface="MesloLGS NF" panose="020B0609030804020204" pitchFamily="49" charset="0"/>
              </a:rPr>
              <a:t>~</a:t>
            </a:r>
            <a:r>
              <a:rPr lang="pl-PL" dirty="0">
                <a:latin typeface="MesloLGS NF" panose="020B0609030804020204" pitchFamily="49" charset="0"/>
              </a:rPr>
              <a:t>$ cd </a:t>
            </a:r>
            <a:r>
              <a:rPr lang="pl-PL" dirty="0" err="1">
                <a:latin typeface="MesloLGS NF" panose="020B0609030804020204" pitchFamily="49" charset="0"/>
              </a:rPr>
              <a:t>apiuslab</a:t>
            </a:r>
            <a:r>
              <a:rPr lang="pl-PL" dirty="0">
                <a:latin typeface="MesloLGS NF" panose="020B0609030804020204" pitchFamily="49" charset="0"/>
              </a:rPr>
              <a:t>/</a:t>
            </a:r>
            <a:endParaRPr lang="pl-PL" dirty="0">
              <a:solidFill>
                <a:srgbClr val="39C026"/>
              </a:solidFill>
              <a:latin typeface="MesloLGS NF" panose="020B0609030804020204" pitchFamily="49" charset="0"/>
            </a:endParaRPr>
          </a:p>
          <a:p>
            <a:r>
              <a:rPr lang="pl-PL" b="1" dirty="0">
                <a:solidFill>
                  <a:srgbClr val="39C026"/>
                </a:solidFill>
                <a:latin typeface="MesloLGS NF" panose="020B0609030804020204" pitchFamily="49" charset="0"/>
              </a:rPr>
              <a:t>apuslab@apiuslab1</a:t>
            </a:r>
            <a:r>
              <a:rPr lang="pl-PL" dirty="0">
                <a:latin typeface="MesloLGS NF" panose="020B0609030804020204" pitchFamily="49" charset="0"/>
              </a:rPr>
              <a:t>:</a:t>
            </a:r>
            <a:r>
              <a:rPr lang="pl-PL" b="1" dirty="0">
                <a:solidFill>
                  <a:srgbClr val="5620F4"/>
                </a:solidFill>
                <a:latin typeface="MesloLGS NF" panose="020B0609030804020204" pitchFamily="49" charset="0"/>
              </a:rPr>
              <a:t>~/</a:t>
            </a:r>
            <a:r>
              <a:rPr lang="pl-PL" b="1" dirty="0" err="1">
                <a:solidFill>
                  <a:srgbClr val="5620F4"/>
                </a:solidFill>
                <a:latin typeface="MesloLGS NF" panose="020B0609030804020204" pitchFamily="49" charset="0"/>
              </a:rPr>
              <a:t>apiuslab</a:t>
            </a:r>
            <a:r>
              <a:rPr lang="pl-PL" dirty="0">
                <a:latin typeface="MesloLGS NF" panose="020B0609030804020204" pitchFamily="49" charset="0"/>
              </a:rPr>
              <a:t>$ </a:t>
            </a:r>
            <a:endParaRPr lang="pl-PL" dirty="0">
              <a:solidFill>
                <a:srgbClr val="39C026"/>
              </a:solidFill>
              <a:effectLst/>
              <a:latin typeface="MesloLGS NF" panose="020B0609030804020204" pitchFamily="49" charset="0"/>
            </a:endParaRP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9659967C-ED41-DFBE-7D9B-E24BD6506FC8}"/>
              </a:ext>
            </a:extLst>
          </p:cNvPr>
          <p:cNvSpPr txBox="1"/>
          <p:nvPr/>
        </p:nvSpPr>
        <p:spPr>
          <a:xfrm>
            <a:off x="2198756" y="2309372"/>
            <a:ext cx="1077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ontserrat" pitchFamily="2" charset="0"/>
              </a:rPr>
              <a:t>Pobieramy definicję opisu sieci (repozytorium) - </a:t>
            </a:r>
            <a:r>
              <a:rPr lang="pl-PL" dirty="0" err="1">
                <a:latin typeface="Montserrat" pitchFamily="2" charset="0"/>
              </a:rPr>
              <a:t>IaaC</a:t>
            </a:r>
            <a:endParaRPr lang="pl-PL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763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– </a:t>
            </a:r>
            <a:r>
              <a:rPr lang="pl-PL" dirty="0" err="1"/>
              <a:t>IaaC</a:t>
            </a:r>
            <a:endParaRPr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79B89E4-6038-D115-785F-237FEFC102EF}"/>
              </a:ext>
            </a:extLst>
          </p:cNvPr>
          <p:cNvSpPr txBox="1"/>
          <p:nvPr/>
        </p:nvSpPr>
        <p:spPr>
          <a:xfrm>
            <a:off x="1780302" y="1970818"/>
            <a:ext cx="94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chemeClr val="bg2"/>
                </a:solidFill>
                <a:latin typeface="Montserrat" pitchFamily="2" charset="0"/>
              </a:rPr>
              <a:t>07.</a:t>
            </a: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87273A20-910B-593F-C2F1-7F0509C0A854}"/>
              </a:ext>
            </a:extLst>
          </p:cNvPr>
          <p:cNvSpPr/>
          <p:nvPr/>
        </p:nvSpPr>
        <p:spPr>
          <a:xfrm>
            <a:off x="527268" y="2789129"/>
            <a:ext cx="1099707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rgbClr val="39C026"/>
                </a:solidFill>
                <a:latin typeface="MesloLGS NF" panose="020B0609030804020204" pitchFamily="49" charset="0"/>
              </a:rPr>
              <a:t>apuslab@apiuslab1</a:t>
            </a:r>
            <a:r>
              <a:rPr lang="pl-PL" dirty="0">
                <a:latin typeface="MesloLGS NF" panose="020B0609030804020204" pitchFamily="49" charset="0"/>
              </a:rPr>
              <a:t>:</a:t>
            </a:r>
            <a:r>
              <a:rPr lang="pl-PL" b="1" dirty="0">
                <a:solidFill>
                  <a:srgbClr val="5620F4"/>
                </a:solidFill>
                <a:latin typeface="MesloLGS NF" panose="020B0609030804020204" pitchFamily="49" charset="0"/>
              </a:rPr>
              <a:t>~/</a:t>
            </a:r>
            <a:r>
              <a:rPr lang="pl-PL" b="1" dirty="0" err="1">
                <a:solidFill>
                  <a:srgbClr val="5620F4"/>
                </a:solidFill>
                <a:latin typeface="MesloLGS NF" panose="020B0609030804020204" pitchFamily="49" charset="0"/>
              </a:rPr>
              <a:t>apiuslab</a:t>
            </a:r>
            <a:r>
              <a:rPr lang="pl-PL" dirty="0">
                <a:latin typeface="MesloLGS NF" panose="020B0609030804020204" pitchFamily="49" charset="0"/>
              </a:rPr>
              <a:t>$ </a:t>
            </a:r>
            <a:r>
              <a:rPr lang="pl-PL" dirty="0" err="1">
                <a:latin typeface="MesloLGS NF" panose="020B0609030804020204" pitchFamily="49" charset="0"/>
              </a:rPr>
              <a:t>sudo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tag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marekplaza</a:t>
            </a:r>
            <a:r>
              <a:rPr lang="pl-PL" dirty="0">
                <a:latin typeface="MesloLGS NF" panose="020B0609030804020204" pitchFamily="49" charset="0"/>
              </a:rPr>
              <a:t>/ceos64-lab:4.27.1.1F ceos64-lab:4.27.1.1F</a:t>
            </a:r>
          </a:p>
          <a:p>
            <a:endParaRPr lang="pl-PL" b="1" dirty="0">
              <a:solidFill>
                <a:srgbClr val="39C026"/>
              </a:solidFill>
              <a:latin typeface="MesloLGS NF" panose="020B0609030804020204" pitchFamily="49" charset="0"/>
            </a:endParaRPr>
          </a:p>
          <a:p>
            <a:endParaRPr lang="pl-PL" b="1" dirty="0">
              <a:solidFill>
                <a:srgbClr val="39C026"/>
              </a:solidFill>
              <a:latin typeface="MesloLGS NF" panose="020B0609030804020204" pitchFamily="49" charset="0"/>
            </a:endParaRPr>
          </a:p>
          <a:p>
            <a:endParaRPr lang="pl-PL" b="1" dirty="0">
              <a:solidFill>
                <a:srgbClr val="39C026"/>
              </a:solidFill>
              <a:latin typeface="MesloLGS NF" panose="020B0609030804020204" pitchFamily="49" charset="0"/>
            </a:endParaRPr>
          </a:p>
          <a:p>
            <a:r>
              <a:rPr lang="pl-PL" b="1" dirty="0">
                <a:solidFill>
                  <a:srgbClr val="39C026"/>
                </a:solidFill>
                <a:latin typeface="MesloLGS NF" panose="020B0609030804020204" pitchFamily="49" charset="0"/>
              </a:rPr>
              <a:t>apuslab@apiuslab1</a:t>
            </a:r>
            <a:r>
              <a:rPr lang="pl-PL" dirty="0">
                <a:latin typeface="MesloLGS NF" panose="020B0609030804020204" pitchFamily="49" charset="0"/>
              </a:rPr>
              <a:t>:</a:t>
            </a:r>
            <a:r>
              <a:rPr lang="pl-PL" b="1" dirty="0">
                <a:solidFill>
                  <a:srgbClr val="5620F4"/>
                </a:solidFill>
                <a:latin typeface="MesloLGS NF" panose="020B0609030804020204" pitchFamily="49" charset="0"/>
              </a:rPr>
              <a:t>~/</a:t>
            </a:r>
            <a:r>
              <a:rPr lang="pl-PL" b="1" dirty="0" err="1">
                <a:solidFill>
                  <a:srgbClr val="5620F4"/>
                </a:solidFill>
                <a:latin typeface="MesloLGS NF" panose="020B0609030804020204" pitchFamily="49" charset="0"/>
              </a:rPr>
              <a:t>apiuslab</a:t>
            </a:r>
            <a:r>
              <a:rPr lang="pl-PL" dirty="0">
                <a:latin typeface="MesloLGS NF" panose="020B0609030804020204" pitchFamily="49" charset="0"/>
              </a:rPr>
              <a:t>$ </a:t>
            </a:r>
            <a:r>
              <a:rPr lang="pl-PL" dirty="0" err="1">
                <a:latin typeface="MesloLGS NF" panose="020B0609030804020204" pitchFamily="49" charset="0"/>
              </a:rPr>
              <a:t>sudo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docker</a:t>
            </a:r>
            <a:r>
              <a:rPr lang="pl-PL" dirty="0">
                <a:latin typeface="MesloLGS NF" panose="020B0609030804020204" pitchFamily="49" charset="0"/>
              </a:rPr>
              <a:t> </a:t>
            </a:r>
            <a:r>
              <a:rPr lang="pl-PL" dirty="0" err="1">
                <a:latin typeface="MesloLGS NF" panose="020B0609030804020204" pitchFamily="49" charset="0"/>
              </a:rPr>
              <a:t>images</a:t>
            </a:r>
            <a:endParaRPr lang="pl-PL" dirty="0">
              <a:latin typeface="MesloLGS NF" panose="020B0609030804020204" pitchFamily="49" charset="0"/>
            </a:endParaRPr>
          </a:p>
          <a:p>
            <a:r>
              <a:rPr lang="pl-PL" dirty="0">
                <a:latin typeface="MesloLGS NF" panose="020B0609030804020204" pitchFamily="49" charset="0"/>
              </a:rPr>
              <a:t>REPOSITORY                    TAG         IMAGE ID       CREATED        SIZE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ghcr.io</a:t>
            </a:r>
            <a:r>
              <a:rPr lang="pl-PL" dirty="0">
                <a:latin typeface="MesloLGS NF" panose="020B0609030804020204" pitchFamily="49" charset="0"/>
              </a:rPr>
              <a:t>/</a:t>
            </a:r>
            <a:r>
              <a:rPr lang="pl-PL" dirty="0" err="1">
                <a:latin typeface="MesloLGS NF" panose="020B0609030804020204" pitchFamily="49" charset="0"/>
              </a:rPr>
              <a:t>marekplaza</a:t>
            </a:r>
            <a:r>
              <a:rPr lang="pl-PL" dirty="0">
                <a:latin typeface="MesloLGS NF" panose="020B0609030804020204" pitchFamily="49" charset="0"/>
              </a:rPr>
              <a:t>/</a:t>
            </a:r>
            <a:r>
              <a:rPr lang="pl-PL" dirty="0" err="1">
                <a:latin typeface="MesloLGS NF" panose="020B0609030804020204" pitchFamily="49" charset="0"/>
              </a:rPr>
              <a:t>apiuslab</a:t>
            </a:r>
            <a:r>
              <a:rPr lang="pl-PL" dirty="0">
                <a:latin typeface="MesloLGS NF" panose="020B0609030804020204" pitchFamily="49" charset="0"/>
              </a:rPr>
              <a:t>   0.24.0      8cdca4a27267   2 </a:t>
            </a:r>
            <a:r>
              <a:rPr lang="pl-PL" dirty="0" err="1">
                <a:latin typeface="MesloLGS NF" panose="020B0609030804020204" pitchFamily="49" charset="0"/>
              </a:rPr>
              <a:t>months</a:t>
            </a:r>
            <a:r>
              <a:rPr lang="pl-PL" dirty="0">
                <a:latin typeface="MesloLGS NF" panose="020B0609030804020204" pitchFamily="49" charset="0"/>
              </a:rPr>
              <a:t> ago   206MB</a:t>
            </a:r>
          </a:p>
          <a:p>
            <a:r>
              <a:rPr lang="pl-PL" dirty="0" err="1">
                <a:latin typeface="MesloLGS NF" panose="020B0609030804020204" pitchFamily="49" charset="0"/>
              </a:rPr>
              <a:t>marekplaza</a:t>
            </a:r>
            <a:r>
              <a:rPr lang="pl-PL" dirty="0">
                <a:latin typeface="MesloLGS NF" panose="020B0609030804020204" pitchFamily="49" charset="0"/>
              </a:rPr>
              <a:t>/ceos64-lab         4.27.1.1F   283cc8f540ec   4 </a:t>
            </a:r>
            <a:r>
              <a:rPr lang="pl-PL" dirty="0" err="1">
                <a:latin typeface="MesloLGS NF" panose="020B0609030804020204" pitchFamily="49" charset="0"/>
              </a:rPr>
              <a:t>months</a:t>
            </a:r>
            <a:r>
              <a:rPr lang="pl-PL" dirty="0">
                <a:latin typeface="MesloLGS NF" panose="020B0609030804020204" pitchFamily="49" charset="0"/>
              </a:rPr>
              <a:t> ago   1.79GB</a:t>
            </a:r>
          </a:p>
          <a:p>
            <a:r>
              <a:rPr lang="pl-PL" dirty="0">
                <a:latin typeface="MesloLGS NF" panose="020B0609030804020204" pitchFamily="49" charset="0"/>
              </a:rPr>
              <a:t>ceos64-lab                    4.27.1.1F   283cc8f540ec   4 </a:t>
            </a:r>
            <a:r>
              <a:rPr lang="pl-PL" dirty="0" err="1">
                <a:latin typeface="MesloLGS NF" panose="020B0609030804020204" pitchFamily="49" charset="0"/>
              </a:rPr>
              <a:t>months</a:t>
            </a:r>
            <a:r>
              <a:rPr lang="pl-PL" dirty="0">
                <a:latin typeface="MesloLGS NF" panose="020B0609030804020204" pitchFamily="49" charset="0"/>
              </a:rPr>
              <a:t> ago   1.79GB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BAFFCB7-D9EE-A303-4E3B-0B9E3701B806}"/>
              </a:ext>
            </a:extLst>
          </p:cNvPr>
          <p:cNvSpPr txBox="1"/>
          <p:nvPr/>
        </p:nvSpPr>
        <p:spPr>
          <a:xfrm>
            <a:off x="807845" y="2370928"/>
            <a:ext cx="11384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ontserrat" pitchFamily="2" charset="0"/>
              </a:rPr>
              <a:t>	modyfikacje i weryfikacja naszych poczynań</a:t>
            </a:r>
          </a:p>
          <a:p>
            <a:r>
              <a:rPr lang="pl-PL" sz="2000" dirty="0">
                <a:latin typeface="Montserrat" pitchFamily="2" charset="0"/>
              </a:rPr>
              <a:t>	 </a:t>
            </a:r>
            <a:r>
              <a:rPr lang="pl-PL" sz="2800" b="1" dirty="0">
                <a:latin typeface="Montserrat" pitchFamily="2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5481798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– uruchamiamy aplikację</a:t>
            </a:r>
            <a:endParaRPr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79B89E4-6038-D115-785F-237FEFC102EF}"/>
              </a:ext>
            </a:extLst>
          </p:cNvPr>
          <p:cNvSpPr txBox="1"/>
          <p:nvPr/>
        </p:nvSpPr>
        <p:spPr>
          <a:xfrm>
            <a:off x="1780302" y="1970818"/>
            <a:ext cx="94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chemeClr val="bg2"/>
                </a:solidFill>
                <a:latin typeface="Montserrat" pitchFamily="2" charset="0"/>
              </a:rPr>
              <a:t>07.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BAFFCB7-D9EE-A303-4E3B-0B9E3701B806}"/>
              </a:ext>
            </a:extLst>
          </p:cNvPr>
          <p:cNvSpPr txBox="1"/>
          <p:nvPr/>
        </p:nvSpPr>
        <p:spPr>
          <a:xfrm>
            <a:off x="1195302" y="2370928"/>
            <a:ext cx="11384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ontserrat" pitchFamily="2" charset="0"/>
              </a:rPr>
              <a:t>	uruchamiamy kontener z parametrami…</a:t>
            </a:r>
          </a:p>
          <a:p>
            <a:r>
              <a:rPr lang="pl-PL" sz="2000" dirty="0">
                <a:latin typeface="Montserrat" pitchFamily="2" charset="0"/>
              </a:rPr>
              <a:t>	 </a:t>
            </a:r>
            <a:r>
              <a:rPr lang="pl-PL" sz="2800" b="1" dirty="0">
                <a:latin typeface="Montserrat" pitchFamily="2" charset="0"/>
              </a:rPr>
              <a:t> 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D08FF691-F207-4066-1D74-394B76D3D15B}"/>
              </a:ext>
            </a:extLst>
          </p:cNvPr>
          <p:cNvSpPr/>
          <p:nvPr/>
        </p:nvSpPr>
        <p:spPr>
          <a:xfrm>
            <a:off x="2072308" y="2771038"/>
            <a:ext cx="1103581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l-PL" dirty="0">
              <a:latin typeface="MesloLGS NF" panose="020B0609030804020204" pitchFamily="49" charset="0"/>
            </a:endParaRPr>
          </a:p>
          <a:p>
            <a:r>
              <a:rPr lang="pl-PL" b="1" dirty="0">
                <a:solidFill>
                  <a:srgbClr val="39C026"/>
                </a:solidFill>
                <a:latin typeface="MesloLGS NF" panose="020B0609030804020204" pitchFamily="49" charset="0"/>
              </a:rPr>
              <a:t>apuslab@apiuslab1</a:t>
            </a:r>
            <a:r>
              <a:rPr lang="pl-PL" dirty="0">
                <a:latin typeface="MesloLGS NF" panose="020B0609030804020204" pitchFamily="49" charset="0"/>
              </a:rPr>
              <a:t>:</a:t>
            </a:r>
            <a:r>
              <a:rPr lang="pl-PL" b="1" dirty="0">
                <a:solidFill>
                  <a:srgbClr val="5620F4"/>
                </a:solidFill>
                <a:latin typeface="MesloLGS NF" panose="020B0609030804020204" pitchFamily="49" charset="0"/>
              </a:rPr>
              <a:t>~/</a:t>
            </a:r>
            <a:r>
              <a:rPr lang="pl-PL" b="1" dirty="0" err="1">
                <a:solidFill>
                  <a:srgbClr val="5620F4"/>
                </a:solidFill>
                <a:latin typeface="MesloLGS NF" panose="020B0609030804020204" pitchFamily="49" charset="0"/>
              </a:rPr>
              <a:t>apiuslab</a:t>
            </a:r>
            <a:r>
              <a:rPr lang="pl-PL" dirty="0">
                <a:latin typeface="MesloLGS NF" panose="020B0609030804020204" pitchFamily="49" charset="0"/>
              </a:rPr>
              <a:t>$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sudo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docker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run --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rm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-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it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--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privileged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\</a:t>
            </a: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--network host \</a:t>
            </a: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-v 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var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/run/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docker.sock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:/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var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/run/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docker.sock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\</a:t>
            </a: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 -v 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var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/run/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netns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:/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var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/run/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netns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\</a:t>
            </a: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 -v 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etc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hosts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:/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etc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hosts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\</a:t>
            </a: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 --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pid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="host" \</a:t>
            </a: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-v $(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pwd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):$(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pwd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) \</a:t>
            </a: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 -w $(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pwd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)  \</a:t>
            </a: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marekplaza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/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</a:rPr>
              <a:t>apiuslab:latest</a:t>
            </a:r>
            <a:endParaRPr lang="pl-PL" dirty="0">
              <a:solidFill>
                <a:schemeClr val="tx2">
                  <a:lumMod val="10000"/>
                </a:schemeClr>
              </a:solidFill>
              <a:latin typeface="MesloLGS NF" panose="020B0609030804020204" pitchFamily="49" charset="0"/>
            </a:endParaRPr>
          </a:p>
          <a:p>
            <a:endParaRPr lang="pl-PL" dirty="0">
              <a:latin typeface="MesloLGS NF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93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– Nawigacja po Menu</a:t>
            </a:r>
            <a:endParaRPr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79B89E4-6038-D115-785F-237FEFC102EF}"/>
              </a:ext>
            </a:extLst>
          </p:cNvPr>
          <p:cNvSpPr txBox="1"/>
          <p:nvPr/>
        </p:nvSpPr>
        <p:spPr>
          <a:xfrm>
            <a:off x="1780302" y="1970818"/>
            <a:ext cx="94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chemeClr val="bg2"/>
                </a:solidFill>
                <a:latin typeface="Montserrat" pitchFamily="2" charset="0"/>
              </a:rPr>
              <a:t>08.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BAFFCB7-D9EE-A303-4E3B-0B9E3701B806}"/>
              </a:ext>
            </a:extLst>
          </p:cNvPr>
          <p:cNvSpPr txBox="1"/>
          <p:nvPr/>
        </p:nvSpPr>
        <p:spPr>
          <a:xfrm>
            <a:off x="1257296" y="2273005"/>
            <a:ext cx="1138415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ontserrat" pitchFamily="2" charset="0"/>
              </a:rPr>
              <a:t>	menu główne aplikacji</a:t>
            </a:r>
          </a:p>
          <a:p>
            <a:r>
              <a:rPr lang="pl-PL" sz="2000" dirty="0">
                <a:latin typeface="Montserrat" pitchFamily="2" charset="0"/>
              </a:rPr>
              <a:t>	 </a:t>
            </a:r>
            <a:r>
              <a:rPr lang="pl-PL" sz="2800" b="1" dirty="0">
                <a:latin typeface="Montserrat" pitchFamily="2" charset="0"/>
              </a:rPr>
              <a:t> 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847D3546-4C0C-8B8F-741B-2F5054C2F3E2}"/>
              </a:ext>
            </a:extLst>
          </p:cNvPr>
          <p:cNvSpPr/>
          <p:nvPr/>
        </p:nvSpPr>
        <p:spPr>
          <a:xfrm>
            <a:off x="2139103" y="2642337"/>
            <a:ext cx="2100469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pl-PL" sz="1000" dirty="0">
                <a:latin typeface="MesloLGS NF" panose="020B0609030804020204" pitchFamily="49" charset="0"/>
              </a:rPr>
            </a:br>
            <a:endParaRPr lang="pl-PL" sz="1000" dirty="0">
              <a:latin typeface="MesloLGS NF" panose="020B0609030804020204" pitchFamily="49" charset="0"/>
            </a:endParaRPr>
          </a:p>
          <a:p>
            <a:r>
              <a:rPr lang="pl-PL" sz="1000" dirty="0">
                <a:latin typeface="MesloLGS NF" panose="020B0609030804020204" pitchFamily="49" charset="0"/>
              </a:rPr>
              <a:t>  Status </a:t>
            </a:r>
            <a:r>
              <a:rPr lang="pl-PL" sz="1000" dirty="0" err="1">
                <a:latin typeface="MesloLGS NF" panose="020B0609030804020204" pitchFamily="49" charset="0"/>
              </a:rPr>
              <a:t>LAB’a</a:t>
            </a:r>
            <a:r>
              <a:rPr lang="pl-PL" sz="1000" dirty="0">
                <a:latin typeface="MesloLGS NF" panose="020B0609030804020204" pitchFamily="49" charset="0"/>
              </a:rPr>
              <a:t>: </a:t>
            </a:r>
          </a:p>
          <a:p>
            <a:endParaRPr lang="pl-PL" sz="1000" dirty="0">
              <a:latin typeface="MesloLGS NF" panose="020B0609030804020204" pitchFamily="49" charset="0"/>
            </a:endParaRPr>
          </a:p>
          <a:p>
            <a:r>
              <a:rPr lang="pl-PL" sz="1000" dirty="0">
                <a:solidFill>
                  <a:srgbClr val="FB1EFF"/>
                </a:solidFill>
                <a:latin typeface="MesloLGS NF" panose="020B0609030804020204" pitchFamily="49" charset="0"/>
              </a:rPr>
              <a:t>Brak uruchomionych kontenerów</a:t>
            </a:r>
          </a:p>
          <a:p>
            <a:endParaRPr lang="pl-PL" sz="1000" dirty="0">
              <a:latin typeface="MesloLGS NF" panose="020B0609030804020204" pitchFamily="49" charset="0"/>
            </a:endParaRPr>
          </a:p>
          <a:p>
            <a:r>
              <a:rPr lang="pl-PL" sz="1000" dirty="0">
                <a:latin typeface="MesloLGS NF" panose="020B0609030804020204" pitchFamily="49" charset="0"/>
              </a:rPr>
              <a:t>========== Menu </a:t>
            </a:r>
            <a:r>
              <a:rPr lang="pl-PL" sz="1000" dirty="0" err="1">
                <a:latin typeface="MesloLGS NF" panose="020B0609030804020204" pitchFamily="49" charset="0"/>
              </a:rPr>
              <a:t>Głowne</a:t>
            </a:r>
            <a:r>
              <a:rPr lang="pl-PL" sz="1000" dirty="0">
                <a:latin typeface="MesloLGS NF" panose="020B0609030804020204" pitchFamily="49" charset="0"/>
              </a:rPr>
              <a:t>: Opcje wyboru ==========</a:t>
            </a:r>
          </a:p>
          <a:p>
            <a:endParaRPr lang="pl-PL" sz="1000" dirty="0">
              <a:latin typeface="MesloLGS NF" panose="020B0609030804020204" pitchFamily="49" charset="0"/>
            </a:endParaRPr>
          </a:p>
          <a:p>
            <a:r>
              <a:rPr lang="pl-PL" sz="1000" dirty="0">
                <a:latin typeface="MesloLGS NF" panose="020B0609030804020204" pitchFamily="49" charset="0"/>
              </a:rPr>
              <a:t>  Wybierz </a:t>
            </a:r>
            <a:r>
              <a:rPr lang="pl-PL" sz="1000" dirty="0" err="1">
                <a:latin typeface="MesloLGS NF" panose="020B0609030804020204" pitchFamily="49" charset="0"/>
              </a:rPr>
              <a:t>LAB'a</a:t>
            </a:r>
            <a:r>
              <a:rPr lang="pl-PL" sz="1000" dirty="0">
                <a:latin typeface="MesloLGS NF" panose="020B0609030804020204" pitchFamily="49" charset="0"/>
              </a:rPr>
              <a:t>:</a:t>
            </a:r>
          </a:p>
          <a:p>
            <a:br>
              <a:rPr lang="pl-PL" sz="1000" dirty="0">
                <a:latin typeface="MesloLGS NF" panose="020B0609030804020204" pitchFamily="49" charset="0"/>
              </a:rPr>
            </a:br>
            <a:endParaRPr lang="pl-PL" sz="1000" dirty="0">
              <a:latin typeface="MesloLGS NF" panose="020B0609030804020204" pitchFamily="49" charset="0"/>
            </a:endParaRPr>
          </a:p>
          <a:p>
            <a:r>
              <a:rPr lang="pl-PL" sz="1000" dirty="0">
                <a:highlight>
                  <a:srgbClr val="FFFF00"/>
                </a:highlight>
                <a:latin typeface="MesloLGS NF" panose="020B0609030804020204" pitchFamily="49" charset="0"/>
              </a:rPr>
              <a:t>     01. MLAG</a:t>
            </a:r>
          </a:p>
          <a:p>
            <a:r>
              <a:rPr lang="pl-PL" sz="1000" dirty="0">
                <a:latin typeface="MesloLGS NF" panose="020B0609030804020204" pitchFamily="49" charset="0"/>
              </a:rPr>
              <a:t>     02. </a:t>
            </a:r>
            <a:r>
              <a:rPr lang="pl-PL" sz="1000" dirty="0" err="1">
                <a:latin typeface="MesloLGS NF" panose="020B0609030804020204" pitchFamily="49" charset="0"/>
              </a:rPr>
              <a:t>Leaf</a:t>
            </a:r>
            <a:r>
              <a:rPr lang="pl-PL" sz="1000" dirty="0">
                <a:latin typeface="MesloLGS NF" panose="020B0609030804020204" pitchFamily="49" charset="0"/>
              </a:rPr>
              <a:t> &amp; </a:t>
            </a:r>
            <a:r>
              <a:rPr lang="pl-PL" sz="1000" dirty="0" err="1">
                <a:latin typeface="MesloLGS NF" panose="020B0609030804020204" pitchFamily="49" charset="0"/>
              </a:rPr>
              <a:t>Spine</a:t>
            </a:r>
            <a:endParaRPr lang="pl-PL" sz="1000" dirty="0">
              <a:latin typeface="MesloLGS NF" panose="020B0609030804020204" pitchFamily="49" charset="0"/>
            </a:endParaRPr>
          </a:p>
          <a:p>
            <a:r>
              <a:rPr lang="pl-PL" sz="1000" dirty="0">
                <a:latin typeface="MesloLGS NF" panose="020B0609030804020204" pitchFamily="49" charset="0"/>
              </a:rPr>
              <a:t>     03. </a:t>
            </a:r>
            <a:r>
              <a:rPr lang="pl-PL" sz="1000" dirty="0" err="1">
                <a:latin typeface="MesloLGS NF" panose="020B0609030804020204" pitchFamily="49" charset="0"/>
              </a:rPr>
              <a:t>VxLAN</a:t>
            </a:r>
            <a:endParaRPr lang="pl-PL" sz="1000" dirty="0">
              <a:latin typeface="MesloLGS NF" panose="020B0609030804020204" pitchFamily="49" charset="0"/>
            </a:endParaRPr>
          </a:p>
          <a:p>
            <a:r>
              <a:rPr lang="pl-PL" sz="1000" dirty="0">
                <a:latin typeface="MesloLGS NF" panose="020B0609030804020204" pitchFamily="49" charset="0"/>
              </a:rPr>
              <a:t>     04. EVPN </a:t>
            </a:r>
            <a:r>
              <a:rPr lang="pl-PL" sz="1000" dirty="0" err="1">
                <a:latin typeface="MesloLGS NF" panose="020B0609030804020204" pitchFamily="49" charset="0"/>
              </a:rPr>
              <a:t>VxLAN</a:t>
            </a:r>
            <a:r>
              <a:rPr lang="pl-PL" sz="1000" dirty="0">
                <a:latin typeface="MesloLGS NF" panose="020B0609030804020204" pitchFamily="49" charset="0"/>
              </a:rPr>
              <a:t> L2</a:t>
            </a:r>
          </a:p>
          <a:p>
            <a:r>
              <a:rPr lang="pl-PL" sz="1000" dirty="0">
                <a:latin typeface="MesloLGS NF" panose="020B0609030804020204" pitchFamily="49" charset="0"/>
              </a:rPr>
              <a:t>     05. EVPN </a:t>
            </a:r>
            <a:r>
              <a:rPr lang="pl-PL" sz="1000" dirty="0" err="1">
                <a:latin typeface="MesloLGS NF" panose="020B0609030804020204" pitchFamily="49" charset="0"/>
              </a:rPr>
              <a:t>VxLAN</a:t>
            </a:r>
            <a:r>
              <a:rPr lang="pl-PL" sz="1000" dirty="0">
                <a:latin typeface="MesloLGS NF" panose="020B0609030804020204" pitchFamily="49" charset="0"/>
              </a:rPr>
              <a:t> L3</a:t>
            </a:r>
          </a:p>
          <a:p>
            <a:r>
              <a:rPr lang="pl-PL" sz="1000" dirty="0">
                <a:latin typeface="MesloLGS NF" panose="020B0609030804020204" pitchFamily="49" charset="0"/>
              </a:rPr>
              <a:t>     06. Telemetria </a:t>
            </a:r>
            <a:r>
              <a:rPr lang="pl-PL" sz="1000" dirty="0" err="1">
                <a:latin typeface="MesloLGS NF" panose="020B0609030804020204" pitchFamily="49" charset="0"/>
              </a:rPr>
              <a:t>gRPC</a:t>
            </a:r>
            <a:endParaRPr lang="pl-PL" sz="1000" dirty="0">
              <a:latin typeface="MesloLGS NF" panose="020B0609030804020204" pitchFamily="49" charset="0"/>
            </a:endParaRPr>
          </a:p>
          <a:p>
            <a:br>
              <a:rPr lang="pl-PL" sz="1000" dirty="0">
                <a:latin typeface="MesloLGS NF" panose="020B0609030804020204" pitchFamily="49" charset="0"/>
              </a:rPr>
            </a:br>
            <a:endParaRPr lang="pl-PL" sz="1000" dirty="0">
              <a:latin typeface="MesloLGS NF" panose="020B0609030804020204" pitchFamily="49" charset="0"/>
            </a:endParaRPr>
          </a:p>
          <a:p>
            <a:r>
              <a:rPr lang="pl-PL" sz="1000" dirty="0">
                <a:latin typeface="MesloLGS NF" panose="020B0609030804020204" pitchFamily="49" charset="0"/>
              </a:rPr>
              <a:t>     88. Reset</a:t>
            </a:r>
          </a:p>
          <a:p>
            <a:r>
              <a:rPr lang="pl-PL" sz="1000" dirty="0">
                <a:latin typeface="MesloLGS NF" panose="020B0609030804020204" pitchFamily="49" charset="0"/>
              </a:rPr>
              <a:t>     99. Wyjście</a:t>
            </a:r>
          </a:p>
          <a:p>
            <a:br>
              <a:rPr lang="pl-PL" sz="1000" dirty="0">
                <a:latin typeface="MesloLGS NF" panose="020B0609030804020204" pitchFamily="49" charset="0"/>
              </a:rPr>
            </a:br>
            <a:endParaRPr lang="pl-PL" sz="1000" dirty="0">
              <a:latin typeface="MesloLGS NF" panose="020B0609030804020204" pitchFamily="49" charset="0"/>
            </a:endParaRPr>
          </a:p>
          <a:p>
            <a:r>
              <a:rPr lang="pl-PL" sz="1000" dirty="0">
                <a:latin typeface="MesloLGS NF" panose="020B0609030804020204" pitchFamily="49" charset="0"/>
              </a:rPr>
              <a:t> Co chciałbyś zrobić? </a:t>
            </a:r>
          </a:p>
        </p:txBody>
      </p:sp>
    </p:spTree>
    <p:extLst>
      <p:ext uri="{BB962C8B-B14F-4D97-AF65-F5344CB8AC3E}">
        <p14:creationId xmlns:p14="http://schemas.microsoft.com/office/powerpoint/2010/main" val="309448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– Uruchamiamy </a:t>
            </a:r>
            <a:r>
              <a:rPr lang="pl-PL" dirty="0" err="1"/>
              <a:t>LAB’a</a:t>
            </a:r>
            <a:r>
              <a:rPr lang="pl-PL" dirty="0"/>
              <a:t> MLAG</a:t>
            </a:r>
            <a:endParaRPr dirty="0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D79B89E4-6038-D115-785F-237FEFC102EF}"/>
              </a:ext>
            </a:extLst>
          </p:cNvPr>
          <p:cNvSpPr txBox="1"/>
          <p:nvPr/>
        </p:nvSpPr>
        <p:spPr>
          <a:xfrm>
            <a:off x="1780302" y="1970818"/>
            <a:ext cx="948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b="1" dirty="0">
                <a:solidFill>
                  <a:schemeClr val="bg2"/>
                </a:solidFill>
                <a:latin typeface="Montserrat" pitchFamily="2" charset="0"/>
              </a:rPr>
              <a:t>09.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ABAFFCB7-D9EE-A303-4E3B-0B9E3701B806}"/>
              </a:ext>
            </a:extLst>
          </p:cNvPr>
          <p:cNvSpPr txBox="1"/>
          <p:nvPr/>
        </p:nvSpPr>
        <p:spPr>
          <a:xfrm>
            <a:off x="1288292" y="2109318"/>
            <a:ext cx="113841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latin typeface="Montserrat" pitchFamily="2" charset="0"/>
              </a:rPr>
              <a:t>	Wybieramy 01 (</a:t>
            </a:r>
            <a:r>
              <a:rPr lang="pl-PL" dirty="0" err="1">
                <a:latin typeface="Montserrat" pitchFamily="2" charset="0"/>
              </a:rPr>
              <a:t>enter</a:t>
            </a:r>
            <a:r>
              <a:rPr lang="pl-PL" dirty="0">
                <a:latin typeface="Montserrat" pitchFamily="2" charset="0"/>
              </a:rPr>
              <a:t>) MLAG, a następnie ponownie 01 (</a:t>
            </a:r>
            <a:r>
              <a:rPr lang="pl-PL" dirty="0" err="1">
                <a:latin typeface="Montserrat" pitchFamily="2" charset="0"/>
              </a:rPr>
              <a:t>enter</a:t>
            </a:r>
            <a:r>
              <a:rPr lang="pl-PL" dirty="0">
                <a:latin typeface="Montserrat" pitchFamily="2" charset="0"/>
              </a:rPr>
              <a:t>) – uruchomienie Laba</a:t>
            </a:r>
            <a:r>
              <a:rPr lang="pl-PL" sz="2000" dirty="0">
                <a:latin typeface="Montserrat" pitchFamily="2" charset="0"/>
              </a:rPr>
              <a:t>	 </a:t>
            </a:r>
            <a:r>
              <a:rPr lang="pl-PL" sz="2800" b="1" dirty="0">
                <a:latin typeface="Montserrat" pitchFamily="2" charset="0"/>
              </a:rPr>
              <a:t> </a:t>
            </a:r>
          </a:p>
        </p:txBody>
      </p:sp>
      <p:sp>
        <p:nvSpPr>
          <p:cNvPr id="2" name="Prostokąt 1">
            <a:extLst>
              <a:ext uri="{FF2B5EF4-FFF2-40B4-BE49-F238E27FC236}">
                <a16:creationId xmlns:a16="http://schemas.microsoft.com/office/drawing/2014/main" id="{847D3546-4C0C-8B8F-741B-2F5054C2F3E2}"/>
              </a:ext>
            </a:extLst>
          </p:cNvPr>
          <p:cNvSpPr/>
          <p:nvPr/>
        </p:nvSpPr>
        <p:spPr>
          <a:xfrm>
            <a:off x="395900" y="2444276"/>
            <a:ext cx="2100469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pl-PL" sz="800" dirty="0">
                <a:latin typeface="MesloLGS NF" panose="020B0609030804020204" pitchFamily="49" charset="0"/>
              </a:rPr>
            </a:br>
            <a:endParaRPr lang="pl-PL" sz="800" dirty="0">
              <a:latin typeface="MesloLGS NF" panose="020B0609030804020204" pitchFamily="49" charset="0"/>
            </a:endParaRPr>
          </a:p>
          <a:p>
            <a:r>
              <a:rPr lang="pl-PL" sz="800" dirty="0">
                <a:latin typeface="MesloLGS NF" panose="020B0609030804020204" pitchFamily="49" charset="0"/>
              </a:rPr>
              <a:t>  Status </a:t>
            </a:r>
            <a:r>
              <a:rPr lang="pl-PL" sz="800" dirty="0" err="1">
                <a:latin typeface="MesloLGS NF" panose="020B0609030804020204" pitchFamily="49" charset="0"/>
              </a:rPr>
              <a:t>LAB'a</a:t>
            </a:r>
            <a:r>
              <a:rPr lang="pl-PL" sz="800" dirty="0">
                <a:latin typeface="MesloLGS NF" panose="020B0609030804020204" pitchFamily="49" charset="0"/>
              </a:rPr>
              <a:t>: 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+---+-------------------------------------------+-----------+----------+--------------+---------------------------------+------+---------+-------------------+--------------+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| # |                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Topo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Path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                | Lab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Name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  |  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Name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 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Container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ID |              Image             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Kind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 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State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  |   IPv4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Address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    | IPv6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Address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+---+-------------------------------------------+-----------+----------+--------------+---------------------------------+------+---------+-------------------+--------------+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| 1 | ../test/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apiuslab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/LAB1_MLAG/LAB1_MLAG.yaml | LAB1_MLAG | CLIENT-1 | 1832039eabec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marekplaza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/ceos64-lab:4.27.1.1F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ceos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running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172.100.100.1/24  | N/A          |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| 2 |                                           |           | CLIENT-2 | 034fa3b9b8b0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marekplaza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/ceos64-lab:4.27.1.1F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ceos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running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172.100.100.2/24  | N/A          |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| 3 |                                           |           | LEAF-1   | f8e12dbcd101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marekplaza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/ceos64-lab:4.27.1.1F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ceos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running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172.100.100.12/24 | N/A          |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| 4 |                                           |           | LEAF-2   | f125f9195ef5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marekplaza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/ceos64-lab:4.27.1.1F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ceos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running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172.100.100.13/24 | N/A          |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| 5 |                                           |           | LEAF-3   | bd17d7473194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marekplaza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/ceos64-lab:4.27.1.1F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ceos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running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172.100.100.14/24 | N/A          |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| 6 |                                           |           | LEAF-4   | 7de176deb149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marekplaza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/ceos64-lab:4.27.1.1F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ceos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running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172.100.100.15/24 | N/A          |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| 7 |                                           |           | SPINE-1  | 7cc0f23c2897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marekplaza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/ceos64-lab:4.27.1.1F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ceos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running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172.100.100.10/24 | N/A          |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| 8 |                                           |           | SPINE-2  | 63077f4f0964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marekplaza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/ceos64-lab:4.27.1.1F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ceos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</a:t>
            </a:r>
            <a:r>
              <a:rPr lang="pl-PL" sz="800" dirty="0" err="1">
                <a:solidFill>
                  <a:srgbClr val="FB1EFF"/>
                </a:solidFill>
                <a:latin typeface="MesloLGS NF" panose="020B0609030804020204" pitchFamily="49" charset="0"/>
              </a:rPr>
              <a:t>running</a:t>
            </a:r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 | 172.100.100.11/24 | N/A          |</a:t>
            </a:r>
          </a:p>
          <a:p>
            <a:r>
              <a:rPr lang="pl-PL" sz="800" dirty="0">
                <a:solidFill>
                  <a:srgbClr val="FB1EFF"/>
                </a:solidFill>
                <a:latin typeface="MesloLGS NF" panose="020B0609030804020204" pitchFamily="49" charset="0"/>
              </a:rPr>
              <a:t>+---+-------------------------------------------+-----------+----------+--------------+---------------------------------+------+---------+-------------------+--------------+</a:t>
            </a:r>
          </a:p>
          <a:p>
            <a:endParaRPr lang="pl-PL" sz="800" dirty="0">
              <a:latin typeface="MesloLGS NF" panose="020B0609030804020204" pitchFamily="49" charset="0"/>
            </a:endParaRPr>
          </a:p>
          <a:p>
            <a:r>
              <a:rPr lang="pl-PL" sz="800" dirty="0">
                <a:latin typeface="MesloLGS NF" panose="020B0609030804020204" pitchFamily="49" charset="0"/>
              </a:rPr>
              <a:t>========== Menu </a:t>
            </a:r>
            <a:r>
              <a:rPr lang="pl-PL" sz="800" dirty="0" err="1">
                <a:latin typeface="MesloLGS NF" panose="020B0609030804020204" pitchFamily="49" charset="0"/>
              </a:rPr>
              <a:t>Głowne</a:t>
            </a:r>
            <a:r>
              <a:rPr lang="pl-PL" sz="800" dirty="0">
                <a:latin typeface="MesloLGS NF" panose="020B0609030804020204" pitchFamily="49" charset="0"/>
              </a:rPr>
              <a:t>: Opcje wyboru ==========</a:t>
            </a:r>
          </a:p>
          <a:p>
            <a:endParaRPr lang="pl-PL" sz="800" dirty="0">
              <a:latin typeface="MesloLGS NF" panose="020B0609030804020204" pitchFamily="49" charset="0"/>
            </a:endParaRPr>
          </a:p>
          <a:p>
            <a:r>
              <a:rPr lang="pl-PL" sz="800" dirty="0">
                <a:latin typeface="MesloLGS NF" panose="020B0609030804020204" pitchFamily="49" charset="0"/>
              </a:rPr>
              <a:t>  Wybierz </a:t>
            </a:r>
            <a:r>
              <a:rPr lang="pl-PL" sz="800" dirty="0" err="1">
                <a:latin typeface="MesloLGS NF" panose="020B0609030804020204" pitchFamily="49" charset="0"/>
              </a:rPr>
              <a:t>LAB'a</a:t>
            </a:r>
            <a:r>
              <a:rPr lang="pl-PL" sz="800" dirty="0">
                <a:latin typeface="MesloLGS NF" panose="020B0609030804020204" pitchFamily="49" charset="0"/>
              </a:rPr>
              <a:t>:</a:t>
            </a:r>
          </a:p>
          <a:p>
            <a:br>
              <a:rPr lang="pl-PL" sz="800" dirty="0">
                <a:latin typeface="MesloLGS NF" panose="020B0609030804020204" pitchFamily="49" charset="0"/>
              </a:rPr>
            </a:br>
            <a:endParaRPr lang="pl-PL" sz="800" dirty="0">
              <a:latin typeface="MesloLGS NF" panose="020B0609030804020204" pitchFamily="49" charset="0"/>
            </a:endParaRPr>
          </a:p>
          <a:p>
            <a:r>
              <a:rPr lang="pl-PL" sz="800" dirty="0">
                <a:latin typeface="MesloLGS NF" panose="020B0609030804020204" pitchFamily="49" charset="0"/>
              </a:rPr>
              <a:t>     01. MLAG</a:t>
            </a:r>
          </a:p>
          <a:p>
            <a:r>
              <a:rPr lang="pl-PL" sz="800" dirty="0">
                <a:latin typeface="MesloLGS NF" panose="020B0609030804020204" pitchFamily="49" charset="0"/>
              </a:rPr>
              <a:t>     02. </a:t>
            </a:r>
            <a:r>
              <a:rPr lang="pl-PL" sz="800" dirty="0" err="1">
                <a:latin typeface="MesloLGS NF" panose="020B0609030804020204" pitchFamily="49" charset="0"/>
              </a:rPr>
              <a:t>Leaf</a:t>
            </a:r>
            <a:r>
              <a:rPr lang="pl-PL" sz="800" dirty="0">
                <a:latin typeface="MesloLGS NF" panose="020B0609030804020204" pitchFamily="49" charset="0"/>
              </a:rPr>
              <a:t> &amp; </a:t>
            </a:r>
            <a:r>
              <a:rPr lang="pl-PL" sz="800" dirty="0" err="1">
                <a:latin typeface="MesloLGS NF" panose="020B0609030804020204" pitchFamily="49" charset="0"/>
              </a:rPr>
              <a:t>Spine</a:t>
            </a:r>
            <a:endParaRPr lang="pl-PL" sz="800" dirty="0">
              <a:latin typeface="MesloLGS NF" panose="020B0609030804020204" pitchFamily="49" charset="0"/>
            </a:endParaRPr>
          </a:p>
          <a:p>
            <a:r>
              <a:rPr lang="pl-PL" sz="800" dirty="0">
                <a:latin typeface="MesloLGS NF" panose="020B0609030804020204" pitchFamily="49" charset="0"/>
              </a:rPr>
              <a:t>     03. </a:t>
            </a:r>
            <a:r>
              <a:rPr lang="pl-PL" sz="800" dirty="0" err="1">
                <a:latin typeface="MesloLGS NF" panose="020B0609030804020204" pitchFamily="49" charset="0"/>
              </a:rPr>
              <a:t>VxLAN</a:t>
            </a:r>
            <a:endParaRPr lang="pl-PL" sz="800" dirty="0">
              <a:latin typeface="MesloLGS NF" panose="020B0609030804020204" pitchFamily="49" charset="0"/>
            </a:endParaRPr>
          </a:p>
          <a:p>
            <a:r>
              <a:rPr lang="pl-PL" sz="800" dirty="0">
                <a:latin typeface="MesloLGS NF" panose="020B0609030804020204" pitchFamily="49" charset="0"/>
              </a:rPr>
              <a:t>     04. EVPN </a:t>
            </a:r>
            <a:r>
              <a:rPr lang="pl-PL" sz="800" dirty="0" err="1">
                <a:latin typeface="MesloLGS NF" panose="020B0609030804020204" pitchFamily="49" charset="0"/>
              </a:rPr>
              <a:t>VxLAN</a:t>
            </a:r>
            <a:r>
              <a:rPr lang="pl-PL" sz="800" dirty="0">
                <a:latin typeface="MesloLGS NF" panose="020B0609030804020204" pitchFamily="49" charset="0"/>
              </a:rPr>
              <a:t> L2</a:t>
            </a:r>
          </a:p>
          <a:p>
            <a:r>
              <a:rPr lang="pl-PL" sz="800" dirty="0">
                <a:latin typeface="MesloLGS NF" panose="020B0609030804020204" pitchFamily="49" charset="0"/>
              </a:rPr>
              <a:t>     05. EVPN </a:t>
            </a:r>
            <a:r>
              <a:rPr lang="pl-PL" sz="800" dirty="0" err="1">
                <a:latin typeface="MesloLGS NF" panose="020B0609030804020204" pitchFamily="49" charset="0"/>
              </a:rPr>
              <a:t>VxLAN</a:t>
            </a:r>
            <a:r>
              <a:rPr lang="pl-PL" sz="800" dirty="0">
                <a:latin typeface="MesloLGS NF" panose="020B0609030804020204" pitchFamily="49" charset="0"/>
              </a:rPr>
              <a:t> L3</a:t>
            </a:r>
          </a:p>
          <a:p>
            <a:r>
              <a:rPr lang="pl-PL" sz="800" dirty="0">
                <a:latin typeface="MesloLGS NF" panose="020B0609030804020204" pitchFamily="49" charset="0"/>
              </a:rPr>
              <a:t>     06. Telemetria </a:t>
            </a:r>
            <a:r>
              <a:rPr lang="pl-PL" sz="800" dirty="0" err="1">
                <a:latin typeface="MesloLGS NF" panose="020B0609030804020204" pitchFamily="49" charset="0"/>
              </a:rPr>
              <a:t>gRPC</a:t>
            </a:r>
            <a:endParaRPr lang="pl-PL" sz="800" dirty="0">
              <a:latin typeface="MesloLGS NF" panose="020B0609030804020204" pitchFamily="49" charset="0"/>
            </a:endParaRPr>
          </a:p>
          <a:p>
            <a:br>
              <a:rPr lang="pl-PL" sz="800" dirty="0">
                <a:latin typeface="MesloLGS NF" panose="020B0609030804020204" pitchFamily="49" charset="0"/>
              </a:rPr>
            </a:br>
            <a:endParaRPr lang="pl-PL" sz="800" dirty="0">
              <a:latin typeface="MesloLGS NF" panose="020B0609030804020204" pitchFamily="49" charset="0"/>
            </a:endParaRPr>
          </a:p>
          <a:p>
            <a:r>
              <a:rPr lang="pl-PL" sz="800" dirty="0">
                <a:latin typeface="MesloLGS NF" panose="020B0609030804020204" pitchFamily="49" charset="0"/>
              </a:rPr>
              <a:t>     88. Reset</a:t>
            </a:r>
          </a:p>
          <a:p>
            <a:r>
              <a:rPr lang="pl-PL" sz="800" dirty="0">
                <a:latin typeface="MesloLGS NF" panose="020B0609030804020204" pitchFamily="49" charset="0"/>
              </a:rPr>
              <a:t>     99. Wyjście</a:t>
            </a:r>
          </a:p>
          <a:p>
            <a:br>
              <a:rPr lang="pl-PL" sz="800" dirty="0">
                <a:latin typeface="MesloLGS NF" panose="020B0609030804020204" pitchFamily="49" charset="0"/>
              </a:rPr>
            </a:br>
            <a:endParaRPr lang="pl-PL" sz="800" dirty="0">
              <a:latin typeface="MesloLGS NF" panose="020B0609030804020204" pitchFamily="49" charset="0"/>
            </a:endParaRPr>
          </a:p>
          <a:p>
            <a:r>
              <a:rPr lang="pl-PL" sz="800" dirty="0">
                <a:latin typeface="MesloLGS NF" panose="020B0609030804020204" pitchFamily="49" charset="0"/>
              </a:rPr>
              <a:t> Co chciałbyś zrobić? </a:t>
            </a:r>
          </a:p>
        </p:txBody>
      </p:sp>
    </p:spTree>
    <p:extLst>
      <p:ext uri="{BB962C8B-B14F-4D97-AF65-F5344CB8AC3E}">
        <p14:creationId xmlns:p14="http://schemas.microsoft.com/office/powerpoint/2010/main" val="40696478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l-PL" dirty="0"/>
              <a:t>4. MLAG i </a:t>
            </a:r>
            <a:r>
              <a:rPr lang="pl-PL" dirty="0" err="1"/>
              <a:t>vARP</a:t>
            </a:r>
            <a:br>
              <a:rPr lang="pl-PL" dirty="0"/>
            </a:br>
            <a:br>
              <a:rPr lang="pl-PL" dirty="0"/>
            </a:br>
            <a:endParaRPr dirty="0"/>
          </a:p>
        </p:txBody>
      </p:sp>
      <p:sp>
        <p:nvSpPr>
          <p:cNvPr id="425" name="Google Shape;425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8698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</a:t>
            </a:r>
            <a:r>
              <a:rPr lang="pl-PL" dirty="0" err="1"/>
              <a:t>Introduction</a:t>
            </a:r>
            <a:endParaRPr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4EB2960-B2C2-2524-EBA8-C2CD1C0E5ED5}"/>
              </a:ext>
            </a:extLst>
          </p:cNvPr>
          <p:cNvSpPr/>
          <p:nvPr/>
        </p:nvSpPr>
        <p:spPr>
          <a:xfrm>
            <a:off x="2118803" y="2304910"/>
            <a:ext cx="8286551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>
                <a:latin typeface="Montserrat" pitchFamily="2" charset="0"/>
              </a:rPr>
              <a:t>MLAG </a:t>
            </a:r>
            <a:r>
              <a:rPr lang="pl-PL" sz="2000" dirty="0" err="1">
                <a:latin typeface="Montserrat" pitchFamily="2" charset="0"/>
              </a:rPr>
              <a:t>is</a:t>
            </a:r>
            <a:r>
              <a:rPr lang="pl-PL" sz="2000" dirty="0">
                <a:latin typeface="Montserrat" pitchFamily="2" charset="0"/>
              </a:rPr>
              <a:t> a port-</a:t>
            </a:r>
            <a:r>
              <a:rPr lang="pl-PL" sz="2000" dirty="0" err="1">
                <a:latin typeface="Montserrat" pitchFamily="2" charset="0"/>
              </a:rPr>
              <a:t>channeling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concept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that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extends</a:t>
            </a:r>
            <a:r>
              <a:rPr lang="pl-PL" sz="2000" dirty="0">
                <a:latin typeface="Montserrat" pitchFamily="2" charset="0"/>
              </a:rPr>
              <a:t> link </a:t>
            </a:r>
            <a:r>
              <a:rPr lang="pl-PL" sz="2000" dirty="0" err="1">
                <a:latin typeface="Montserrat" pitchFamily="2" charset="0"/>
              </a:rPr>
              <a:t>aggregation</a:t>
            </a:r>
            <a:r>
              <a:rPr lang="pl-PL" sz="2000" dirty="0">
                <a:latin typeface="Montserrat" pitchFamily="2" charset="0"/>
              </a:rPr>
              <a:t> to </a:t>
            </a:r>
            <a:r>
              <a:rPr lang="pl-PL" sz="2000" dirty="0" err="1">
                <a:latin typeface="Montserrat" pitchFamily="2" charset="0"/>
              </a:rPr>
              <a:t>two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physical</a:t>
            </a:r>
            <a:r>
              <a:rPr lang="pl-PL" sz="2000" dirty="0">
                <a:latin typeface="Montserrat" pitchFamily="2" charset="0"/>
              </a:rPr>
              <a:t> devices. </a:t>
            </a:r>
          </a:p>
          <a:p>
            <a:endParaRPr lang="pl-PL" sz="2000" dirty="0">
              <a:latin typeface="Montserrat" pitchFamily="2" charset="0"/>
            </a:endParaRPr>
          </a:p>
          <a:p>
            <a:endParaRPr lang="pl-PL" sz="2000" dirty="0">
              <a:latin typeface="Montserrat" pitchFamily="2" charset="0"/>
            </a:endParaRPr>
          </a:p>
          <a:p>
            <a:r>
              <a:rPr lang="pl-PL" sz="2000" dirty="0">
                <a:latin typeface="Montserrat" pitchFamily="2" charset="0"/>
              </a:rPr>
              <a:t>MLAG </a:t>
            </a:r>
            <a:r>
              <a:rPr lang="pl-PL" sz="2000" dirty="0" err="1">
                <a:latin typeface="Montserrat" pitchFamily="2" charset="0"/>
              </a:rPr>
              <a:t>eliminates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Spanning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Tree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Protocol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blocked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ports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that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normally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result</a:t>
            </a:r>
            <a:r>
              <a:rPr lang="pl-PL" sz="2000" dirty="0">
                <a:latin typeface="Montserrat" pitchFamily="2" charset="0"/>
              </a:rPr>
              <a:t> in 50% </a:t>
            </a:r>
            <a:r>
              <a:rPr lang="pl-PL" sz="2000" dirty="0" err="1">
                <a:latin typeface="Montserrat" pitchFamily="2" charset="0"/>
              </a:rPr>
              <a:t>loss</a:t>
            </a:r>
            <a:r>
              <a:rPr lang="pl-PL" sz="2000" dirty="0">
                <a:latin typeface="Montserrat" pitchFamily="2" charset="0"/>
              </a:rPr>
              <a:t> of Active/Active </a:t>
            </a:r>
            <a:r>
              <a:rPr lang="pl-PL" sz="2000" dirty="0" err="1">
                <a:latin typeface="Montserrat" pitchFamily="2" charset="0"/>
              </a:rPr>
              <a:t>bandwidth</a:t>
            </a:r>
            <a:r>
              <a:rPr lang="pl-PL" sz="2000" dirty="0">
                <a:latin typeface="Montserrat" pitchFamily="2" charset="0"/>
              </a:rPr>
              <a:t>. </a:t>
            </a:r>
          </a:p>
          <a:p>
            <a:endParaRPr lang="pl-PL" sz="2000" dirty="0">
              <a:latin typeface="Montserrat" pitchFamily="2" charset="0"/>
            </a:endParaRPr>
          </a:p>
          <a:p>
            <a:endParaRPr lang="pl-PL" sz="2000" dirty="0">
              <a:latin typeface="Montserrat" pitchFamily="2" charset="0"/>
            </a:endParaRPr>
          </a:p>
          <a:p>
            <a:r>
              <a:rPr lang="pl-PL" sz="2000" dirty="0" err="1">
                <a:latin typeface="Montserrat" pitchFamily="2" charset="0"/>
              </a:rPr>
              <a:t>This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creates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resilient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Layer</a:t>
            </a:r>
            <a:r>
              <a:rPr lang="pl-PL" sz="2000" dirty="0">
                <a:latin typeface="Montserrat" pitchFamily="2" charset="0"/>
              </a:rPr>
              <a:t> 2 </a:t>
            </a:r>
            <a:r>
              <a:rPr lang="pl-PL" sz="2000" dirty="0" err="1">
                <a:latin typeface="Montserrat" pitchFamily="2" charset="0"/>
              </a:rPr>
              <a:t>topologies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that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allow</a:t>
            </a:r>
            <a:r>
              <a:rPr lang="pl-PL" sz="2000" dirty="0">
                <a:latin typeface="Montserrat" pitchFamily="2" charset="0"/>
              </a:rPr>
              <a:t> for </a:t>
            </a:r>
            <a:r>
              <a:rPr lang="pl-PL" sz="2000" dirty="0" err="1">
                <a:latin typeface="Montserrat" pitchFamily="2" charset="0"/>
              </a:rPr>
              <a:t>full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capacity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use</a:t>
            </a:r>
            <a:r>
              <a:rPr lang="pl-PL" sz="2000" dirty="0">
                <a:latin typeface="Montserrat" pitchFamily="2" charset="0"/>
              </a:rPr>
              <a:t> of Active/Active </a:t>
            </a:r>
            <a:r>
              <a:rPr lang="pl-PL" sz="2000" dirty="0" err="1">
                <a:latin typeface="Montserrat" pitchFamily="2" charset="0"/>
              </a:rPr>
              <a:t>forwarding</a:t>
            </a:r>
            <a:r>
              <a:rPr lang="pl-PL" sz="2000" dirty="0">
                <a:latin typeface="Montserrat" pitchFamily="2" charset="0"/>
              </a:rPr>
              <a:t> from </a:t>
            </a:r>
            <a:r>
              <a:rPr lang="pl-PL" sz="2000" dirty="0" err="1">
                <a:latin typeface="Montserrat" pitchFamily="2" charset="0"/>
              </a:rPr>
              <a:t>Compute</a:t>
            </a:r>
            <a:r>
              <a:rPr lang="pl-PL" sz="2000" dirty="0">
                <a:latin typeface="Montserrat" pitchFamily="2" charset="0"/>
              </a:rPr>
              <a:t> to </a:t>
            </a:r>
            <a:r>
              <a:rPr lang="pl-PL" sz="2000" dirty="0" err="1">
                <a:latin typeface="Montserrat" pitchFamily="2" charset="0"/>
              </a:rPr>
              <a:t>Leaf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or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Leaf</a:t>
            </a:r>
            <a:r>
              <a:rPr lang="pl-PL" sz="2000" dirty="0">
                <a:latin typeface="Montserrat" pitchFamily="2" charset="0"/>
              </a:rPr>
              <a:t> to </a:t>
            </a:r>
            <a:r>
              <a:rPr lang="pl-PL" sz="2000" dirty="0" err="1">
                <a:latin typeface="Montserrat" pitchFamily="2" charset="0"/>
              </a:rPr>
              <a:t>Spine</a:t>
            </a:r>
            <a:r>
              <a:rPr lang="pl-PL" sz="2000" dirty="0">
                <a:latin typeface="Montserrat" pitchFamily="2" charset="0"/>
              </a:rPr>
              <a:t>. 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00661F-D8AE-7B00-C4D9-95EA015CDC49}"/>
              </a:ext>
            </a:extLst>
          </p:cNvPr>
          <p:cNvSpPr txBox="1"/>
          <p:nvPr/>
        </p:nvSpPr>
        <p:spPr>
          <a:xfrm>
            <a:off x="1786646" y="2012523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3A519BB-B6DE-B6A7-EFA1-CFDB0A430F05}"/>
              </a:ext>
            </a:extLst>
          </p:cNvPr>
          <p:cNvSpPr txBox="1"/>
          <p:nvPr/>
        </p:nvSpPr>
        <p:spPr>
          <a:xfrm>
            <a:off x="1786646" y="3299280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E36894E9-D783-DD41-D6EA-55F2CDCCFB6A}"/>
              </a:ext>
            </a:extLst>
          </p:cNvPr>
          <p:cNvSpPr txBox="1"/>
          <p:nvPr/>
        </p:nvSpPr>
        <p:spPr>
          <a:xfrm>
            <a:off x="1786646" y="4520961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2152795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</a:t>
            </a:r>
            <a:r>
              <a:rPr lang="pl-PL" dirty="0" err="1"/>
              <a:t>Introduction</a:t>
            </a:r>
            <a:endParaRPr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4EB2960-B2C2-2524-EBA8-C2CD1C0E5ED5}"/>
              </a:ext>
            </a:extLst>
          </p:cNvPr>
          <p:cNvSpPr/>
          <p:nvPr/>
        </p:nvSpPr>
        <p:spPr>
          <a:xfrm>
            <a:off x="1529868" y="5321120"/>
            <a:ext cx="2516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800" dirty="0" err="1">
                <a:latin typeface="Montserrat" pitchFamily="2" charset="0"/>
              </a:rPr>
              <a:t>Physical</a:t>
            </a:r>
            <a:r>
              <a:rPr lang="pl-PL" sz="1800" dirty="0">
                <a:latin typeface="Montserrat" pitchFamily="2" charset="0"/>
              </a:rPr>
              <a:t> </a:t>
            </a:r>
            <a:r>
              <a:rPr lang="pl-PL" sz="1800" dirty="0" err="1">
                <a:latin typeface="Montserrat" pitchFamily="2" charset="0"/>
              </a:rPr>
              <a:t>topology</a:t>
            </a:r>
            <a:endParaRPr lang="pl-PL" sz="1800" dirty="0">
              <a:latin typeface="Montserrat" pitchFamily="2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00661F-D8AE-7B00-C4D9-95EA015CDC49}"/>
              </a:ext>
            </a:extLst>
          </p:cNvPr>
          <p:cNvSpPr txBox="1"/>
          <p:nvPr/>
        </p:nvSpPr>
        <p:spPr>
          <a:xfrm>
            <a:off x="1244206" y="5099539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3A519BB-B6DE-B6A7-EFA1-CFDB0A430F05}"/>
              </a:ext>
            </a:extLst>
          </p:cNvPr>
          <p:cNvSpPr txBox="1"/>
          <p:nvPr/>
        </p:nvSpPr>
        <p:spPr>
          <a:xfrm>
            <a:off x="4932803" y="5099539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E36894E9-D783-DD41-D6EA-55F2CDCCFB6A}"/>
              </a:ext>
            </a:extLst>
          </p:cNvPr>
          <p:cNvSpPr txBox="1"/>
          <p:nvPr/>
        </p:nvSpPr>
        <p:spPr>
          <a:xfrm>
            <a:off x="8373426" y="5099539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03.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A05B20DB-C844-EC22-B375-A6EDC7C45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414" y="2391313"/>
            <a:ext cx="10002232" cy="1914785"/>
          </a:xfrm>
          <a:prstGeom prst="rect">
            <a:avLst/>
          </a:prstGeom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17C6DC7D-E3FB-DE17-5ADA-F1D325B801AF}"/>
              </a:ext>
            </a:extLst>
          </p:cNvPr>
          <p:cNvSpPr/>
          <p:nvPr/>
        </p:nvSpPr>
        <p:spPr>
          <a:xfrm>
            <a:off x="5286821" y="5321120"/>
            <a:ext cx="2516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800" dirty="0">
                <a:latin typeface="Montserrat" pitchFamily="2" charset="0"/>
              </a:rPr>
              <a:t>STP</a:t>
            </a:r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CBD15177-BEA9-2ADD-D3E1-3ED82A2FD266}"/>
              </a:ext>
            </a:extLst>
          </p:cNvPr>
          <p:cNvSpPr/>
          <p:nvPr/>
        </p:nvSpPr>
        <p:spPr>
          <a:xfrm>
            <a:off x="8772196" y="5321120"/>
            <a:ext cx="25169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800" dirty="0">
                <a:latin typeface="Montserrat" pitchFamily="2" charset="0"/>
              </a:rPr>
              <a:t>MLAG</a:t>
            </a:r>
          </a:p>
        </p:txBody>
      </p:sp>
    </p:spTree>
    <p:extLst>
      <p:ext uri="{BB962C8B-B14F-4D97-AF65-F5344CB8AC3E}">
        <p14:creationId xmlns:p14="http://schemas.microsoft.com/office/powerpoint/2010/main" val="2605168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7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048863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Przedstawienie </a:t>
            </a:r>
            <a:r>
              <a:rPr lang="pl-PL" dirty="0" err="1"/>
              <a:t>Arista</a:t>
            </a:r>
            <a:r>
              <a:rPr lang="pl-PL" dirty="0"/>
              <a:t> Networks</a:t>
            </a:r>
          </a:p>
        </p:txBody>
      </p:sp>
      <p:sp>
        <p:nvSpPr>
          <p:cNvPr id="584" name="Google Shape;584;p1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/>
              <a:t>I</a:t>
            </a:r>
            <a:endParaRPr/>
          </a:p>
        </p:txBody>
      </p:sp>
      <p:pic>
        <p:nvPicPr>
          <p:cNvPr id="585" name="Google Shape;585;p17" descr="Obraz zawierający budynek, osoba, siedzi, mężczyzna&#10;&#10;Opis wygenerowany automatyczni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13992" r="13992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</a:t>
            </a:r>
            <a:fld id="{00000000-1234-1234-1234-123412341234}" type="slidenum">
              <a:rPr lang="pl-PL"/>
              <a:t>5</a:t>
            </a:fld>
            <a:endParaRPr dirty="0"/>
          </a:p>
        </p:txBody>
      </p:sp>
      <p:sp>
        <p:nvSpPr>
          <p:cNvPr id="587" name="Google Shape;587;p17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85000" lnSpcReduction="100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pl-PL"/>
              <a:t>Czwarty w Polsce dostawca rozwiązań bezpieczeństwa</a:t>
            </a:r>
            <a:endParaRPr/>
          </a:p>
        </p:txBody>
      </p:sp>
      <p:sp>
        <p:nvSpPr>
          <p:cNvPr id="588" name="Google Shape;588;p17"/>
          <p:cNvSpPr txBox="1">
            <a:spLocks noGrp="1"/>
          </p:cNvSpPr>
          <p:nvPr>
            <p:ph type="body" idx="5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pl-PL"/>
              <a:t>Jesteśmy dynamicznie rozwijającą się polską firmą działającą na międzynarodowym rynku usług informatycznych. Naszym celem jest budowanie długotrwałych relacji biznesowych z naszymi klientami.</a:t>
            </a:r>
            <a:endParaRPr/>
          </a:p>
        </p:txBody>
      </p:sp>
      <p:sp>
        <p:nvSpPr>
          <p:cNvPr id="589" name="Google Shape;58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1. Tytuł slajdu</a:t>
            </a:r>
            <a:endParaRPr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Benefits</a:t>
            </a:r>
            <a:r>
              <a:rPr lang="pl-PL" dirty="0"/>
              <a:t> of MLAG</a:t>
            </a:r>
            <a:endParaRPr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4EB2960-B2C2-2524-EBA8-C2CD1C0E5ED5}"/>
              </a:ext>
            </a:extLst>
          </p:cNvPr>
          <p:cNvSpPr/>
          <p:nvPr/>
        </p:nvSpPr>
        <p:spPr>
          <a:xfrm>
            <a:off x="2118803" y="2304910"/>
            <a:ext cx="828655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>
                <a:latin typeface="Montserrat" pitchFamily="2" charset="0"/>
              </a:rPr>
              <a:t>MLAG </a:t>
            </a:r>
            <a:r>
              <a:rPr lang="pl-PL" sz="2000" dirty="0" err="1">
                <a:latin typeface="Montserrat" pitchFamily="2" charset="0"/>
              </a:rPr>
              <a:t>enables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seamless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server</a:t>
            </a:r>
            <a:r>
              <a:rPr lang="pl-PL" sz="2000" dirty="0">
                <a:latin typeface="Montserrat" pitchFamily="2" charset="0"/>
              </a:rPr>
              <a:t>-to-network </a:t>
            </a:r>
            <a:r>
              <a:rPr lang="pl-PL" sz="2000" dirty="0" err="1">
                <a:latin typeface="Montserrat" pitchFamily="2" charset="0"/>
              </a:rPr>
              <a:t>failover</a:t>
            </a:r>
            <a:r>
              <a:rPr lang="pl-PL" sz="2000" dirty="0">
                <a:latin typeface="Montserrat" pitchFamily="2" charset="0"/>
              </a:rPr>
              <a:t> </a:t>
            </a:r>
          </a:p>
          <a:p>
            <a:endParaRPr lang="pl-PL" sz="2000" dirty="0">
              <a:latin typeface="Montserrat" pitchFamily="2" charset="0"/>
            </a:endParaRPr>
          </a:p>
          <a:p>
            <a:endParaRPr lang="pl-PL" sz="2000" dirty="0">
              <a:latin typeface="Montserrat" pitchFamily="2" charset="0"/>
            </a:endParaRPr>
          </a:p>
          <a:p>
            <a:r>
              <a:rPr lang="pl-PL" sz="2000" dirty="0" err="1">
                <a:latin typeface="Montserrat" pitchFamily="2" charset="0"/>
              </a:rPr>
              <a:t>Provides</a:t>
            </a:r>
            <a:r>
              <a:rPr lang="pl-PL" sz="2000" dirty="0">
                <a:latin typeface="Montserrat" pitchFamily="2" charset="0"/>
              </a:rPr>
              <a:t> fast </a:t>
            </a:r>
            <a:r>
              <a:rPr lang="pl-PL" sz="2000" dirty="0" err="1">
                <a:latin typeface="Montserrat" pitchFamily="2" charset="0"/>
              </a:rPr>
              <a:t>convergence</a:t>
            </a:r>
            <a:r>
              <a:rPr lang="pl-PL" sz="2000" dirty="0">
                <a:latin typeface="Montserrat" pitchFamily="2" charset="0"/>
              </a:rPr>
              <a:t> upon link </a:t>
            </a:r>
            <a:r>
              <a:rPr lang="pl-PL" sz="2000" dirty="0" err="1">
                <a:latin typeface="Montserrat" pitchFamily="2" charset="0"/>
              </a:rPr>
              <a:t>failure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detection</a:t>
            </a:r>
            <a:r>
              <a:rPr lang="pl-PL" sz="2000" dirty="0">
                <a:latin typeface="Montserrat" pitchFamily="2" charset="0"/>
              </a:rPr>
              <a:t> </a:t>
            </a:r>
          </a:p>
          <a:p>
            <a:endParaRPr lang="pl-PL" sz="2000" dirty="0">
              <a:latin typeface="Montserrat" pitchFamily="2" charset="0"/>
            </a:endParaRPr>
          </a:p>
          <a:p>
            <a:endParaRPr lang="pl-PL" sz="2000" dirty="0">
              <a:latin typeface="Montserrat" pitchFamily="2" charset="0"/>
            </a:endParaRPr>
          </a:p>
          <a:p>
            <a:r>
              <a:rPr lang="pl-PL" sz="2000" dirty="0" err="1">
                <a:latin typeface="Montserrat" pitchFamily="2" charset="0"/>
              </a:rPr>
              <a:t>Doubles</a:t>
            </a:r>
            <a:r>
              <a:rPr lang="pl-PL" sz="2000" dirty="0">
                <a:latin typeface="Montserrat" pitchFamily="2" charset="0"/>
              </a:rPr>
              <a:t> the </a:t>
            </a:r>
            <a:r>
              <a:rPr lang="pl-PL" sz="2000" dirty="0" err="1">
                <a:latin typeface="Montserrat" pitchFamily="2" charset="0"/>
              </a:rPr>
              <a:t>Layer</a:t>
            </a:r>
            <a:r>
              <a:rPr lang="pl-PL" sz="2000" dirty="0">
                <a:latin typeface="Montserrat" pitchFamily="2" charset="0"/>
              </a:rPr>
              <a:t> 2 </a:t>
            </a:r>
            <a:r>
              <a:rPr lang="pl-PL" sz="2000" dirty="0" err="1">
                <a:latin typeface="Montserrat" pitchFamily="2" charset="0"/>
              </a:rPr>
              <a:t>forwarding</a:t>
            </a:r>
            <a:r>
              <a:rPr lang="pl-PL" sz="2000" dirty="0">
                <a:latin typeface="Montserrat" pitchFamily="2" charset="0"/>
              </a:rPr>
              <a:t> </a:t>
            </a:r>
            <a:r>
              <a:rPr lang="pl-PL" sz="2000" dirty="0" err="1">
                <a:latin typeface="Montserrat" pitchFamily="2" charset="0"/>
              </a:rPr>
              <a:t>bandwidth</a:t>
            </a:r>
            <a:r>
              <a:rPr lang="pl-PL" sz="2000" dirty="0">
                <a:latin typeface="Montserrat" pitchFamily="2" charset="0"/>
              </a:rPr>
              <a:t> </a:t>
            </a:r>
          </a:p>
          <a:p>
            <a:endParaRPr lang="pl-PL" sz="2000" dirty="0">
              <a:latin typeface="Montserrat" pitchFamily="2" charset="0"/>
            </a:endParaRPr>
          </a:p>
          <a:p>
            <a:endParaRPr lang="pl-PL" sz="2000" dirty="0">
              <a:latin typeface="Montserrat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l-PL" altLang="pl-PL" sz="2000" dirty="0" err="1">
                <a:latin typeface="Montserrat" pitchFamily="2" charset="0"/>
              </a:rPr>
              <a:t>Simplifies</a:t>
            </a:r>
            <a:r>
              <a:rPr lang="pl-PL" altLang="pl-PL" sz="2000" dirty="0">
                <a:latin typeface="Montserrat" pitchFamily="2" charset="0"/>
              </a:rPr>
              <a:t> the </a:t>
            </a:r>
            <a:r>
              <a:rPr lang="pl-PL" altLang="pl-PL" sz="2000" dirty="0" err="1">
                <a:latin typeface="Montserrat" pitchFamily="2" charset="0"/>
              </a:rPr>
              <a:t>overall</a:t>
            </a:r>
            <a:r>
              <a:rPr lang="pl-PL" altLang="pl-PL" sz="2000" dirty="0">
                <a:latin typeface="Montserrat" pitchFamily="2" charset="0"/>
              </a:rPr>
              <a:t> network design</a:t>
            </a:r>
            <a:endParaRPr lang="pl-PL" sz="2000" dirty="0">
              <a:latin typeface="Montserrat" pitchFamily="2" charset="0"/>
            </a:endParaRP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00661F-D8AE-7B00-C4D9-95EA015CDC49}"/>
              </a:ext>
            </a:extLst>
          </p:cNvPr>
          <p:cNvSpPr txBox="1"/>
          <p:nvPr/>
        </p:nvSpPr>
        <p:spPr>
          <a:xfrm>
            <a:off x="1786646" y="2012523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3A519BB-B6DE-B6A7-EFA1-CFDB0A430F05}"/>
              </a:ext>
            </a:extLst>
          </p:cNvPr>
          <p:cNvSpPr txBox="1"/>
          <p:nvPr/>
        </p:nvSpPr>
        <p:spPr>
          <a:xfrm>
            <a:off x="1786646" y="2970434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E36894E9-D783-DD41-D6EA-55F2CDCCFB6A}"/>
              </a:ext>
            </a:extLst>
          </p:cNvPr>
          <p:cNvSpPr txBox="1"/>
          <p:nvPr/>
        </p:nvSpPr>
        <p:spPr>
          <a:xfrm>
            <a:off x="1786646" y="3899556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03.</a:t>
            </a:r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48A220-A7D7-0E90-DC05-61551FAE23F7}"/>
              </a:ext>
            </a:extLst>
          </p:cNvPr>
          <p:cNvSpPr txBox="1"/>
          <p:nvPr/>
        </p:nvSpPr>
        <p:spPr>
          <a:xfrm>
            <a:off x="1833141" y="4784558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1491976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</a:t>
            </a:r>
            <a:r>
              <a:rPr lang="pl-PL" dirty="0" err="1"/>
              <a:t>simplifies</a:t>
            </a:r>
            <a:r>
              <a:rPr lang="pl-PL" dirty="0"/>
              <a:t> the </a:t>
            </a:r>
            <a:r>
              <a:rPr lang="pl-PL" dirty="0" err="1"/>
              <a:t>overall</a:t>
            </a:r>
            <a:r>
              <a:rPr lang="pl-PL" dirty="0"/>
              <a:t> network design</a:t>
            </a:r>
            <a:endParaRPr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DF0016F3-D8A7-2D3B-DE5E-155013A2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53" y="2292227"/>
            <a:ext cx="5431632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66262D17-7588-D328-08F2-30D24774B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763" y="2292227"/>
            <a:ext cx="31242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trzałka w prawo 1">
            <a:extLst>
              <a:ext uri="{FF2B5EF4-FFF2-40B4-BE49-F238E27FC236}">
                <a16:creationId xmlns:a16="http://schemas.microsoft.com/office/drawing/2014/main" id="{329EA03B-043B-0C06-75A3-FCD83FD162D1}"/>
              </a:ext>
            </a:extLst>
          </p:cNvPr>
          <p:cNvSpPr/>
          <p:nvPr/>
        </p:nvSpPr>
        <p:spPr>
          <a:xfrm>
            <a:off x="6502185" y="3793833"/>
            <a:ext cx="1115878" cy="4257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711527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1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</a:t>
            </a:r>
            <a:br>
              <a:rPr lang="pl-PL" dirty="0"/>
            </a:br>
            <a:r>
              <a:rPr lang="pl-PL" dirty="0"/>
              <a:t>&amp; </a:t>
            </a:r>
            <a:r>
              <a:rPr lang="pl-PL" dirty="0" err="1"/>
              <a:t>SysDB</a:t>
            </a:r>
            <a:endParaRPr dirty="0"/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9E1D98E5-65DA-6B55-37D7-8133BF39C74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2958857" y="729154"/>
            <a:ext cx="9233143" cy="5399691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B3EE4486-E239-32CB-B086-3802E22D7D81}"/>
              </a:ext>
            </a:extLst>
          </p:cNvPr>
          <p:cNvSpPr/>
          <p:nvPr/>
        </p:nvSpPr>
        <p:spPr>
          <a:xfrm>
            <a:off x="2958857" y="614787"/>
            <a:ext cx="8339407" cy="145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8303485-5C40-2AD2-715F-4B066FD7F5A3}"/>
              </a:ext>
            </a:extLst>
          </p:cNvPr>
          <p:cNvSpPr txBox="1"/>
          <p:nvPr/>
        </p:nvSpPr>
        <p:spPr>
          <a:xfrm>
            <a:off x="516270" y="3106730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4E27D94-3D1B-808F-E94E-0FD9B76218F0}"/>
              </a:ext>
            </a:extLst>
          </p:cNvPr>
          <p:cNvSpPr/>
          <p:nvPr/>
        </p:nvSpPr>
        <p:spPr>
          <a:xfrm>
            <a:off x="689203" y="3451001"/>
            <a:ext cx="376256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latin typeface="Montserrat" pitchFamily="2" charset="0"/>
              </a:rPr>
              <a:t>The MLAG Agent </a:t>
            </a:r>
            <a:r>
              <a:rPr lang="pl-PL" dirty="0" err="1">
                <a:latin typeface="Montserrat" pitchFamily="2" charset="0"/>
              </a:rPr>
              <a:t>mainly</a:t>
            </a:r>
            <a:r>
              <a:rPr lang="pl-PL" dirty="0">
                <a:latin typeface="Montserrat" pitchFamily="2" charset="0"/>
              </a:rPr>
              <a:t> </a:t>
            </a:r>
          </a:p>
          <a:p>
            <a:r>
              <a:rPr lang="pl-PL" dirty="0" err="1">
                <a:latin typeface="Montserrat" pitchFamily="2" charset="0"/>
              </a:rPr>
              <a:t>comunucates</a:t>
            </a:r>
            <a:r>
              <a:rPr lang="pl-PL" dirty="0">
                <a:latin typeface="Montserrat" pitchFamily="2" charset="0"/>
              </a:rPr>
              <a:t> with a </a:t>
            </a:r>
            <a:r>
              <a:rPr lang="pl-PL" dirty="0" err="1">
                <a:latin typeface="Montserrat" pitchFamily="2" charset="0"/>
              </a:rPr>
              <a:t>number</a:t>
            </a:r>
            <a:r>
              <a:rPr lang="pl-PL" dirty="0">
                <a:latin typeface="Montserrat" pitchFamily="2" charset="0"/>
              </a:rPr>
              <a:t> of </a:t>
            </a:r>
            <a:r>
              <a:rPr lang="pl-PL" dirty="0" err="1">
                <a:latin typeface="Montserrat" pitchFamily="2" charset="0"/>
              </a:rPr>
              <a:t>Agents</a:t>
            </a:r>
            <a:r>
              <a:rPr lang="pl-PL" dirty="0">
                <a:latin typeface="Montserrat" pitchFamily="2" charset="0"/>
              </a:rPr>
              <a:t> </a:t>
            </a:r>
          </a:p>
          <a:p>
            <a:r>
              <a:rPr lang="pl-PL" dirty="0" err="1">
                <a:latin typeface="Montserrat" pitchFamily="2" charset="0"/>
              </a:rPr>
              <a:t>through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Sysdb</a:t>
            </a:r>
            <a:endParaRPr lang="pl-PL" dirty="0"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6971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67B5732C-E21C-8F87-8BA2-5DE2F633E1E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76081" y="1792751"/>
            <a:ext cx="6023390" cy="4627493"/>
          </a:xfrm>
          <a:prstGeom prst="rect">
            <a:avLst/>
          </a:prstGeom>
        </p:spPr>
      </p:pic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1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</a:t>
            </a:r>
            <a:r>
              <a:rPr lang="pl-PL" dirty="0" err="1"/>
              <a:t>Terminology</a:t>
            </a:r>
            <a:endParaRPr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3EE4486-E239-32CB-B086-3802E22D7D81}"/>
              </a:ext>
            </a:extLst>
          </p:cNvPr>
          <p:cNvSpPr/>
          <p:nvPr/>
        </p:nvSpPr>
        <p:spPr>
          <a:xfrm>
            <a:off x="2958857" y="614787"/>
            <a:ext cx="8339407" cy="145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8303485-5C40-2AD2-715F-4B066FD7F5A3}"/>
              </a:ext>
            </a:extLst>
          </p:cNvPr>
          <p:cNvSpPr txBox="1"/>
          <p:nvPr/>
        </p:nvSpPr>
        <p:spPr>
          <a:xfrm>
            <a:off x="6834413" y="328838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4E27D94-3D1B-808F-E94E-0FD9B76218F0}"/>
              </a:ext>
            </a:extLst>
          </p:cNvPr>
          <p:cNvSpPr/>
          <p:nvPr/>
        </p:nvSpPr>
        <p:spPr>
          <a:xfrm>
            <a:off x="6900947" y="583791"/>
            <a:ext cx="52910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Montserrat" pitchFamily="2" charset="0"/>
              </a:rPr>
              <a:t>The </a:t>
            </a:r>
            <a:r>
              <a:rPr lang="pl-PL" dirty="0" err="1">
                <a:latin typeface="Montserrat" pitchFamily="2" charset="0"/>
              </a:rPr>
              <a:t>following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shows</a:t>
            </a:r>
            <a:r>
              <a:rPr lang="pl-PL" dirty="0">
                <a:latin typeface="Montserrat" pitchFamily="2" charset="0"/>
              </a:rPr>
              <a:t> a </a:t>
            </a:r>
            <a:r>
              <a:rPr lang="pl-PL" dirty="0" err="1">
                <a:latin typeface="Montserrat" pitchFamily="2" charset="0"/>
              </a:rPr>
              <a:t>pair</a:t>
            </a:r>
            <a:r>
              <a:rPr lang="pl-PL" dirty="0">
                <a:latin typeface="Montserrat" pitchFamily="2" charset="0"/>
              </a:rPr>
              <a:t> of </a:t>
            </a:r>
            <a:r>
              <a:rPr lang="pl-PL" dirty="0" err="1">
                <a:latin typeface="Montserrat" pitchFamily="2" charset="0"/>
              </a:rPr>
              <a:t>switches</a:t>
            </a:r>
            <a:r>
              <a:rPr lang="pl-PL" dirty="0">
                <a:latin typeface="Montserrat" pitchFamily="2" charset="0"/>
              </a:rPr>
              <a:t> and the MLAG </a:t>
            </a:r>
            <a:r>
              <a:rPr lang="pl-PL" dirty="0" err="1">
                <a:latin typeface="Montserrat" pitchFamily="2" charset="0"/>
              </a:rPr>
              <a:t>terminology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pointers</a:t>
            </a:r>
            <a:r>
              <a:rPr lang="pl-PL" dirty="0">
                <a:latin typeface="Montserrat" pitchFamily="2" charset="0"/>
              </a:rPr>
              <a:t>: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0740D86-117D-0DFB-1578-2211B7B9C630}"/>
              </a:ext>
            </a:extLst>
          </p:cNvPr>
          <p:cNvSpPr/>
          <p:nvPr/>
        </p:nvSpPr>
        <p:spPr>
          <a:xfrm>
            <a:off x="7069920" y="1483631"/>
            <a:ext cx="4953105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▪ 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MLAG </a:t>
            </a:r>
            <a:r>
              <a:rPr lang="pl-PL" b="1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Domain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– A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pair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of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two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physical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Arista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switches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</a:p>
          <a:p>
            <a:endParaRPr lang="pl-PL" dirty="0">
              <a:solidFill>
                <a:schemeClr val="tx2">
                  <a:lumMod val="10000"/>
                </a:schemeClr>
              </a:solidFill>
              <a:latin typeface="Montserrat" pitchFamily="2" charset="0"/>
            </a:endParaRP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▪ 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MLAG </a:t>
            </a:r>
            <a:r>
              <a:rPr lang="pl-PL" b="1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peer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– A single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switch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within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an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MLAG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domain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</a:p>
          <a:p>
            <a:endParaRPr lang="pl-PL" dirty="0">
              <a:solidFill>
                <a:schemeClr val="tx2">
                  <a:lumMod val="10000"/>
                </a:schemeClr>
              </a:solidFill>
              <a:latin typeface="Montserrat" pitchFamily="2" charset="0"/>
            </a:endParaRP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▪ 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MLAG </a:t>
            </a:r>
            <a:r>
              <a:rPr lang="pl-PL" b="1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peer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-link 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– non-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proprietary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Ethernet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physical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link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between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MLAG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peers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to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synchronize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state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between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MLAG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peers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</a:p>
          <a:p>
            <a:endParaRPr lang="pl-PL" dirty="0">
              <a:solidFill>
                <a:schemeClr val="tx2">
                  <a:lumMod val="10000"/>
                </a:schemeClr>
              </a:solidFill>
              <a:latin typeface="Montserrat" pitchFamily="2" charset="0"/>
            </a:endParaRP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▪ 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MLAG </a:t>
            </a:r>
            <a:r>
              <a:rPr lang="pl-PL" b="1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member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port 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– one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or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more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of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physical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ports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that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forms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a MLAG </a:t>
            </a:r>
          </a:p>
          <a:p>
            <a:endParaRPr lang="pl-PL" dirty="0">
              <a:solidFill>
                <a:schemeClr val="tx2">
                  <a:lumMod val="10000"/>
                </a:schemeClr>
              </a:solidFill>
              <a:latin typeface="Montserrat" pitchFamily="2" charset="0"/>
            </a:endParaRP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▪ 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MLAG 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–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This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is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a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combined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port-channel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between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MLAG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peers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and the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downstream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or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upstream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devices </a:t>
            </a:r>
          </a:p>
          <a:p>
            <a:endParaRPr lang="pl-PL" dirty="0">
              <a:solidFill>
                <a:schemeClr val="tx2">
                  <a:lumMod val="10000"/>
                </a:schemeClr>
              </a:solidFill>
              <a:latin typeface="Montserrat" pitchFamily="2" charset="0"/>
            </a:endParaRPr>
          </a:p>
          <a:p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▪</a:t>
            </a:r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MLAG VLAN 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– A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logical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VLAN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used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to place MLAG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peer-links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ports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, in order to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aid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communication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between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MLAG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peers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. </a:t>
            </a:r>
            <a:endParaRPr lang="pl-PL" dirty="0">
              <a:solidFill>
                <a:schemeClr val="tx2">
                  <a:lumMod val="10000"/>
                </a:schemeClr>
              </a:solidFill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3728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1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</a:t>
            </a:r>
            <a:r>
              <a:rPr lang="pl-PL" dirty="0" err="1"/>
              <a:t>Operation</a:t>
            </a:r>
            <a:endParaRPr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3EE4486-E239-32CB-B086-3802E22D7D81}"/>
              </a:ext>
            </a:extLst>
          </p:cNvPr>
          <p:cNvSpPr/>
          <p:nvPr/>
        </p:nvSpPr>
        <p:spPr>
          <a:xfrm>
            <a:off x="2958857" y="614787"/>
            <a:ext cx="8339407" cy="145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8303485-5C40-2AD2-715F-4B066FD7F5A3}"/>
              </a:ext>
            </a:extLst>
          </p:cNvPr>
          <p:cNvSpPr txBox="1"/>
          <p:nvPr/>
        </p:nvSpPr>
        <p:spPr>
          <a:xfrm>
            <a:off x="6834413" y="1057061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F4E27D94-3D1B-808F-E94E-0FD9B76218F0}"/>
              </a:ext>
            </a:extLst>
          </p:cNvPr>
          <p:cNvSpPr/>
          <p:nvPr/>
        </p:nvSpPr>
        <p:spPr>
          <a:xfrm>
            <a:off x="6900947" y="1312014"/>
            <a:ext cx="529105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Montserrat" pitchFamily="2" charset="0"/>
              </a:rPr>
              <a:t>MLAG </a:t>
            </a:r>
            <a:r>
              <a:rPr lang="pl-PL" dirty="0" err="1">
                <a:latin typeface="Montserrat" pitchFamily="2" charset="0"/>
              </a:rPr>
              <a:t>features</a:t>
            </a:r>
            <a:endParaRPr lang="pl-PL" dirty="0">
              <a:latin typeface="Montserrat" pitchFamily="2" charset="0"/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0740D86-117D-0DFB-1578-2211B7B9C630}"/>
              </a:ext>
            </a:extLst>
          </p:cNvPr>
          <p:cNvSpPr/>
          <p:nvPr/>
        </p:nvSpPr>
        <p:spPr>
          <a:xfrm>
            <a:off x="6900947" y="1935578"/>
            <a:ext cx="449213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Montserrat" pitchFamily="2" charset="0"/>
              </a:rPr>
              <a:t>2 </a:t>
            </a:r>
            <a:r>
              <a:rPr lang="pl-PL" sz="1600" dirty="0" err="1">
                <a:latin typeface="Montserrat" pitchFamily="2" charset="0"/>
              </a:rPr>
              <a:t>active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control-planes</a:t>
            </a:r>
            <a:r>
              <a:rPr lang="pl-PL" sz="1600" dirty="0">
                <a:latin typeface="Montserrat" pitchFamily="2" charset="0"/>
              </a:rPr>
              <a:t>:</a:t>
            </a:r>
          </a:p>
          <a:p>
            <a:pPr lvl="5"/>
            <a:r>
              <a:rPr lang="pl-PL" sz="1600" dirty="0">
                <a:latin typeface="Montserrat" pitchFamily="2" charset="0"/>
              </a:rPr>
              <a:t>	2 </a:t>
            </a:r>
            <a:r>
              <a:rPr lang="pl-PL" sz="1600" dirty="0" err="1">
                <a:latin typeface="Montserrat" pitchFamily="2" charset="0"/>
              </a:rPr>
              <a:t>separate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configs</a:t>
            </a:r>
            <a:endParaRPr lang="pl-PL" sz="1600" dirty="0">
              <a:latin typeface="Montserrat" pitchFamily="2" charset="0"/>
            </a:endParaRPr>
          </a:p>
          <a:p>
            <a:r>
              <a:rPr lang="pl-PL" sz="1600" dirty="0">
                <a:latin typeface="Montserrat" pitchFamily="2" charset="0"/>
              </a:rPr>
              <a:t>	2 </a:t>
            </a:r>
            <a:r>
              <a:rPr lang="pl-PL" sz="1600" dirty="0" err="1">
                <a:latin typeface="Montserrat" pitchFamily="2" charset="0"/>
              </a:rPr>
              <a:t>points</a:t>
            </a:r>
            <a:r>
              <a:rPr lang="pl-PL" sz="1600" dirty="0">
                <a:latin typeface="Montserrat" pitchFamily="2" charset="0"/>
              </a:rPr>
              <a:t> of management (CVP)</a:t>
            </a:r>
          </a:p>
          <a:p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Montserrat" pitchFamily="2" charset="0"/>
              </a:rPr>
              <a:t>2 </a:t>
            </a:r>
            <a:r>
              <a:rPr lang="pl-PL" sz="1600" dirty="0" err="1">
                <a:latin typeface="Montserrat" pitchFamily="2" charset="0"/>
              </a:rPr>
              <a:t>active</a:t>
            </a:r>
            <a:r>
              <a:rPr lang="pl-PL" sz="1600" dirty="0">
                <a:latin typeface="Montserrat" pitchFamily="2" charset="0"/>
              </a:rPr>
              <a:t> and </a:t>
            </a:r>
            <a:r>
              <a:rPr lang="pl-PL" sz="1600" dirty="0" err="1">
                <a:latin typeface="Montserrat" pitchFamily="2" charset="0"/>
              </a:rPr>
              <a:t>separate</a:t>
            </a:r>
            <a:r>
              <a:rPr lang="pl-PL" sz="1600" dirty="0">
                <a:latin typeface="Montserrat" pitchFamily="2" charset="0"/>
              </a:rPr>
              <a:t> data-</a:t>
            </a:r>
            <a:r>
              <a:rPr lang="pl-PL" sz="1600" dirty="0" err="1">
                <a:latin typeface="Montserrat" pitchFamily="2" charset="0"/>
              </a:rPr>
              <a:t>planes</a:t>
            </a:r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Control </a:t>
            </a:r>
            <a:r>
              <a:rPr lang="pl-PL" sz="16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messages</a:t>
            </a:r>
            <a:r>
              <a:rPr lang="pl-PL" sz="16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and data </a:t>
            </a:r>
            <a:r>
              <a:rPr lang="pl-PL" sz="16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plane</a:t>
            </a:r>
            <a:r>
              <a:rPr lang="pl-PL" sz="16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sz="16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frames</a:t>
            </a:r>
            <a:r>
              <a:rPr lang="pl-PL" sz="16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sz="16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flow</a:t>
            </a:r>
            <a:r>
              <a:rPr lang="pl-PL" sz="16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sz="16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between</a:t>
            </a:r>
            <a:r>
              <a:rPr lang="pl-PL" sz="16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the MLAG </a:t>
            </a:r>
            <a:r>
              <a:rPr lang="pl-PL" sz="16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peers</a:t>
            </a:r>
            <a:r>
              <a:rPr lang="pl-PL" sz="16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via the MLAG </a:t>
            </a:r>
            <a:r>
              <a:rPr lang="pl-PL" sz="16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peer</a:t>
            </a:r>
            <a:r>
              <a:rPr lang="pl-PL" sz="16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-link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solidFill>
                <a:schemeClr val="tx2">
                  <a:lumMod val="10000"/>
                </a:schemeClr>
              </a:solidFill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Montserrat" pitchFamily="2" charset="0"/>
              </a:rPr>
              <a:t>Peer-link </a:t>
            </a:r>
            <a:r>
              <a:rPr lang="pl-PL" sz="1600" dirty="0" err="1">
                <a:latin typeface="Montserrat" pitchFamily="2" charset="0"/>
              </a:rPr>
              <a:t>is</a:t>
            </a:r>
            <a:r>
              <a:rPr lang="pl-PL" sz="1600" dirty="0">
                <a:latin typeface="Montserrat" pitchFamily="2" charset="0"/>
              </a:rPr>
              <a:t> a L2 </a:t>
            </a:r>
            <a:r>
              <a:rPr lang="pl-PL" sz="1600" dirty="0" err="1">
                <a:latin typeface="Montserrat" pitchFamily="2" charset="0"/>
              </a:rPr>
              <a:t>trunk</a:t>
            </a:r>
            <a:r>
              <a:rPr lang="pl-PL" sz="1600" dirty="0">
                <a:latin typeface="Montserrat" pitchFamily="2" charset="0"/>
              </a:rPr>
              <a:t> with 802.1q </a:t>
            </a:r>
            <a:r>
              <a:rPr lang="pl-PL" sz="1600" dirty="0" err="1">
                <a:latin typeface="Montserrat" pitchFamily="2" charset="0"/>
              </a:rPr>
              <a:t>encapsulation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carrying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all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VLANs</a:t>
            </a:r>
            <a:r>
              <a:rPr lang="pl-PL" sz="1600" dirty="0">
                <a:latin typeface="Montserrat" pitchFamily="2" charset="0"/>
              </a:rPr>
              <a:t> by </a:t>
            </a:r>
            <a:r>
              <a:rPr lang="pl-PL" sz="1600" dirty="0" err="1">
                <a:latin typeface="Montserrat" pitchFamily="2" charset="0"/>
              </a:rPr>
              <a:t>default</a:t>
            </a:r>
            <a:endParaRPr lang="pl-PL" sz="1600" dirty="0">
              <a:latin typeface="Montserrat" pitchFamily="2" charset="0"/>
            </a:endParaRPr>
          </a:p>
          <a:p>
            <a:endParaRPr lang="pl-PL" sz="1600" dirty="0">
              <a:solidFill>
                <a:schemeClr val="tx2">
                  <a:lumMod val="10000"/>
                </a:schemeClr>
              </a:solidFill>
              <a:effectLst/>
              <a:latin typeface="Montserrat" pitchFamily="2" charset="0"/>
            </a:endParaRPr>
          </a:p>
          <a:p>
            <a:endParaRPr lang="pl-PL" sz="1600" dirty="0">
              <a:solidFill>
                <a:schemeClr val="tx2">
                  <a:lumMod val="10000"/>
                </a:schemeClr>
              </a:solidFill>
              <a:effectLst/>
              <a:latin typeface="Montserrat" pitchFamily="2" charset="0"/>
            </a:endParaRP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39690CCF-7791-664C-F421-001BBF67CC3D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1307562" y="2200758"/>
            <a:ext cx="4326883" cy="4191969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23147F2D-9CBB-0A6D-4327-FC3A56EBD0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066" y="2426681"/>
            <a:ext cx="996626" cy="812467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7A129AD1-FC12-B2DE-2EBC-CCF682AC0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233" y="2424904"/>
            <a:ext cx="996626" cy="81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57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>
            <a:extLst>
              <a:ext uri="{FF2B5EF4-FFF2-40B4-BE49-F238E27FC236}">
                <a16:creationId xmlns:a16="http://schemas.microsoft.com/office/drawing/2014/main" id="{8B2B6543-D426-7CE5-8027-BBDF16190C3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/>
          </a:blip>
          <a:stretch>
            <a:fillRect/>
          </a:stretch>
        </p:blipFill>
        <p:spPr>
          <a:xfrm>
            <a:off x="215719" y="1828678"/>
            <a:ext cx="5880281" cy="4464483"/>
          </a:xfrm>
          <a:prstGeom prst="rect">
            <a:avLst/>
          </a:prstGeom>
        </p:spPr>
      </p:pic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1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</a:t>
            </a:r>
            <a:r>
              <a:rPr lang="pl-PL" dirty="0" err="1"/>
              <a:t>Configuration</a:t>
            </a:r>
            <a:r>
              <a:rPr lang="pl-PL" dirty="0"/>
              <a:t> - </a:t>
            </a:r>
            <a:r>
              <a:rPr lang="pl-PL" dirty="0" err="1"/>
              <a:t>Overview</a:t>
            </a:r>
            <a:endParaRPr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3EE4486-E239-32CB-B086-3802E22D7D81}"/>
              </a:ext>
            </a:extLst>
          </p:cNvPr>
          <p:cNvSpPr/>
          <p:nvPr/>
        </p:nvSpPr>
        <p:spPr>
          <a:xfrm>
            <a:off x="2958857" y="614787"/>
            <a:ext cx="8339407" cy="145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8303485-5C40-2AD2-715F-4B066FD7F5A3}"/>
              </a:ext>
            </a:extLst>
          </p:cNvPr>
          <p:cNvSpPr txBox="1"/>
          <p:nvPr/>
        </p:nvSpPr>
        <p:spPr>
          <a:xfrm>
            <a:off x="6862452" y="190864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0740D86-117D-0DFB-1578-2211B7B9C630}"/>
              </a:ext>
            </a:extLst>
          </p:cNvPr>
          <p:cNvSpPr/>
          <p:nvPr/>
        </p:nvSpPr>
        <p:spPr>
          <a:xfrm>
            <a:off x="6975481" y="2247199"/>
            <a:ext cx="4492134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latin typeface="Montserrat" pitchFamily="2" charset="0"/>
              </a:rPr>
              <a:t>MLAG </a:t>
            </a:r>
            <a:r>
              <a:rPr lang="pl-PL" sz="1600" dirty="0" err="1">
                <a:latin typeface="Montserrat" pitchFamily="2" charset="0"/>
              </a:rPr>
              <a:t>Configuration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Steps</a:t>
            </a:r>
            <a:r>
              <a:rPr lang="pl-PL" sz="1600" dirty="0">
                <a:latin typeface="Montserrat" pitchFamily="2" charset="0"/>
              </a:rPr>
              <a:t> </a:t>
            </a:r>
          </a:p>
          <a:p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Configure</a:t>
            </a:r>
            <a:r>
              <a:rPr lang="pl-PL" sz="1600" dirty="0">
                <a:latin typeface="Montserrat" pitchFamily="2" charset="0"/>
              </a:rPr>
              <a:t> MLAG </a:t>
            </a:r>
            <a:r>
              <a:rPr lang="pl-PL" sz="1600" dirty="0" err="1">
                <a:latin typeface="Montserrat" pitchFamily="2" charset="0"/>
              </a:rPr>
              <a:t>peer</a:t>
            </a:r>
            <a:r>
              <a:rPr lang="pl-PL" sz="1600" dirty="0">
                <a:latin typeface="Montserrat" pitchFamily="2" charset="0"/>
              </a:rPr>
              <a:t>-link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Create</a:t>
            </a:r>
            <a:r>
              <a:rPr lang="pl-PL" sz="1600" dirty="0">
                <a:latin typeface="Montserrat" pitchFamily="2" charset="0"/>
              </a:rPr>
              <a:t> MLAG VLAN (L2/L3)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Define</a:t>
            </a:r>
            <a:r>
              <a:rPr lang="pl-PL" sz="1600" dirty="0">
                <a:latin typeface="Montserrat" pitchFamily="2" charset="0"/>
              </a:rPr>
              <a:t> MLAG </a:t>
            </a:r>
            <a:r>
              <a:rPr lang="pl-PL" sz="1600" dirty="0" err="1">
                <a:latin typeface="Montserrat" pitchFamily="2" charset="0"/>
              </a:rPr>
              <a:t>domain</a:t>
            </a:r>
            <a:r>
              <a:rPr lang="pl-PL" sz="1600" dirty="0">
                <a:latin typeface="Montserrat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Configure</a:t>
            </a:r>
            <a:r>
              <a:rPr lang="pl-PL" sz="1600" dirty="0">
                <a:latin typeface="Montserrat" pitchFamily="2" charset="0"/>
              </a:rPr>
              <a:t> MLAG </a:t>
            </a:r>
            <a:r>
              <a:rPr lang="pl-PL" sz="1600" dirty="0" err="1">
                <a:latin typeface="Montserrat" pitchFamily="2" charset="0"/>
              </a:rPr>
              <a:t>member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ports</a:t>
            </a:r>
            <a:r>
              <a:rPr lang="pl-PL" sz="1600" dirty="0">
                <a:latin typeface="Montserrat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endParaRPr lang="pl-PL" sz="1600" dirty="0">
              <a:latin typeface="Montserrat" pitchFamily="2" charset="0"/>
            </a:endParaRPr>
          </a:p>
          <a:p>
            <a:r>
              <a:rPr lang="pl-PL" sz="1600" b="1" dirty="0">
                <a:latin typeface="Montserrat" pitchFamily="2" charset="0"/>
              </a:rPr>
              <a:t>NOTE: </a:t>
            </a:r>
            <a:r>
              <a:rPr lang="pl-PL" sz="1600" dirty="0" err="1">
                <a:latin typeface="Montserrat" pitchFamily="2" charset="0"/>
              </a:rPr>
              <a:t>Configuration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must</a:t>
            </a:r>
            <a:r>
              <a:rPr lang="pl-PL" sz="1600" dirty="0">
                <a:latin typeface="Montserrat" pitchFamily="2" charset="0"/>
              </a:rPr>
              <a:t> be </a:t>
            </a:r>
            <a:r>
              <a:rPr lang="pl-PL" sz="1600" dirty="0" err="1">
                <a:latin typeface="Montserrat" pitchFamily="2" charset="0"/>
              </a:rPr>
              <a:t>consistent</a:t>
            </a:r>
            <a:r>
              <a:rPr lang="pl-PL" sz="1600" dirty="0">
                <a:latin typeface="Montserrat" pitchFamily="2" charset="0"/>
              </a:rPr>
              <a:t> on a </a:t>
            </a:r>
            <a:r>
              <a:rPr lang="pl-PL" sz="1600" dirty="0" err="1">
                <a:latin typeface="Montserrat" pitchFamily="2" charset="0"/>
              </a:rPr>
              <a:t>pair</a:t>
            </a:r>
            <a:r>
              <a:rPr lang="pl-PL" sz="1600" dirty="0">
                <a:latin typeface="Montserrat" pitchFamily="2" charset="0"/>
              </a:rPr>
              <a:t> of MLAG </a:t>
            </a:r>
            <a:r>
              <a:rPr lang="pl-PL" sz="1600" dirty="0" err="1">
                <a:latin typeface="Montserrat" pitchFamily="2" charset="0"/>
              </a:rPr>
              <a:t>switches</a:t>
            </a:r>
            <a:r>
              <a:rPr lang="pl-PL" sz="1600" dirty="0">
                <a:latin typeface="Montserrat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endParaRPr lang="pl-PL" sz="1600" dirty="0">
              <a:solidFill>
                <a:schemeClr val="tx2">
                  <a:lumMod val="10000"/>
                </a:schemeClr>
              </a:solidFill>
              <a:effectLst/>
              <a:latin typeface="Montserrat" pitchFamily="2" charset="0"/>
            </a:endParaRPr>
          </a:p>
          <a:p>
            <a:endParaRPr lang="pl-PL" sz="1600" dirty="0">
              <a:solidFill>
                <a:schemeClr val="tx2">
                  <a:lumMod val="10000"/>
                </a:schemeClr>
              </a:solidFill>
              <a:effectLst/>
              <a:latin typeface="Montserrat" pitchFamily="2" charset="0"/>
            </a:endParaRPr>
          </a:p>
        </p:txBody>
      </p:sp>
      <p:pic>
        <p:nvPicPr>
          <p:cNvPr id="25601" name="Picture 1" descr="page7image1434829184">
            <a:extLst>
              <a:ext uri="{FF2B5EF4-FFF2-40B4-BE49-F238E27FC236}">
                <a16:creationId xmlns:a16="http://schemas.microsoft.com/office/drawing/2014/main" id="{A60E8A20-90A3-E039-551C-EF636417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3" descr="page7image1434829184">
            <a:extLst>
              <a:ext uri="{FF2B5EF4-FFF2-40B4-BE49-F238E27FC236}">
                <a16:creationId xmlns:a16="http://schemas.microsoft.com/office/drawing/2014/main" id="{3B8E4366-E21E-CE50-CB57-DEBE0619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page8image1435332608">
            <a:extLst>
              <a:ext uri="{FF2B5EF4-FFF2-40B4-BE49-F238E27FC236}">
                <a16:creationId xmlns:a16="http://schemas.microsoft.com/office/drawing/2014/main" id="{B00A00D9-885C-82D2-0126-76F3C5F8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3" y="698184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8960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1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- Peer-Link </a:t>
            </a:r>
            <a:r>
              <a:rPr lang="pl-PL" dirty="0" err="1"/>
              <a:t>configuration</a:t>
            </a:r>
            <a:endParaRPr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3EE4486-E239-32CB-B086-3802E22D7D81}"/>
              </a:ext>
            </a:extLst>
          </p:cNvPr>
          <p:cNvSpPr/>
          <p:nvPr/>
        </p:nvSpPr>
        <p:spPr>
          <a:xfrm>
            <a:off x="2958857" y="614787"/>
            <a:ext cx="8339407" cy="145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8303485-5C40-2AD2-715F-4B066FD7F5A3}"/>
              </a:ext>
            </a:extLst>
          </p:cNvPr>
          <p:cNvSpPr txBox="1"/>
          <p:nvPr/>
        </p:nvSpPr>
        <p:spPr>
          <a:xfrm>
            <a:off x="6862452" y="190864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C0740D86-117D-0DFB-1578-2211B7B9C630}"/>
              </a:ext>
            </a:extLst>
          </p:cNvPr>
          <p:cNvSpPr/>
          <p:nvPr/>
        </p:nvSpPr>
        <p:spPr>
          <a:xfrm>
            <a:off x="6975481" y="2247199"/>
            <a:ext cx="4893012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b="1" dirty="0">
                <a:latin typeface="Montserrat" pitchFamily="2" charset="0"/>
              </a:rPr>
              <a:t>MLAG </a:t>
            </a:r>
            <a:r>
              <a:rPr lang="pl-PL" sz="1600" b="1" dirty="0" err="1">
                <a:latin typeface="Montserrat" pitchFamily="2" charset="0"/>
              </a:rPr>
              <a:t>Heartbeats</a:t>
            </a:r>
            <a:r>
              <a:rPr lang="pl-PL" sz="1600" b="1" dirty="0">
                <a:latin typeface="Montserrat" pitchFamily="2" charset="0"/>
              </a:rPr>
              <a:t>: </a:t>
            </a:r>
            <a:endParaRPr lang="pl-PL" sz="1800" dirty="0">
              <a:latin typeface="Montserrat" pitchFamily="2" charset="0"/>
            </a:endParaRPr>
          </a:p>
          <a:p>
            <a:r>
              <a:rPr lang="pl-PL" dirty="0">
                <a:latin typeface="Montserrat" pitchFamily="2" charset="0"/>
              </a:rPr>
              <a:t>▪ </a:t>
            </a:r>
            <a:r>
              <a:rPr lang="pl-PL" dirty="0" err="1">
                <a:latin typeface="Montserrat" pitchFamily="2" charset="0"/>
              </a:rPr>
              <a:t>Default</a:t>
            </a:r>
            <a:r>
              <a:rPr lang="pl-PL" dirty="0">
                <a:latin typeface="Montserrat" pitchFamily="2" charset="0"/>
              </a:rPr>
              <a:t> hello </a:t>
            </a:r>
            <a:r>
              <a:rPr lang="pl-PL" dirty="0" err="1">
                <a:latin typeface="Montserrat" pitchFamily="2" charset="0"/>
              </a:rPr>
              <a:t>timer</a:t>
            </a:r>
            <a:r>
              <a:rPr lang="pl-PL" dirty="0">
                <a:latin typeface="Montserrat" pitchFamily="2" charset="0"/>
              </a:rPr>
              <a:t> 2 </a:t>
            </a:r>
            <a:r>
              <a:rPr lang="pl-PL" dirty="0" err="1">
                <a:latin typeface="Montserrat" pitchFamily="2" charset="0"/>
              </a:rPr>
              <a:t>secs</a:t>
            </a:r>
            <a:r>
              <a:rPr lang="pl-PL" dirty="0">
                <a:latin typeface="Montserrat" pitchFamily="2" charset="0"/>
              </a:rPr>
              <a:t> with </a:t>
            </a:r>
            <a:r>
              <a:rPr lang="pl-PL" dirty="0" err="1">
                <a:latin typeface="Montserrat" pitchFamily="2" charset="0"/>
              </a:rPr>
              <a:t>hold</a:t>
            </a:r>
            <a:r>
              <a:rPr lang="pl-PL" dirty="0">
                <a:latin typeface="Montserrat" pitchFamily="2" charset="0"/>
              </a:rPr>
              <a:t> down </a:t>
            </a:r>
            <a:r>
              <a:rPr lang="pl-PL" dirty="0" err="1">
                <a:latin typeface="Montserrat" pitchFamily="2" charset="0"/>
              </a:rPr>
              <a:t>timer</a:t>
            </a:r>
            <a:r>
              <a:rPr lang="pl-PL" dirty="0">
                <a:latin typeface="Montserrat" pitchFamily="2" charset="0"/>
              </a:rPr>
              <a:t> 5 </a:t>
            </a:r>
            <a:r>
              <a:rPr lang="pl-PL" dirty="0" err="1">
                <a:latin typeface="Montserrat" pitchFamily="2" charset="0"/>
              </a:rPr>
              <a:t>secs</a:t>
            </a:r>
            <a:endParaRPr lang="pl-PL" dirty="0">
              <a:latin typeface="Montserrat" pitchFamily="2" charset="0"/>
            </a:endParaRPr>
          </a:p>
          <a:p>
            <a:r>
              <a:rPr lang="pl-PL" dirty="0">
                <a:latin typeface="Montserrat" pitchFamily="2" charset="0"/>
              </a:rPr>
              <a:t> ▪ </a:t>
            </a:r>
            <a:r>
              <a:rPr lang="pl-PL" dirty="0" err="1">
                <a:latin typeface="Montserrat" pitchFamily="2" charset="0"/>
              </a:rPr>
              <a:t>Sent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over</a:t>
            </a:r>
            <a:r>
              <a:rPr lang="pl-PL" dirty="0">
                <a:latin typeface="Montserrat" pitchFamily="2" charset="0"/>
              </a:rPr>
              <a:t> UDP port 11111 </a:t>
            </a:r>
            <a:endParaRPr lang="pl-PL" sz="1600" dirty="0">
              <a:latin typeface="Montserrat" pitchFamily="2" charset="0"/>
            </a:endParaRPr>
          </a:p>
          <a:p>
            <a:endParaRPr lang="pl-PL" sz="1600" dirty="0">
              <a:solidFill>
                <a:schemeClr val="tx2">
                  <a:lumMod val="10000"/>
                </a:schemeClr>
              </a:solidFill>
              <a:effectLst/>
              <a:latin typeface="Montserrat" pitchFamily="2" charset="0"/>
            </a:endParaRPr>
          </a:p>
        </p:txBody>
      </p:sp>
      <p:pic>
        <p:nvPicPr>
          <p:cNvPr id="25601" name="Picture 1" descr="page7image1434829184">
            <a:extLst>
              <a:ext uri="{FF2B5EF4-FFF2-40B4-BE49-F238E27FC236}">
                <a16:creationId xmlns:a16="http://schemas.microsoft.com/office/drawing/2014/main" id="{A60E8A20-90A3-E039-551C-EF636417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3" descr="page7image1434829184">
            <a:extLst>
              <a:ext uri="{FF2B5EF4-FFF2-40B4-BE49-F238E27FC236}">
                <a16:creationId xmlns:a16="http://schemas.microsoft.com/office/drawing/2014/main" id="{3B8E4366-E21E-CE50-CB57-DEBE0619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page8image1435332608">
            <a:extLst>
              <a:ext uri="{FF2B5EF4-FFF2-40B4-BE49-F238E27FC236}">
                <a16:creationId xmlns:a16="http://schemas.microsoft.com/office/drawing/2014/main" id="{B00A00D9-885C-82D2-0126-76F3C5F8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3" y="698184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49" name="Picture 3" descr="page8image1435332608">
            <a:extLst>
              <a:ext uri="{FF2B5EF4-FFF2-40B4-BE49-F238E27FC236}">
                <a16:creationId xmlns:a16="http://schemas.microsoft.com/office/drawing/2014/main" id="{8092AAC0-7A3B-995E-74ED-C012ABFA3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EDF9032B-FD98-0583-05F4-1EA5E52E4AF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alphaModFix/>
          </a:blip>
          <a:stretch>
            <a:fillRect/>
          </a:stretch>
        </p:blipFill>
        <p:spPr>
          <a:xfrm>
            <a:off x="215719" y="1828678"/>
            <a:ext cx="5880281" cy="4464483"/>
          </a:xfrm>
          <a:prstGeom prst="rect">
            <a:avLst/>
          </a:prstGeom>
        </p:spPr>
      </p:pic>
      <p:sp>
        <p:nvSpPr>
          <p:cNvPr id="2" name="Strzałka kolista 1">
            <a:extLst>
              <a:ext uri="{FF2B5EF4-FFF2-40B4-BE49-F238E27FC236}">
                <a16:creationId xmlns:a16="http://schemas.microsoft.com/office/drawing/2014/main" id="{16C95C4C-30DB-CAA3-1765-3BFF79586FFE}"/>
              </a:ext>
            </a:extLst>
          </p:cNvPr>
          <p:cNvSpPr/>
          <p:nvPr/>
        </p:nvSpPr>
        <p:spPr>
          <a:xfrm>
            <a:off x="3079616" y="4904677"/>
            <a:ext cx="862668" cy="1025147"/>
          </a:xfrm>
          <a:prstGeom prst="circular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Strzałka w lewo i prawo 2">
            <a:extLst>
              <a:ext uri="{FF2B5EF4-FFF2-40B4-BE49-F238E27FC236}">
                <a16:creationId xmlns:a16="http://schemas.microsoft.com/office/drawing/2014/main" id="{99C38F45-1517-8CCE-CED0-B6ED256ACE7F}"/>
              </a:ext>
            </a:extLst>
          </p:cNvPr>
          <p:cNvSpPr/>
          <p:nvPr/>
        </p:nvSpPr>
        <p:spPr>
          <a:xfrm>
            <a:off x="3079616" y="2537718"/>
            <a:ext cx="920195" cy="20147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rostokąt 17">
            <a:extLst>
              <a:ext uri="{FF2B5EF4-FFF2-40B4-BE49-F238E27FC236}">
                <a16:creationId xmlns:a16="http://schemas.microsoft.com/office/drawing/2014/main" id="{9C2C09B9-037D-EF9A-7CA5-F1DAD1FA8355}"/>
              </a:ext>
            </a:extLst>
          </p:cNvPr>
          <p:cNvSpPr/>
          <p:nvPr/>
        </p:nvSpPr>
        <p:spPr>
          <a:xfrm>
            <a:off x="6975481" y="3503451"/>
            <a:ext cx="449213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b="1" dirty="0">
                <a:latin typeface="Montserrat" pitchFamily="2" charset="0"/>
              </a:rPr>
              <a:t>The MLAG </a:t>
            </a:r>
            <a:r>
              <a:rPr lang="pl-PL" sz="1600" b="1" dirty="0" err="1">
                <a:latin typeface="Montserrat" pitchFamily="2" charset="0"/>
              </a:rPr>
              <a:t>peer</a:t>
            </a:r>
            <a:r>
              <a:rPr lang="pl-PL" sz="1600" b="1" dirty="0">
                <a:latin typeface="Montserrat" pitchFamily="2" charset="0"/>
              </a:rPr>
              <a:t>-link </a:t>
            </a:r>
            <a:r>
              <a:rPr lang="pl-PL" sz="1600" b="1" dirty="0" err="1">
                <a:latin typeface="Montserrat" pitchFamily="2" charset="0"/>
              </a:rPr>
              <a:t>carries</a:t>
            </a:r>
            <a:r>
              <a:rPr lang="pl-PL" sz="1600" b="1" dirty="0">
                <a:latin typeface="Montserrat" pitchFamily="2" charset="0"/>
              </a:rPr>
              <a:t> the </a:t>
            </a:r>
            <a:r>
              <a:rPr lang="pl-PL" sz="1600" b="1" dirty="0" err="1">
                <a:latin typeface="Montserrat" pitchFamily="2" charset="0"/>
              </a:rPr>
              <a:t>following</a:t>
            </a:r>
            <a:r>
              <a:rPr lang="pl-PL" sz="1600" b="1" dirty="0">
                <a:latin typeface="Montserrat" pitchFamily="2" charset="0"/>
              </a:rPr>
              <a:t> </a:t>
            </a:r>
            <a:r>
              <a:rPr lang="pl-PL" sz="1600" b="1" dirty="0" err="1">
                <a:latin typeface="Montserrat" pitchFamily="2" charset="0"/>
              </a:rPr>
              <a:t>traffic</a:t>
            </a:r>
            <a:r>
              <a:rPr lang="pl-PL" sz="1600" b="1" dirty="0">
                <a:latin typeface="Montserrat" pitchFamily="2" charset="0"/>
              </a:rPr>
              <a:t>: </a:t>
            </a:r>
          </a:p>
          <a:p>
            <a:r>
              <a:rPr lang="pl-PL" dirty="0">
                <a:latin typeface="Montserrat" pitchFamily="2" charset="0"/>
              </a:rPr>
              <a:t>▪ </a:t>
            </a:r>
            <a:r>
              <a:rPr lang="pl-PL" dirty="0" err="1">
                <a:latin typeface="Montserrat" pitchFamily="2" charset="0"/>
              </a:rPr>
              <a:t>BPDUs</a:t>
            </a:r>
            <a:r>
              <a:rPr lang="pl-PL" dirty="0">
                <a:latin typeface="Montserrat" pitchFamily="2" charset="0"/>
              </a:rPr>
              <a:t> (IEEE / PVST) </a:t>
            </a:r>
          </a:p>
          <a:p>
            <a:r>
              <a:rPr lang="pl-PL" dirty="0">
                <a:latin typeface="Montserrat" pitchFamily="2" charset="0"/>
              </a:rPr>
              <a:t>▪ LLDP </a:t>
            </a:r>
            <a:r>
              <a:rPr lang="pl-PL" dirty="0" err="1">
                <a:latin typeface="Montserrat" pitchFamily="2" charset="0"/>
              </a:rPr>
              <a:t>PDUs</a:t>
            </a:r>
            <a:br>
              <a:rPr lang="pl-PL" dirty="0">
                <a:latin typeface="Montserrat" pitchFamily="2" charset="0"/>
              </a:rPr>
            </a:br>
            <a:r>
              <a:rPr lang="pl-PL" dirty="0">
                <a:latin typeface="Montserrat" pitchFamily="2" charset="0"/>
              </a:rPr>
              <a:t>▪ IGMPv1/v2/v3</a:t>
            </a:r>
            <a:br>
              <a:rPr lang="pl-PL" dirty="0">
                <a:latin typeface="Montserrat" pitchFamily="2" charset="0"/>
              </a:rPr>
            </a:br>
            <a:r>
              <a:rPr lang="pl-PL" dirty="0">
                <a:latin typeface="Montserrat" pitchFamily="2" charset="0"/>
              </a:rPr>
              <a:t>▪ MLAG </a:t>
            </a:r>
            <a:r>
              <a:rPr lang="pl-PL" dirty="0" err="1">
                <a:latin typeface="Montserrat" pitchFamily="2" charset="0"/>
              </a:rPr>
              <a:t>Heartbeats</a:t>
            </a:r>
            <a:r>
              <a:rPr lang="pl-PL" dirty="0">
                <a:latin typeface="Montserrat" pitchFamily="2" charset="0"/>
              </a:rPr>
              <a:t> </a:t>
            </a:r>
          </a:p>
          <a:p>
            <a:r>
              <a:rPr lang="pl-PL" dirty="0">
                <a:latin typeface="Montserrat" pitchFamily="2" charset="0"/>
              </a:rPr>
              <a:t>▪ PIM </a:t>
            </a:r>
          </a:p>
        </p:txBody>
      </p:sp>
      <p:cxnSp>
        <p:nvCxnSpPr>
          <p:cNvPr id="8" name="Łącznik prosty ze strzałką 7">
            <a:extLst>
              <a:ext uri="{FF2B5EF4-FFF2-40B4-BE49-F238E27FC236}">
                <a16:creationId xmlns:a16="http://schemas.microsoft.com/office/drawing/2014/main" id="{6D0925A4-4881-DAD3-BB40-82D13ECB9A09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094227" y="2077922"/>
            <a:ext cx="2768225" cy="429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Łącznik prosty ze strzałką 23">
            <a:extLst>
              <a:ext uri="{FF2B5EF4-FFF2-40B4-BE49-F238E27FC236}">
                <a16:creationId xmlns:a16="http://schemas.microsoft.com/office/drawing/2014/main" id="{3F07B096-B73C-90C9-9841-97A107C5C3A9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3633846" y="3149721"/>
            <a:ext cx="3228606" cy="26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854C435C-9D2C-88C9-F4B6-A68B4EC25102}"/>
              </a:ext>
            </a:extLst>
          </p:cNvPr>
          <p:cNvSpPr txBox="1"/>
          <p:nvPr/>
        </p:nvSpPr>
        <p:spPr>
          <a:xfrm>
            <a:off x="6862452" y="3249677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4643662B-F6F0-AEB0-E1DE-804C1BA12E10}"/>
              </a:ext>
            </a:extLst>
          </p:cNvPr>
          <p:cNvSpPr txBox="1"/>
          <p:nvPr/>
        </p:nvSpPr>
        <p:spPr>
          <a:xfrm>
            <a:off x="6862452" y="519147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03.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5646AC45-46EC-FCD0-97BF-6FF9200AC369}"/>
              </a:ext>
            </a:extLst>
          </p:cNvPr>
          <p:cNvSpPr/>
          <p:nvPr/>
        </p:nvSpPr>
        <p:spPr>
          <a:xfrm>
            <a:off x="6975481" y="5437863"/>
            <a:ext cx="48930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latin typeface="Montserrat" pitchFamily="2" charset="0"/>
              </a:rPr>
              <a:t>Data </a:t>
            </a:r>
            <a:r>
              <a:rPr lang="pl-PL" b="1" dirty="0" err="1">
                <a:latin typeface="Montserrat" pitchFamily="2" charset="0"/>
              </a:rPr>
              <a:t>Traffic</a:t>
            </a:r>
            <a:r>
              <a:rPr lang="pl-PL" b="1" dirty="0">
                <a:latin typeface="Montserrat" pitchFamily="2" charset="0"/>
              </a:rPr>
              <a:t> on MLAG </a:t>
            </a:r>
            <a:r>
              <a:rPr lang="pl-PL" b="1" dirty="0" err="1">
                <a:latin typeface="Montserrat" pitchFamily="2" charset="0"/>
              </a:rPr>
              <a:t>peer</a:t>
            </a:r>
            <a:r>
              <a:rPr lang="pl-PL" b="1" dirty="0">
                <a:latin typeface="Montserrat" pitchFamily="2" charset="0"/>
              </a:rPr>
              <a:t>-link: </a:t>
            </a:r>
            <a:endParaRPr lang="pl-PL" sz="1600" dirty="0">
              <a:latin typeface="Montserrat" pitchFamily="2" charset="0"/>
            </a:endParaRPr>
          </a:p>
          <a:p>
            <a:r>
              <a:rPr lang="pl-PL" dirty="0" err="1">
                <a:latin typeface="Montserrat" pitchFamily="2" charset="0"/>
              </a:rPr>
              <a:t>Traffic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may</a:t>
            </a:r>
            <a:r>
              <a:rPr lang="pl-PL" dirty="0">
                <a:latin typeface="Montserrat" pitchFamily="2" charset="0"/>
              </a:rPr>
              <a:t> be </a:t>
            </a:r>
            <a:r>
              <a:rPr lang="pl-PL" dirty="0" err="1">
                <a:latin typeface="Montserrat" pitchFamily="2" charset="0"/>
              </a:rPr>
              <a:t>routed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over</a:t>
            </a:r>
            <a:r>
              <a:rPr lang="pl-PL" dirty="0">
                <a:latin typeface="Montserrat" pitchFamily="2" charset="0"/>
              </a:rPr>
              <a:t> the </a:t>
            </a:r>
            <a:r>
              <a:rPr lang="pl-PL" dirty="0" err="1">
                <a:latin typeface="Montserrat" pitchFamily="2" charset="0"/>
              </a:rPr>
              <a:t>peer</a:t>
            </a:r>
            <a:r>
              <a:rPr lang="pl-PL" dirty="0">
                <a:latin typeface="Montserrat" pitchFamily="2" charset="0"/>
              </a:rPr>
              <a:t> link </a:t>
            </a:r>
            <a:r>
              <a:rPr lang="pl-PL" dirty="0" err="1">
                <a:latin typeface="Montserrat" pitchFamily="2" charset="0"/>
              </a:rPr>
              <a:t>if</a:t>
            </a:r>
            <a:r>
              <a:rPr lang="pl-PL" dirty="0">
                <a:latin typeface="Montserrat" pitchFamily="2" charset="0"/>
              </a:rPr>
              <a:t> a host </a:t>
            </a:r>
            <a:r>
              <a:rPr lang="pl-PL" dirty="0" err="1">
                <a:latin typeface="Montserrat" pitchFamily="2" charset="0"/>
              </a:rPr>
              <a:t>connected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only</a:t>
            </a:r>
            <a:r>
              <a:rPr lang="pl-PL" dirty="0">
                <a:latin typeface="Montserrat" pitchFamily="2" charset="0"/>
              </a:rPr>
              <a:t> to TOR1 </a:t>
            </a:r>
            <a:r>
              <a:rPr lang="pl-PL" dirty="0" err="1">
                <a:latin typeface="Montserrat" pitchFamily="2" charset="0"/>
              </a:rPr>
              <a:t>sends</a:t>
            </a:r>
            <a:r>
              <a:rPr lang="pl-PL" dirty="0">
                <a:latin typeface="Montserrat" pitchFamily="2" charset="0"/>
              </a:rPr>
              <a:t> a </a:t>
            </a:r>
            <a:r>
              <a:rPr lang="pl-PL" dirty="0" err="1">
                <a:latin typeface="Montserrat" pitchFamily="2" charset="0"/>
              </a:rPr>
              <a:t>packet</a:t>
            </a:r>
            <a:r>
              <a:rPr lang="pl-PL" dirty="0">
                <a:latin typeface="Montserrat" pitchFamily="2" charset="0"/>
              </a:rPr>
              <a:t> to a host </a:t>
            </a:r>
            <a:r>
              <a:rPr lang="pl-PL" dirty="0" err="1">
                <a:latin typeface="Montserrat" pitchFamily="2" charset="0"/>
              </a:rPr>
              <a:t>connected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only</a:t>
            </a:r>
            <a:r>
              <a:rPr lang="pl-PL" dirty="0">
                <a:latin typeface="Montserrat" pitchFamily="2" charset="0"/>
              </a:rPr>
              <a:t> to TOR2. </a:t>
            </a:r>
            <a:endParaRPr lang="pl-PL" sz="1600" dirty="0">
              <a:effectLst/>
              <a:latin typeface="Montserrat" pitchFamily="2" charset="0"/>
            </a:endParaRPr>
          </a:p>
        </p:txBody>
      </p:sp>
      <p:cxnSp>
        <p:nvCxnSpPr>
          <p:cNvPr id="31" name="Łącznik prosty ze strzałką 30">
            <a:extLst>
              <a:ext uri="{FF2B5EF4-FFF2-40B4-BE49-F238E27FC236}">
                <a16:creationId xmlns:a16="http://schemas.microsoft.com/office/drawing/2014/main" id="{2A90B913-3077-651B-B234-BC1A2DE4DF36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496287" y="5261630"/>
            <a:ext cx="3366165" cy="99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" name="Obraz 19">
            <a:extLst>
              <a:ext uri="{FF2B5EF4-FFF2-40B4-BE49-F238E27FC236}">
                <a16:creationId xmlns:a16="http://schemas.microsoft.com/office/drawing/2014/main" id="{7EDD4558-DD58-6BFD-5311-9EBC1210F5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7550" y="2616200"/>
            <a:ext cx="5676900" cy="1625600"/>
          </a:xfrm>
          <a:prstGeom prst="rect">
            <a:avLst/>
          </a:prstGeom>
          <a:effectLst>
            <a:outerShdw blurRad="269435" dist="350132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27412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>
            <a:extLst>
              <a:ext uri="{FF2B5EF4-FFF2-40B4-BE49-F238E27FC236}">
                <a16:creationId xmlns:a16="http://schemas.microsoft.com/office/drawing/2014/main" id="{8B2B6543-D426-7CE5-8027-BBDF16190C32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alphaModFix/>
          </a:blip>
          <a:stretch>
            <a:fillRect/>
          </a:stretch>
        </p:blipFill>
        <p:spPr>
          <a:xfrm>
            <a:off x="215719" y="1828678"/>
            <a:ext cx="5880281" cy="4464483"/>
          </a:xfrm>
          <a:prstGeom prst="rect">
            <a:avLst/>
          </a:prstGeom>
        </p:spPr>
      </p:pic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1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– </a:t>
            </a:r>
            <a:r>
              <a:rPr lang="pl-PL" dirty="0" err="1"/>
              <a:t>Configure</a:t>
            </a:r>
            <a:r>
              <a:rPr lang="pl-PL" dirty="0"/>
              <a:t> the MLAG VLAN </a:t>
            </a:r>
            <a:r>
              <a:rPr lang="pl-PL" dirty="0" err="1"/>
              <a:t>at</a:t>
            </a:r>
            <a:r>
              <a:rPr lang="pl-PL" dirty="0"/>
              <a:t> Layer2</a:t>
            </a:r>
            <a:endParaRPr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3EE4486-E239-32CB-B086-3802E22D7D81}"/>
              </a:ext>
            </a:extLst>
          </p:cNvPr>
          <p:cNvSpPr/>
          <p:nvPr/>
        </p:nvSpPr>
        <p:spPr>
          <a:xfrm>
            <a:off x="2958857" y="614787"/>
            <a:ext cx="8339407" cy="145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8303485-5C40-2AD2-715F-4B066FD7F5A3}"/>
              </a:ext>
            </a:extLst>
          </p:cNvPr>
          <p:cNvSpPr txBox="1"/>
          <p:nvPr/>
        </p:nvSpPr>
        <p:spPr>
          <a:xfrm>
            <a:off x="6862452" y="190864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pic>
        <p:nvPicPr>
          <p:cNvPr id="25601" name="Picture 1" descr="page7image1434829184">
            <a:extLst>
              <a:ext uri="{FF2B5EF4-FFF2-40B4-BE49-F238E27FC236}">
                <a16:creationId xmlns:a16="http://schemas.microsoft.com/office/drawing/2014/main" id="{A60E8A20-90A3-E039-551C-EF636417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3" descr="page7image1434829184">
            <a:extLst>
              <a:ext uri="{FF2B5EF4-FFF2-40B4-BE49-F238E27FC236}">
                <a16:creationId xmlns:a16="http://schemas.microsoft.com/office/drawing/2014/main" id="{3B8E4366-E21E-CE50-CB57-DEBE0619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page8image1435332608">
            <a:extLst>
              <a:ext uri="{FF2B5EF4-FFF2-40B4-BE49-F238E27FC236}">
                <a16:creationId xmlns:a16="http://schemas.microsoft.com/office/drawing/2014/main" id="{B00A00D9-885C-82D2-0126-76F3C5F8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3" y="698184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689EA05-DAC3-4EC8-A2F5-C6A190BB6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143" y="742118"/>
            <a:ext cx="184731" cy="369332"/>
          </a:xfrm>
          <a:prstGeom prst="rect">
            <a:avLst/>
          </a:prstGeom>
          <a:solidFill>
            <a:srgbClr val="8CB7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697" name="Picture 3" descr="page8image1435332608">
            <a:extLst>
              <a:ext uri="{FF2B5EF4-FFF2-40B4-BE49-F238E27FC236}">
                <a16:creationId xmlns:a16="http://schemas.microsoft.com/office/drawing/2014/main" id="{3F533FB5-15E6-BB88-C92A-D032045A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AE729EB5-5B93-B312-D072-10C2CFDFC90B}"/>
              </a:ext>
            </a:extLst>
          </p:cNvPr>
          <p:cNvSpPr/>
          <p:nvPr/>
        </p:nvSpPr>
        <p:spPr>
          <a:xfrm>
            <a:off x="6982814" y="2209105"/>
            <a:ext cx="451692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b="1" dirty="0" err="1">
                <a:latin typeface="Montserrat" pitchFamily="2" charset="0"/>
              </a:rPr>
              <a:t>Steps</a:t>
            </a:r>
            <a:r>
              <a:rPr lang="pl-PL" sz="1600" b="1" dirty="0">
                <a:latin typeface="Montserrat" pitchFamily="2" charset="0"/>
              </a:rPr>
              <a:t> to </a:t>
            </a:r>
            <a:r>
              <a:rPr lang="pl-PL" sz="1600" b="1" dirty="0" err="1">
                <a:latin typeface="Montserrat" pitchFamily="2" charset="0"/>
              </a:rPr>
              <a:t>create</a:t>
            </a:r>
            <a:r>
              <a:rPr lang="pl-PL" sz="1600" b="1" dirty="0">
                <a:latin typeface="Montserrat" pitchFamily="2" charset="0"/>
              </a:rPr>
              <a:t> L2 MLAG VLAN:</a:t>
            </a:r>
          </a:p>
          <a:p>
            <a:endParaRPr lang="pl-PL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Montserrat" pitchFamily="2" charset="0"/>
              </a:rPr>
              <a:t>Create</a:t>
            </a:r>
            <a:r>
              <a:rPr lang="pl-PL" dirty="0">
                <a:latin typeface="Montserrat" pitchFamily="2" charset="0"/>
              </a:rPr>
              <a:t> a </a:t>
            </a:r>
            <a:r>
              <a:rPr lang="pl-PL" dirty="0" err="1">
                <a:latin typeface="Montserrat" pitchFamily="2" charset="0"/>
              </a:rPr>
              <a:t>Layer</a:t>
            </a:r>
            <a:r>
              <a:rPr lang="pl-PL" dirty="0">
                <a:latin typeface="Montserrat" pitchFamily="2" charset="0"/>
              </a:rPr>
              <a:t> 2 VLAN </a:t>
            </a:r>
            <a:r>
              <a:rPr lang="pl-PL" dirty="0" err="1">
                <a:latin typeface="Montserrat" pitchFamily="2" charset="0"/>
              </a:rPr>
              <a:t>e.g</a:t>
            </a:r>
            <a:r>
              <a:rPr lang="pl-PL" dirty="0">
                <a:latin typeface="Montserrat" pitchFamily="2" charset="0"/>
              </a:rPr>
              <a:t>. VLAN 4094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Montserrat" pitchFamily="2" charset="0"/>
              </a:rPr>
              <a:t>Assign</a:t>
            </a:r>
            <a:r>
              <a:rPr lang="pl-PL" dirty="0">
                <a:latin typeface="Montserrat" pitchFamily="2" charset="0"/>
              </a:rPr>
              <a:t> the VLAN to a port-</a:t>
            </a:r>
            <a:r>
              <a:rPr lang="pl-PL" dirty="0" err="1">
                <a:latin typeface="Montserrat" pitchFamily="2" charset="0"/>
              </a:rPr>
              <a:t>group</a:t>
            </a:r>
            <a:endParaRPr lang="pl-PL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Assign</a:t>
            </a:r>
            <a:r>
              <a:rPr lang="pl-PL" dirty="0">
                <a:latin typeface="Montserrat" pitchFamily="2" charset="0"/>
              </a:rPr>
              <a:t> VLAN port-</a:t>
            </a:r>
            <a:r>
              <a:rPr lang="pl-PL" dirty="0" err="1">
                <a:latin typeface="Montserrat" pitchFamily="2" charset="0"/>
              </a:rPr>
              <a:t>group</a:t>
            </a:r>
            <a:r>
              <a:rPr lang="pl-PL" dirty="0">
                <a:latin typeface="Montserrat" pitchFamily="2" charset="0"/>
              </a:rPr>
              <a:t> to the MLAG </a:t>
            </a:r>
            <a:r>
              <a:rPr lang="pl-PL" dirty="0" err="1">
                <a:latin typeface="Montserrat" pitchFamily="2" charset="0"/>
              </a:rPr>
              <a:t>peer</a:t>
            </a:r>
            <a:r>
              <a:rPr lang="pl-PL" dirty="0">
                <a:latin typeface="Montserrat" pitchFamily="2" charset="0"/>
              </a:rPr>
              <a:t>-link port-channel to </a:t>
            </a:r>
            <a:r>
              <a:rPr lang="pl-PL" dirty="0" err="1">
                <a:latin typeface="Montserrat" pitchFamily="2" charset="0"/>
              </a:rPr>
              <a:t>aid</a:t>
            </a:r>
            <a:r>
              <a:rPr lang="pl-PL" dirty="0">
                <a:latin typeface="Montserrat" pitchFamily="2" charset="0"/>
              </a:rPr>
              <a:t> MLAG </a:t>
            </a:r>
            <a:r>
              <a:rPr lang="pl-PL" dirty="0" err="1">
                <a:latin typeface="Montserrat" pitchFamily="2" charset="0"/>
              </a:rPr>
              <a:t>communication</a:t>
            </a:r>
            <a:endParaRPr lang="pl-PL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latin typeface="Montserrat" pitchFamily="2" charset="0"/>
              </a:rPr>
              <a:t>Turn</a:t>
            </a:r>
            <a:r>
              <a:rPr lang="pl-PL" dirty="0">
                <a:latin typeface="Montserrat" pitchFamily="2" charset="0"/>
              </a:rPr>
              <a:t>-off </a:t>
            </a:r>
            <a:r>
              <a:rPr lang="pl-PL" dirty="0" err="1">
                <a:latin typeface="Montserrat" pitchFamily="2" charset="0"/>
              </a:rPr>
              <a:t>spanning-tree</a:t>
            </a:r>
            <a:r>
              <a:rPr lang="pl-PL" dirty="0">
                <a:latin typeface="Montserrat" pitchFamily="2" charset="0"/>
              </a:rPr>
              <a:t> on MLAG VLAN 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D4AB0359-ED1B-C003-2BD2-57DFCC4B8B26}"/>
              </a:ext>
            </a:extLst>
          </p:cNvPr>
          <p:cNvSpPr/>
          <p:nvPr/>
        </p:nvSpPr>
        <p:spPr>
          <a:xfrm>
            <a:off x="6735284" y="4356224"/>
            <a:ext cx="49336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b="1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NOTE: 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By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assigning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VLAN 4094 and Port-Channel10 (Po10) to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trunk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group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'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mlagpeer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'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prevents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VLAN 4094 from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being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carried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on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any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trunk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other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than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Po10. </a:t>
            </a:r>
          </a:p>
          <a:p>
            <a:endParaRPr lang="pl-PL" dirty="0">
              <a:solidFill>
                <a:schemeClr val="tx2">
                  <a:lumMod val="10000"/>
                </a:schemeClr>
              </a:solidFill>
              <a:latin typeface="Montserrat" pitchFamily="2" charset="0"/>
            </a:endParaRPr>
          </a:p>
          <a:p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This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allows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you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to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safely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disable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spanning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tree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on VLAN 4094 (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ensuring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that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the MLAG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peers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can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communicate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)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without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creating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a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loop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through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the (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other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)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trunk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links</a:t>
            </a:r>
            <a:r>
              <a:rPr lang="pl-PL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endParaRPr lang="pl-PL" dirty="0">
              <a:solidFill>
                <a:schemeClr val="tx2">
                  <a:lumMod val="10000"/>
                </a:schemeClr>
              </a:solidFill>
              <a:effectLst/>
              <a:latin typeface="Montserrat" pitchFamily="2" charset="0"/>
            </a:endParaRP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037758B2-E67C-0E06-77F8-23367E07C5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650" y="2292350"/>
            <a:ext cx="5854700" cy="2273300"/>
          </a:xfrm>
          <a:prstGeom prst="rect">
            <a:avLst/>
          </a:prstGeom>
          <a:effectLst>
            <a:outerShdw blurRad="269435" dist="350132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52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>
            <a:extLst>
              <a:ext uri="{FF2B5EF4-FFF2-40B4-BE49-F238E27FC236}">
                <a16:creationId xmlns:a16="http://schemas.microsoft.com/office/drawing/2014/main" id="{8B2B6543-D426-7CE5-8027-BBDF16190C3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/>
          </a:blip>
          <a:stretch>
            <a:fillRect/>
          </a:stretch>
        </p:blipFill>
        <p:spPr>
          <a:xfrm>
            <a:off x="215719" y="1828678"/>
            <a:ext cx="5880281" cy="4464483"/>
          </a:xfrm>
          <a:prstGeom prst="rect">
            <a:avLst/>
          </a:prstGeom>
        </p:spPr>
      </p:pic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1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– </a:t>
            </a:r>
            <a:r>
              <a:rPr lang="pl-PL" dirty="0" err="1"/>
              <a:t>Configure</a:t>
            </a:r>
            <a:r>
              <a:rPr lang="pl-PL" dirty="0"/>
              <a:t> the MLAG VLAN </a:t>
            </a:r>
            <a:r>
              <a:rPr lang="pl-PL" dirty="0" err="1"/>
              <a:t>at</a:t>
            </a:r>
            <a:r>
              <a:rPr lang="pl-PL" dirty="0"/>
              <a:t> Layer3</a:t>
            </a:r>
            <a:endParaRPr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3EE4486-E239-32CB-B086-3802E22D7D81}"/>
              </a:ext>
            </a:extLst>
          </p:cNvPr>
          <p:cNvSpPr/>
          <p:nvPr/>
        </p:nvSpPr>
        <p:spPr>
          <a:xfrm>
            <a:off x="2958857" y="614787"/>
            <a:ext cx="8339407" cy="145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8303485-5C40-2AD2-715F-4B066FD7F5A3}"/>
              </a:ext>
            </a:extLst>
          </p:cNvPr>
          <p:cNvSpPr txBox="1"/>
          <p:nvPr/>
        </p:nvSpPr>
        <p:spPr>
          <a:xfrm>
            <a:off x="6862452" y="190864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pic>
        <p:nvPicPr>
          <p:cNvPr id="25601" name="Picture 1" descr="page7image1434829184">
            <a:extLst>
              <a:ext uri="{FF2B5EF4-FFF2-40B4-BE49-F238E27FC236}">
                <a16:creationId xmlns:a16="http://schemas.microsoft.com/office/drawing/2014/main" id="{A60E8A20-90A3-E039-551C-EF636417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3" descr="page7image1434829184">
            <a:extLst>
              <a:ext uri="{FF2B5EF4-FFF2-40B4-BE49-F238E27FC236}">
                <a16:creationId xmlns:a16="http://schemas.microsoft.com/office/drawing/2014/main" id="{3B8E4366-E21E-CE50-CB57-DEBE0619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page8image1435332608">
            <a:extLst>
              <a:ext uri="{FF2B5EF4-FFF2-40B4-BE49-F238E27FC236}">
                <a16:creationId xmlns:a16="http://schemas.microsoft.com/office/drawing/2014/main" id="{B00A00D9-885C-82D2-0126-76F3C5F8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3" y="698184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689EA05-DAC3-4EC8-A2F5-C6A190BB6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143" y="742118"/>
            <a:ext cx="184731" cy="369332"/>
          </a:xfrm>
          <a:prstGeom prst="rect">
            <a:avLst/>
          </a:prstGeom>
          <a:solidFill>
            <a:srgbClr val="8CB7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697" name="Picture 3" descr="page8image1435332608">
            <a:extLst>
              <a:ext uri="{FF2B5EF4-FFF2-40B4-BE49-F238E27FC236}">
                <a16:creationId xmlns:a16="http://schemas.microsoft.com/office/drawing/2014/main" id="{3F533FB5-15E6-BB88-C92A-D032045A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AE729EB5-5B93-B312-D072-10C2CFDFC90B}"/>
              </a:ext>
            </a:extLst>
          </p:cNvPr>
          <p:cNvSpPr/>
          <p:nvPr/>
        </p:nvSpPr>
        <p:spPr>
          <a:xfrm>
            <a:off x="6982814" y="2209105"/>
            <a:ext cx="4516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latin typeface="Montserrat" pitchFamily="2" charset="0"/>
              </a:rPr>
              <a:t>On </a:t>
            </a:r>
            <a:r>
              <a:rPr lang="pl-PL" sz="1600" dirty="0" err="1">
                <a:latin typeface="Montserrat" pitchFamily="2" charset="0"/>
              </a:rPr>
              <a:t>each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switch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create</a:t>
            </a:r>
            <a:r>
              <a:rPr lang="pl-PL" sz="1600" dirty="0">
                <a:latin typeface="Montserrat" pitchFamily="2" charset="0"/>
              </a:rPr>
              <a:t> a </a:t>
            </a:r>
            <a:r>
              <a:rPr lang="pl-PL" sz="1600" dirty="0" err="1">
                <a:latin typeface="Montserrat" pitchFamily="2" charset="0"/>
              </a:rPr>
              <a:t>Layer</a:t>
            </a:r>
            <a:r>
              <a:rPr lang="pl-PL" sz="1600" dirty="0">
                <a:latin typeface="Montserrat" pitchFamily="2" charset="0"/>
              </a:rPr>
              <a:t> 3 MLAG VLAN </a:t>
            </a:r>
            <a:r>
              <a:rPr lang="pl-PL" sz="1600" dirty="0" err="1">
                <a:latin typeface="Montserrat" pitchFamily="2" charset="0"/>
              </a:rPr>
              <a:t>interface</a:t>
            </a:r>
            <a:r>
              <a:rPr lang="pl-PL" sz="1600" dirty="0">
                <a:latin typeface="Montserrat" pitchFamily="2" charset="0"/>
              </a:rPr>
              <a:t> and </a:t>
            </a:r>
            <a:r>
              <a:rPr lang="pl-PL" sz="1600" dirty="0" err="1">
                <a:latin typeface="Montserrat" pitchFamily="2" charset="0"/>
              </a:rPr>
              <a:t>assign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it</a:t>
            </a:r>
            <a:r>
              <a:rPr lang="pl-PL" sz="1600" dirty="0">
                <a:latin typeface="Montserrat" pitchFamily="2" charset="0"/>
              </a:rPr>
              <a:t> with a </a:t>
            </a:r>
            <a:r>
              <a:rPr lang="pl-PL" sz="1600" dirty="0" err="1">
                <a:latin typeface="Montserrat" pitchFamily="2" charset="0"/>
              </a:rPr>
              <a:t>unique</a:t>
            </a:r>
            <a:r>
              <a:rPr lang="pl-PL" sz="1600" dirty="0">
                <a:latin typeface="Montserrat" pitchFamily="2" charset="0"/>
              </a:rPr>
              <a:t> non-</a:t>
            </a:r>
            <a:r>
              <a:rPr lang="pl-PL" sz="1600" dirty="0" err="1">
                <a:latin typeface="Montserrat" pitchFamily="2" charset="0"/>
              </a:rPr>
              <a:t>routable</a:t>
            </a:r>
            <a:r>
              <a:rPr lang="pl-PL" sz="1600" dirty="0">
                <a:latin typeface="Montserrat" pitchFamily="2" charset="0"/>
              </a:rPr>
              <a:t> IP </a:t>
            </a:r>
            <a:r>
              <a:rPr lang="pl-PL" sz="1600" dirty="0" err="1">
                <a:latin typeface="Montserrat" pitchFamily="2" charset="0"/>
              </a:rPr>
              <a:t>address</a:t>
            </a:r>
            <a:endParaRPr lang="pl-PL" sz="1600" dirty="0">
              <a:latin typeface="Montserrat" pitchFamily="2" charset="0"/>
            </a:endParaRPr>
          </a:p>
        </p:txBody>
      </p:sp>
      <p:pic>
        <p:nvPicPr>
          <p:cNvPr id="32769" name="Picture 2" descr="page10image1434816064">
            <a:extLst>
              <a:ext uri="{FF2B5EF4-FFF2-40B4-BE49-F238E27FC236}">
                <a16:creationId xmlns:a16="http://schemas.microsoft.com/office/drawing/2014/main" id="{D5D4C807-0D7B-56E8-0CAD-41056D6E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4" descr="page10image1434816064">
            <a:extLst>
              <a:ext uri="{FF2B5EF4-FFF2-40B4-BE49-F238E27FC236}">
                <a16:creationId xmlns:a16="http://schemas.microsoft.com/office/drawing/2014/main" id="{C6CB6E6F-5871-8DD0-FD09-D89E25DA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6" descr="page10image1434816064">
            <a:extLst>
              <a:ext uri="{FF2B5EF4-FFF2-40B4-BE49-F238E27FC236}">
                <a16:creationId xmlns:a16="http://schemas.microsoft.com/office/drawing/2014/main" id="{0BAAD62E-502D-FB94-C035-DB3B08C9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230E0126-1B85-535A-8C12-17EF990358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0600" y="3168650"/>
            <a:ext cx="5130800" cy="520700"/>
          </a:xfrm>
          <a:prstGeom prst="rect">
            <a:avLst/>
          </a:prstGeom>
          <a:effectLst>
            <a:outerShdw blurRad="269435" dist="350132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17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>
            <a:extLst>
              <a:ext uri="{FF2B5EF4-FFF2-40B4-BE49-F238E27FC236}">
                <a16:creationId xmlns:a16="http://schemas.microsoft.com/office/drawing/2014/main" id="{8B2B6543-D426-7CE5-8027-BBDF16190C3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/>
          </a:blip>
          <a:stretch>
            <a:fillRect/>
          </a:stretch>
        </p:blipFill>
        <p:spPr>
          <a:xfrm>
            <a:off x="215719" y="1828678"/>
            <a:ext cx="5880281" cy="4464483"/>
          </a:xfrm>
          <a:prstGeom prst="rect">
            <a:avLst/>
          </a:prstGeom>
        </p:spPr>
      </p:pic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1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– </a:t>
            </a:r>
            <a:r>
              <a:rPr lang="pl-PL" dirty="0" err="1"/>
              <a:t>Configure</a:t>
            </a:r>
            <a:r>
              <a:rPr lang="pl-PL" dirty="0"/>
              <a:t> the MLAG </a:t>
            </a:r>
            <a:r>
              <a:rPr lang="pl-PL" dirty="0" err="1"/>
              <a:t>Domain</a:t>
            </a:r>
            <a:endParaRPr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3EE4486-E239-32CB-B086-3802E22D7D81}"/>
              </a:ext>
            </a:extLst>
          </p:cNvPr>
          <p:cNvSpPr/>
          <p:nvPr/>
        </p:nvSpPr>
        <p:spPr>
          <a:xfrm>
            <a:off x="2958857" y="614787"/>
            <a:ext cx="8339407" cy="145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8303485-5C40-2AD2-715F-4B066FD7F5A3}"/>
              </a:ext>
            </a:extLst>
          </p:cNvPr>
          <p:cNvSpPr txBox="1"/>
          <p:nvPr/>
        </p:nvSpPr>
        <p:spPr>
          <a:xfrm>
            <a:off x="6862452" y="190864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pic>
        <p:nvPicPr>
          <p:cNvPr id="25601" name="Picture 1" descr="page7image1434829184">
            <a:extLst>
              <a:ext uri="{FF2B5EF4-FFF2-40B4-BE49-F238E27FC236}">
                <a16:creationId xmlns:a16="http://schemas.microsoft.com/office/drawing/2014/main" id="{A60E8A20-90A3-E039-551C-EF636417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3" descr="page7image1434829184">
            <a:extLst>
              <a:ext uri="{FF2B5EF4-FFF2-40B4-BE49-F238E27FC236}">
                <a16:creationId xmlns:a16="http://schemas.microsoft.com/office/drawing/2014/main" id="{3B8E4366-E21E-CE50-CB57-DEBE0619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page8image1435332608">
            <a:extLst>
              <a:ext uri="{FF2B5EF4-FFF2-40B4-BE49-F238E27FC236}">
                <a16:creationId xmlns:a16="http://schemas.microsoft.com/office/drawing/2014/main" id="{B00A00D9-885C-82D2-0126-76F3C5F8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3" y="698184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A689EA05-DAC3-4EC8-A2F5-C6A190BB6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143" y="742118"/>
            <a:ext cx="184731" cy="369332"/>
          </a:xfrm>
          <a:prstGeom prst="rect">
            <a:avLst/>
          </a:prstGeom>
          <a:solidFill>
            <a:srgbClr val="8CB7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9697" name="Picture 3" descr="page8image1435332608">
            <a:extLst>
              <a:ext uri="{FF2B5EF4-FFF2-40B4-BE49-F238E27FC236}">
                <a16:creationId xmlns:a16="http://schemas.microsoft.com/office/drawing/2014/main" id="{3F533FB5-15E6-BB88-C92A-D032045A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AE729EB5-5B93-B312-D072-10C2CFDFC90B}"/>
              </a:ext>
            </a:extLst>
          </p:cNvPr>
          <p:cNvSpPr/>
          <p:nvPr/>
        </p:nvSpPr>
        <p:spPr>
          <a:xfrm>
            <a:off x="6982814" y="2209105"/>
            <a:ext cx="4516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latin typeface="Montserrat" pitchFamily="2" charset="0"/>
              </a:rPr>
              <a:t>The MLAG </a:t>
            </a:r>
            <a:r>
              <a:rPr lang="pl-PL" sz="1600" dirty="0" err="1">
                <a:latin typeface="Montserrat" pitchFamily="2" charset="0"/>
              </a:rPr>
              <a:t>peer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relationship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will</a:t>
            </a:r>
            <a:r>
              <a:rPr lang="pl-PL" sz="1600" dirty="0">
                <a:latin typeface="Montserrat" pitchFamily="2" charset="0"/>
              </a:rPr>
              <a:t> form </a:t>
            </a:r>
            <a:r>
              <a:rPr lang="pl-PL" sz="1600" dirty="0" err="1">
                <a:latin typeface="Montserrat" pitchFamily="2" charset="0"/>
              </a:rPr>
              <a:t>once</a:t>
            </a:r>
            <a:r>
              <a:rPr lang="pl-PL" sz="1600" dirty="0">
                <a:latin typeface="Montserrat" pitchFamily="2" charset="0"/>
              </a:rPr>
              <a:t> the </a:t>
            </a:r>
            <a:r>
              <a:rPr lang="pl-PL" sz="1600" dirty="0" err="1">
                <a:latin typeface="Montserrat" pitchFamily="2" charset="0"/>
              </a:rPr>
              <a:t>peer</a:t>
            </a:r>
            <a:r>
              <a:rPr lang="pl-PL" sz="1600" dirty="0">
                <a:latin typeface="Montserrat" pitchFamily="2" charset="0"/>
              </a:rPr>
              <a:t>-link </a:t>
            </a:r>
            <a:r>
              <a:rPr lang="pl-PL" sz="1600" dirty="0" err="1">
                <a:latin typeface="Montserrat" pitchFamily="2" charset="0"/>
              </a:rPr>
              <a:t>is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up</a:t>
            </a:r>
            <a:r>
              <a:rPr lang="pl-PL" sz="1600" dirty="0">
                <a:latin typeface="Montserrat" pitchFamily="2" charset="0"/>
              </a:rPr>
              <a:t>, the </a:t>
            </a:r>
            <a:r>
              <a:rPr lang="pl-PL" sz="1600" dirty="0" err="1">
                <a:latin typeface="Montserrat" pitchFamily="2" charset="0"/>
              </a:rPr>
              <a:t>domains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match</a:t>
            </a:r>
            <a:r>
              <a:rPr lang="pl-PL" sz="1600" dirty="0">
                <a:latin typeface="Montserrat" pitchFamily="2" charset="0"/>
              </a:rPr>
              <a:t> and a </a:t>
            </a:r>
            <a:r>
              <a:rPr lang="pl-PL" sz="1600" dirty="0" err="1">
                <a:latin typeface="Montserrat" pitchFamily="2" charset="0"/>
              </a:rPr>
              <a:t>bi-directional</a:t>
            </a:r>
            <a:r>
              <a:rPr lang="pl-PL" sz="1600" dirty="0">
                <a:latin typeface="Montserrat" pitchFamily="2" charset="0"/>
              </a:rPr>
              <a:t> TCP </a:t>
            </a:r>
            <a:r>
              <a:rPr lang="pl-PL" sz="1600" dirty="0" err="1">
                <a:latin typeface="Montserrat" pitchFamily="2" charset="0"/>
              </a:rPr>
              <a:t>connection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is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established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between</a:t>
            </a:r>
            <a:r>
              <a:rPr lang="pl-PL" sz="1600" dirty="0">
                <a:latin typeface="Montserrat" pitchFamily="2" charset="0"/>
              </a:rPr>
              <a:t> the MLAG </a:t>
            </a:r>
            <a:r>
              <a:rPr lang="pl-PL" sz="1600" dirty="0" err="1">
                <a:latin typeface="Montserrat" pitchFamily="2" charset="0"/>
              </a:rPr>
              <a:t>peers</a:t>
            </a:r>
            <a:r>
              <a:rPr lang="pl-PL" sz="1600" dirty="0">
                <a:latin typeface="Montserrat" pitchFamily="2" charset="0"/>
              </a:rPr>
              <a:t>: </a:t>
            </a:r>
          </a:p>
          <a:p>
            <a:endParaRPr lang="pl-PL" sz="1600" dirty="0">
              <a:latin typeface="Montserrat" pitchFamily="2" charset="0"/>
            </a:endParaRPr>
          </a:p>
        </p:txBody>
      </p:sp>
      <p:pic>
        <p:nvPicPr>
          <p:cNvPr id="32769" name="Picture 2" descr="page10image1434816064">
            <a:extLst>
              <a:ext uri="{FF2B5EF4-FFF2-40B4-BE49-F238E27FC236}">
                <a16:creationId xmlns:a16="http://schemas.microsoft.com/office/drawing/2014/main" id="{D5D4C807-0D7B-56E8-0CAD-41056D6E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4" descr="page10image1434816064">
            <a:extLst>
              <a:ext uri="{FF2B5EF4-FFF2-40B4-BE49-F238E27FC236}">
                <a16:creationId xmlns:a16="http://schemas.microsoft.com/office/drawing/2014/main" id="{C6CB6E6F-5871-8DD0-FD09-D89E25DA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6" descr="page10image1434816064">
            <a:extLst>
              <a:ext uri="{FF2B5EF4-FFF2-40B4-BE49-F238E27FC236}">
                <a16:creationId xmlns:a16="http://schemas.microsoft.com/office/drawing/2014/main" id="{0BAAD62E-502D-FB94-C035-DB3B08C9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C91CE743-D0B1-FB86-8671-3E5816C494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0300" y="2901950"/>
            <a:ext cx="4851400" cy="1054100"/>
          </a:xfrm>
          <a:prstGeom prst="rect">
            <a:avLst/>
          </a:prstGeom>
          <a:effectLst>
            <a:outerShdw blurRad="269435" dist="350132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08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8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268926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Przedstawienie </a:t>
            </a:r>
            <a:r>
              <a:rPr lang="pl-PL" dirty="0" err="1"/>
              <a:t>Arista</a:t>
            </a:r>
            <a:r>
              <a:rPr lang="pl-PL" dirty="0"/>
              <a:t> Networks</a:t>
            </a:r>
          </a:p>
        </p:txBody>
      </p:sp>
      <p:sp>
        <p:nvSpPr>
          <p:cNvPr id="595" name="Google Shape;595;p18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/>
              <a:t>I</a:t>
            </a:r>
            <a:endParaRPr/>
          </a:p>
        </p:txBody>
      </p:sp>
      <p:sp>
        <p:nvSpPr>
          <p:cNvPr id="596" name="Google Shape;596;p18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r>
              <a:rPr lang="pl-PL"/>
              <a:t>Oferowane przez APIUS rozwiązania z obszaru zarządzania bezpieczeństwem informacji, stanowią skuteczne wsparcie dla działu bezpieczeństwa.</a:t>
            </a:r>
            <a:endParaRPr/>
          </a:p>
        </p:txBody>
      </p:sp>
      <p:sp>
        <p:nvSpPr>
          <p:cNvPr id="597" name="Google Shape;597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</a:t>
            </a:r>
            <a:fld id="{00000000-1234-1234-1234-123412341234}" type="slidenum">
              <a:rPr lang="pl-PL"/>
              <a:t>6</a:t>
            </a:fld>
            <a:endParaRPr dirty="0"/>
          </a:p>
        </p:txBody>
      </p:sp>
      <p:sp>
        <p:nvSpPr>
          <p:cNvPr id="598" name="Google Shape;598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1. Tytuł slajdu</a:t>
            </a:r>
            <a:endParaRPr dirty="0"/>
          </a:p>
        </p:txBody>
      </p:sp>
      <p:sp>
        <p:nvSpPr>
          <p:cNvPr id="599" name="Google Shape;599;p18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6923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</a:pPr>
            <a:r>
              <a:rPr lang="pl-PL" dirty="0"/>
              <a:t>Wiedza o zdarzeniach i procesach zachodzących w systemach informacyjnych jest podstawą ich skutecznej ochrony. Podstawowym źródłem tej wiedzy są logi generowane przez systemy, urządzenia i aplikacje. Ich zbieranie i analiza stają się również coraz częściej wymogiem licznych standardów i regulacji związanych z bezpieczeństwem takich jak PCI DSS lub SOX. </a:t>
            </a:r>
            <a:endParaRPr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1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– </a:t>
            </a:r>
            <a:r>
              <a:rPr lang="pl-PL" dirty="0" err="1"/>
              <a:t>Domain</a:t>
            </a:r>
            <a:r>
              <a:rPr lang="pl-PL" dirty="0"/>
              <a:t> </a:t>
            </a:r>
            <a:r>
              <a:rPr lang="pl-PL" dirty="0" err="1"/>
              <a:t>Verification</a:t>
            </a:r>
            <a:endParaRPr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3EE4486-E239-32CB-B086-3802E22D7D81}"/>
              </a:ext>
            </a:extLst>
          </p:cNvPr>
          <p:cNvSpPr/>
          <p:nvPr/>
        </p:nvSpPr>
        <p:spPr>
          <a:xfrm>
            <a:off x="2958857" y="614787"/>
            <a:ext cx="8339407" cy="145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8303485-5C40-2AD2-715F-4B066FD7F5A3}"/>
              </a:ext>
            </a:extLst>
          </p:cNvPr>
          <p:cNvSpPr txBox="1"/>
          <p:nvPr/>
        </p:nvSpPr>
        <p:spPr>
          <a:xfrm>
            <a:off x="6862452" y="190864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pic>
        <p:nvPicPr>
          <p:cNvPr id="25601" name="Picture 1" descr="page7image1434829184">
            <a:extLst>
              <a:ext uri="{FF2B5EF4-FFF2-40B4-BE49-F238E27FC236}">
                <a16:creationId xmlns:a16="http://schemas.microsoft.com/office/drawing/2014/main" id="{A60E8A20-90A3-E039-551C-EF636417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3" descr="page7image1434829184">
            <a:extLst>
              <a:ext uri="{FF2B5EF4-FFF2-40B4-BE49-F238E27FC236}">
                <a16:creationId xmlns:a16="http://schemas.microsoft.com/office/drawing/2014/main" id="{3B8E4366-E21E-CE50-CB57-DEBE0619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page8image1435332608">
            <a:extLst>
              <a:ext uri="{FF2B5EF4-FFF2-40B4-BE49-F238E27FC236}">
                <a16:creationId xmlns:a16="http://schemas.microsoft.com/office/drawing/2014/main" id="{B00A00D9-885C-82D2-0126-76F3C5F8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3" y="698184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7" name="Picture 3" descr="page8image1435332608">
            <a:extLst>
              <a:ext uri="{FF2B5EF4-FFF2-40B4-BE49-F238E27FC236}">
                <a16:creationId xmlns:a16="http://schemas.microsoft.com/office/drawing/2014/main" id="{3F533FB5-15E6-BB88-C92A-D032045A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AE729EB5-5B93-B312-D072-10C2CFDFC90B}"/>
              </a:ext>
            </a:extLst>
          </p:cNvPr>
          <p:cNvSpPr/>
          <p:nvPr/>
        </p:nvSpPr>
        <p:spPr>
          <a:xfrm>
            <a:off x="6982814" y="2209105"/>
            <a:ext cx="45169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latin typeface="Montserrat" pitchFamily="2" charset="0"/>
              </a:rPr>
              <a:t>The MLAG </a:t>
            </a:r>
            <a:r>
              <a:rPr lang="pl-PL" sz="1600" dirty="0" err="1">
                <a:latin typeface="Montserrat" pitchFamily="2" charset="0"/>
              </a:rPr>
              <a:t>peer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relationship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will</a:t>
            </a:r>
            <a:r>
              <a:rPr lang="pl-PL" sz="1600" dirty="0">
                <a:latin typeface="Montserrat" pitchFamily="2" charset="0"/>
              </a:rPr>
              <a:t> form </a:t>
            </a:r>
            <a:r>
              <a:rPr lang="pl-PL" sz="1600" dirty="0" err="1">
                <a:latin typeface="Montserrat" pitchFamily="2" charset="0"/>
              </a:rPr>
              <a:t>once</a:t>
            </a:r>
            <a:r>
              <a:rPr lang="pl-PL" sz="1600" dirty="0">
                <a:latin typeface="Montserrat" pitchFamily="2" charset="0"/>
              </a:rPr>
              <a:t> the </a:t>
            </a:r>
            <a:r>
              <a:rPr lang="pl-PL" sz="1600" dirty="0" err="1">
                <a:latin typeface="Montserrat" pitchFamily="2" charset="0"/>
              </a:rPr>
              <a:t>peer</a:t>
            </a:r>
            <a:r>
              <a:rPr lang="pl-PL" sz="1600" dirty="0">
                <a:latin typeface="Montserrat" pitchFamily="2" charset="0"/>
              </a:rPr>
              <a:t>-link </a:t>
            </a:r>
            <a:r>
              <a:rPr lang="pl-PL" sz="1600" dirty="0" err="1">
                <a:latin typeface="Montserrat" pitchFamily="2" charset="0"/>
              </a:rPr>
              <a:t>is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up</a:t>
            </a:r>
            <a:r>
              <a:rPr lang="pl-PL" sz="1600" dirty="0">
                <a:latin typeface="Montserrat" pitchFamily="2" charset="0"/>
              </a:rPr>
              <a:t>, the </a:t>
            </a:r>
            <a:r>
              <a:rPr lang="pl-PL" sz="1600" dirty="0" err="1">
                <a:latin typeface="Montserrat" pitchFamily="2" charset="0"/>
              </a:rPr>
              <a:t>domains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match</a:t>
            </a:r>
            <a:r>
              <a:rPr lang="pl-PL" sz="1600" dirty="0">
                <a:latin typeface="Montserrat" pitchFamily="2" charset="0"/>
              </a:rPr>
              <a:t> and a </a:t>
            </a:r>
            <a:r>
              <a:rPr lang="pl-PL" sz="1600" dirty="0" err="1">
                <a:latin typeface="Montserrat" pitchFamily="2" charset="0"/>
              </a:rPr>
              <a:t>bi-directional</a:t>
            </a:r>
            <a:r>
              <a:rPr lang="pl-PL" sz="1600" dirty="0">
                <a:latin typeface="Montserrat" pitchFamily="2" charset="0"/>
              </a:rPr>
              <a:t> TCP </a:t>
            </a:r>
            <a:r>
              <a:rPr lang="pl-PL" sz="1600" dirty="0" err="1">
                <a:latin typeface="Montserrat" pitchFamily="2" charset="0"/>
              </a:rPr>
              <a:t>connection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is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established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between</a:t>
            </a:r>
            <a:r>
              <a:rPr lang="pl-PL" sz="1600" dirty="0">
                <a:latin typeface="Montserrat" pitchFamily="2" charset="0"/>
              </a:rPr>
              <a:t> the MLAG </a:t>
            </a:r>
            <a:r>
              <a:rPr lang="pl-PL" sz="1600" dirty="0" err="1">
                <a:latin typeface="Montserrat" pitchFamily="2" charset="0"/>
              </a:rPr>
              <a:t>peers</a:t>
            </a:r>
            <a:r>
              <a:rPr lang="pl-PL" sz="1600" dirty="0">
                <a:latin typeface="Montserrat" pitchFamily="2" charset="0"/>
              </a:rPr>
              <a:t>: </a:t>
            </a:r>
          </a:p>
          <a:p>
            <a:endParaRPr lang="pl-PL" sz="1600" dirty="0">
              <a:latin typeface="Montserrat" pitchFamily="2" charset="0"/>
            </a:endParaRPr>
          </a:p>
        </p:txBody>
      </p:sp>
      <p:pic>
        <p:nvPicPr>
          <p:cNvPr id="32769" name="Picture 2" descr="page10image1434816064">
            <a:extLst>
              <a:ext uri="{FF2B5EF4-FFF2-40B4-BE49-F238E27FC236}">
                <a16:creationId xmlns:a16="http://schemas.microsoft.com/office/drawing/2014/main" id="{D5D4C807-0D7B-56E8-0CAD-41056D6E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4" descr="page10image1434816064">
            <a:extLst>
              <a:ext uri="{FF2B5EF4-FFF2-40B4-BE49-F238E27FC236}">
                <a16:creationId xmlns:a16="http://schemas.microsoft.com/office/drawing/2014/main" id="{C6CB6E6F-5871-8DD0-FD09-D89E25DA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6" descr="page10image1434816064">
            <a:extLst>
              <a:ext uri="{FF2B5EF4-FFF2-40B4-BE49-F238E27FC236}">
                <a16:creationId xmlns:a16="http://schemas.microsoft.com/office/drawing/2014/main" id="{0BAAD62E-502D-FB94-C035-DB3B08C9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D2651F03-A1F9-D3F2-3998-0ADEACC9805B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779231" y="1800157"/>
            <a:ext cx="10633537" cy="4624183"/>
          </a:xfrm>
          <a:prstGeom prst="rect">
            <a:avLst/>
          </a:prstGeom>
        </p:spPr>
      </p:pic>
      <p:cxnSp>
        <p:nvCxnSpPr>
          <p:cNvPr id="19" name="Łącznik prosty ze strzałką 18">
            <a:extLst>
              <a:ext uri="{FF2B5EF4-FFF2-40B4-BE49-F238E27FC236}">
                <a16:creationId xmlns:a16="http://schemas.microsoft.com/office/drawing/2014/main" id="{794F357B-1B1B-F63B-9BB1-FFB1D265E217}"/>
              </a:ext>
            </a:extLst>
          </p:cNvPr>
          <p:cNvCxnSpPr>
            <a:cxnSpLocks/>
          </p:cNvCxnSpPr>
          <p:nvPr/>
        </p:nvCxnSpPr>
        <p:spPr>
          <a:xfrm flipH="1">
            <a:off x="4452829" y="5201396"/>
            <a:ext cx="757344" cy="430937"/>
          </a:xfrm>
          <a:prstGeom prst="straightConnector1">
            <a:avLst/>
          </a:prstGeom>
          <a:ln w="47625">
            <a:solidFill>
              <a:schemeClr val="bg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Łącznik prosty ze strzałką 20">
            <a:extLst>
              <a:ext uri="{FF2B5EF4-FFF2-40B4-BE49-F238E27FC236}">
                <a16:creationId xmlns:a16="http://schemas.microsoft.com/office/drawing/2014/main" id="{AC7720BF-7CD6-DFA1-6D37-4B4339C0DA9C}"/>
              </a:ext>
            </a:extLst>
          </p:cNvPr>
          <p:cNvCxnSpPr>
            <a:cxnSpLocks/>
          </p:cNvCxnSpPr>
          <p:nvPr/>
        </p:nvCxnSpPr>
        <p:spPr>
          <a:xfrm>
            <a:off x="6457444" y="5201672"/>
            <a:ext cx="4094570" cy="519834"/>
          </a:xfrm>
          <a:prstGeom prst="straightConnector1">
            <a:avLst/>
          </a:prstGeom>
          <a:ln w="47625">
            <a:solidFill>
              <a:schemeClr val="bg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Prostokąt zaokrąglony 11">
            <a:extLst>
              <a:ext uri="{FF2B5EF4-FFF2-40B4-BE49-F238E27FC236}">
                <a16:creationId xmlns:a16="http://schemas.microsoft.com/office/drawing/2014/main" id="{B00976F2-EE1F-37EB-F42B-369013A1306A}"/>
              </a:ext>
            </a:extLst>
          </p:cNvPr>
          <p:cNvSpPr/>
          <p:nvPr/>
        </p:nvSpPr>
        <p:spPr>
          <a:xfrm>
            <a:off x="3896435" y="5660563"/>
            <a:ext cx="757344" cy="21820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zaokrąglony 25">
            <a:extLst>
              <a:ext uri="{FF2B5EF4-FFF2-40B4-BE49-F238E27FC236}">
                <a16:creationId xmlns:a16="http://schemas.microsoft.com/office/drawing/2014/main" id="{8DA91CEB-D0E6-DABE-C57E-E8D4B092E14F}"/>
              </a:ext>
            </a:extLst>
          </p:cNvPr>
          <p:cNvSpPr/>
          <p:nvPr/>
        </p:nvSpPr>
        <p:spPr>
          <a:xfrm>
            <a:off x="10603719" y="5639077"/>
            <a:ext cx="694545" cy="218209"/>
          </a:xfrm>
          <a:prstGeom prst="round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Prostokąt 15">
            <a:extLst>
              <a:ext uri="{FF2B5EF4-FFF2-40B4-BE49-F238E27FC236}">
                <a16:creationId xmlns:a16="http://schemas.microsoft.com/office/drawing/2014/main" id="{D365BB32-5445-4A6F-570C-A18191075295}"/>
              </a:ext>
            </a:extLst>
          </p:cNvPr>
          <p:cNvSpPr/>
          <p:nvPr/>
        </p:nvSpPr>
        <p:spPr>
          <a:xfrm>
            <a:off x="4900549" y="2526402"/>
            <a:ext cx="2390899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 err="1">
                <a:latin typeface="Montserrat" pitchFamily="2" charset="0"/>
              </a:rPr>
              <a:t>Switches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within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an</a:t>
            </a:r>
            <a:r>
              <a:rPr lang="pl-PL" sz="1200" dirty="0">
                <a:latin typeface="Montserrat" pitchFamily="2" charset="0"/>
              </a:rPr>
              <a:t> MLAG </a:t>
            </a:r>
            <a:r>
              <a:rPr lang="pl-PL" sz="1200" dirty="0" err="1">
                <a:latin typeface="Montserrat" pitchFamily="2" charset="0"/>
              </a:rPr>
              <a:t>have</a:t>
            </a:r>
            <a:r>
              <a:rPr lang="pl-PL" sz="1200" dirty="0">
                <a:latin typeface="Montserrat" pitchFamily="2" charset="0"/>
              </a:rPr>
              <a:t> the same MLAG </a:t>
            </a:r>
            <a:r>
              <a:rPr lang="pl-PL" sz="1200" dirty="0" err="1">
                <a:latin typeface="Montserrat" pitchFamily="2" charset="0"/>
              </a:rPr>
              <a:t>priority</a:t>
            </a:r>
            <a:r>
              <a:rPr lang="pl-PL" sz="1200" dirty="0">
                <a:latin typeface="Montserrat" pitchFamily="2" charset="0"/>
              </a:rPr>
              <a:t>, </a:t>
            </a:r>
            <a:r>
              <a:rPr lang="pl-PL" sz="1200" dirty="0" err="1">
                <a:latin typeface="Montserrat" pitchFamily="2" charset="0"/>
              </a:rPr>
              <a:t>however</a:t>
            </a:r>
            <a:r>
              <a:rPr lang="pl-PL" sz="1200" dirty="0">
                <a:latin typeface="Montserrat" pitchFamily="2" charset="0"/>
              </a:rPr>
              <a:t>, </a:t>
            </a:r>
            <a:r>
              <a:rPr lang="pl-PL" sz="1200" dirty="0" err="1">
                <a:latin typeface="Montserrat" pitchFamily="2" charset="0"/>
              </a:rPr>
              <a:t>they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have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different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operational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priority</a:t>
            </a:r>
            <a:r>
              <a:rPr lang="pl-PL" sz="1200" dirty="0">
                <a:latin typeface="Montserrat" pitchFamily="2" charset="0"/>
              </a:rPr>
              <a:t> i.e. </a:t>
            </a:r>
            <a:r>
              <a:rPr lang="pl-PL" sz="1200" dirty="0" err="1">
                <a:latin typeface="Montserrat" pitchFamily="2" charset="0"/>
              </a:rPr>
              <a:t>primary</a:t>
            </a:r>
            <a:r>
              <a:rPr lang="pl-PL" sz="1200" dirty="0">
                <a:latin typeface="Montserrat" pitchFamily="2" charset="0"/>
              </a:rPr>
              <a:t> / </a:t>
            </a:r>
            <a:r>
              <a:rPr lang="pl-PL" sz="1200" dirty="0" err="1">
                <a:latin typeface="Montserrat" pitchFamily="2" charset="0"/>
              </a:rPr>
              <a:t>secondary</a:t>
            </a:r>
            <a:r>
              <a:rPr lang="pl-PL" sz="1200" dirty="0">
                <a:latin typeface="Montserrat" pitchFamily="2" charset="0"/>
              </a:rPr>
              <a:t> - (</a:t>
            </a:r>
            <a:r>
              <a:rPr lang="pl-PL" sz="1200" dirty="0" err="1">
                <a:latin typeface="Montserrat" pitchFamily="2" charset="0"/>
              </a:rPr>
              <a:t>lower</a:t>
            </a:r>
            <a:r>
              <a:rPr lang="pl-PL" sz="1200" dirty="0">
                <a:latin typeface="Montserrat" pitchFamily="2" charset="0"/>
              </a:rPr>
              <a:t> system MAC </a:t>
            </a:r>
            <a:r>
              <a:rPr lang="pl-PL" sz="1200" dirty="0" err="1">
                <a:latin typeface="Montserrat" pitchFamily="2" charset="0"/>
              </a:rPr>
              <a:t>wins</a:t>
            </a:r>
            <a:r>
              <a:rPr lang="pl-PL" sz="1200" dirty="0">
                <a:latin typeface="Montserrat" pitchFamily="2" charset="0"/>
              </a:rPr>
              <a:t>) for </a:t>
            </a:r>
            <a:r>
              <a:rPr lang="pl-PL" sz="1200" dirty="0" err="1">
                <a:latin typeface="Montserrat" pitchFamily="2" charset="0"/>
              </a:rPr>
              <a:t>maintaining</a:t>
            </a:r>
            <a:r>
              <a:rPr lang="pl-PL" sz="1200" dirty="0">
                <a:latin typeface="Montserrat" pitchFamily="2" charset="0"/>
              </a:rPr>
              <a:t> MLAG </a:t>
            </a:r>
            <a:r>
              <a:rPr lang="pl-PL" sz="1200" dirty="0" err="1">
                <a:latin typeface="Montserrat" pitchFamily="2" charset="0"/>
              </a:rPr>
              <a:t>state</a:t>
            </a:r>
            <a:r>
              <a:rPr lang="pl-PL" sz="1200" dirty="0">
                <a:latin typeface="Montserrat" pitchFamily="2" charset="0"/>
              </a:rPr>
              <a:t>. It </a:t>
            </a:r>
            <a:r>
              <a:rPr lang="pl-PL" sz="1200" dirty="0" err="1">
                <a:latin typeface="Montserrat" pitchFamily="2" charset="0"/>
              </a:rPr>
              <a:t>is</a:t>
            </a:r>
            <a:r>
              <a:rPr lang="pl-PL" sz="1200" dirty="0">
                <a:latin typeface="Montserrat" pitchFamily="2" charset="0"/>
              </a:rPr>
              <a:t> the role of the </a:t>
            </a:r>
            <a:r>
              <a:rPr lang="pl-PL" sz="1200" dirty="0" err="1">
                <a:latin typeface="Montserrat" pitchFamily="2" charset="0"/>
              </a:rPr>
              <a:t>primary</a:t>
            </a:r>
            <a:r>
              <a:rPr lang="pl-PL" sz="1200" dirty="0">
                <a:latin typeface="Montserrat" pitchFamily="2" charset="0"/>
              </a:rPr>
              <a:t> MLAG </a:t>
            </a:r>
            <a:r>
              <a:rPr lang="pl-PL" sz="1200" dirty="0" err="1">
                <a:latin typeface="Montserrat" pitchFamily="2" charset="0"/>
              </a:rPr>
              <a:t>peer</a:t>
            </a:r>
            <a:r>
              <a:rPr lang="pl-PL" sz="1200" dirty="0">
                <a:latin typeface="Montserrat" pitchFamily="2" charset="0"/>
              </a:rPr>
              <a:t> to </a:t>
            </a:r>
            <a:r>
              <a:rPr lang="pl-PL" sz="1200" dirty="0" err="1">
                <a:latin typeface="Montserrat" pitchFamily="2" charset="0"/>
              </a:rPr>
              <a:t>maintain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state</a:t>
            </a:r>
            <a:r>
              <a:rPr lang="pl-PL" sz="1200" dirty="0">
                <a:latin typeface="Montserrat" pitchFamily="2" charset="0"/>
              </a:rPr>
              <a:t> with the </a:t>
            </a:r>
            <a:r>
              <a:rPr lang="pl-PL" sz="1200" dirty="0" err="1">
                <a:latin typeface="Montserrat" pitchFamily="2" charset="0"/>
              </a:rPr>
              <a:t>secondary</a:t>
            </a:r>
            <a:r>
              <a:rPr lang="pl-PL" sz="1200" dirty="0">
                <a:latin typeface="Montserrat" pitchFamily="2" charset="0"/>
              </a:rPr>
              <a:t> MLAG </a:t>
            </a:r>
            <a:r>
              <a:rPr lang="pl-PL" sz="1200" dirty="0" err="1">
                <a:latin typeface="Montserrat" pitchFamily="2" charset="0"/>
              </a:rPr>
              <a:t>peer</a:t>
            </a:r>
            <a:r>
              <a:rPr lang="pl-PL" sz="1200" dirty="0">
                <a:latin typeface="Montserrat" pitchFamily="2" charset="0"/>
              </a:rPr>
              <a:t>: 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B54E43EC-85F0-E214-6440-125F127EB19D}"/>
              </a:ext>
            </a:extLst>
          </p:cNvPr>
          <p:cNvSpPr txBox="1"/>
          <p:nvPr/>
        </p:nvSpPr>
        <p:spPr>
          <a:xfrm>
            <a:off x="4777130" y="2247199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228449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braz 14">
            <a:extLst>
              <a:ext uri="{FF2B5EF4-FFF2-40B4-BE49-F238E27FC236}">
                <a16:creationId xmlns:a16="http://schemas.microsoft.com/office/drawing/2014/main" id="{8B2B6543-D426-7CE5-8027-BBDF16190C32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  <a:alphaModFix/>
          </a:blip>
          <a:stretch>
            <a:fillRect/>
          </a:stretch>
        </p:blipFill>
        <p:spPr>
          <a:xfrm>
            <a:off x="215719" y="1828678"/>
            <a:ext cx="5880281" cy="4464483"/>
          </a:xfrm>
          <a:prstGeom prst="rect">
            <a:avLst/>
          </a:prstGeom>
        </p:spPr>
      </p:pic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1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– </a:t>
            </a:r>
            <a:r>
              <a:rPr lang="pl-PL" dirty="0" err="1"/>
              <a:t>Configure</a:t>
            </a:r>
            <a:r>
              <a:rPr lang="pl-PL" dirty="0"/>
              <a:t> the MLAG </a:t>
            </a:r>
            <a:r>
              <a:rPr lang="pl-PL" dirty="0" err="1"/>
              <a:t>member</a:t>
            </a:r>
            <a:r>
              <a:rPr lang="pl-PL" dirty="0"/>
              <a:t> </a:t>
            </a:r>
            <a:r>
              <a:rPr lang="pl-PL" dirty="0" err="1"/>
              <a:t>Ports</a:t>
            </a:r>
            <a:endParaRPr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3EE4486-E239-32CB-B086-3802E22D7D81}"/>
              </a:ext>
            </a:extLst>
          </p:cNvPr>
          <p:cNvSpPr/>
          <p:nvPr/>
        </p:nvSpPr>
        <p:spPr>
          <a:xfrm>
            <a:off x="2958857" y="614787"/>
            <a:ext cx="8339407" cy="145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A8303485-5C40-2AD2-715F-4B066FD7F5A3}"/>
              </a:ext>
            </a:extLst>
          </p:cNvPr>
          <p:cNvSpPr txBox="1"/>
          <p:nvPr/>
        </p:nvSpPr>
        <p:spPr>
          <a:xfrm>
            <a:off x="6862452" y="190864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pic>
        <p:nvPicPr>
          <p:cNvPr id="25601" name="Picture 1" descr="page7image1434829184">
            <a:extLst>
              <a:ext uri="{FF2B5EF4-FFF2-40B4-BE49-F238E27FC236}">
                <a16:creationId xmlns:a16="http://schemas.microsoft.com/office/drawing/2014/main" id="{A60E8A20-90A3-E039-551C-EF636417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3" descr="page7image1434829184">
            <a:extLst>
              <a:ext uri="{FF2B5EF4-FFF2-40B4-BE49-F238E27FC236}">
                <a16:creationId xmlns:a16="http://schemas.microsoft.com/office/drawing/2014/main" id="{3B8E4366-E21E-CE50-CB57-DEBE0619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page8image1435332608">
            <a:extLst>
              <a:ext uri="{FF2B5EF4-FFF2-40B4-BE49-F238E27FC236}">
                <a16:creationId xmlns:a16="http://schemas.microsoft.com/office/drawing/2014/main" id="{B00A00D9-885C-82D2-0126-76F3C5F8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3" y="698184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7" name="Picture 3" descr="page8image1435332608">
            <a:extLst>
              <a:ext uri="{FF2B5EF4-FFF2-40B4-BE49-F238E27FC236}">
                <a16:creationId xmlns:a16="http://schemas.microsoft.com/office/drawing/2014/main" id="{3F533FB5-15E6-BB88-C92A-D032045A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AE729EB5-5B93-B312-D072-10C2CFDFC90B}"/>
              </a:ext>
            </a:extLst>
          </p:cNvPr>
          <p:cNvSpPr/>
          <p:nvPr/>
        </p:nvSpPr>
        <p:spPr>
          <a:xfrm>
            <a:off x="6982814" y="2209105"/>
            <a:ext cx="4516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l-PL" altLang="pl-PL" sz="12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Apply</a:t>
            </a:r>
            <a:r>
              <a:rPr lang="pl-PL" altLang="pl-PL" sz="12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MLAG </a:t>
            </a:r>
            <a:r>
              <a:rPr lang="pl-PL" altLang="pl-PL" sz="12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configuration</a:t>
            </a:r>
            <a:r>
              <a:rPr lang="pl-PL" altLang="pl-PL" sz="12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to the MLAG </a:t>
            </a:r>
            <a:r>
              <a:rPr lang="pl-PL" altLang="pl-PL" sz="12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member</a:t>
            </a:r>
            <a:r>
              <a:rPr lang="pl-PL" altLang="pl-PL" sz="12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</a:t>
            </a:r>
            <a:r>
              <a:rPr lang="pl-PL" altLang="pl-PL" sz="12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ports</a:t>
            </a:r>
            <a:r>
              <a:rPr lang="pl-PL" altLang="pl-PL" sz="12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to </a:t>
            </a:r>
            <a:r>
              <a:rPr lang="pl-PL" altLang="pl-PL" sz="12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create</a:t>
            </a:r>
            <a:r>
              <a:rPr lang="pl-PL" altLang="pl-PL" sz="12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the MLAG to/from </a:t>
            </a:r>
            <a:r>
              <a:rPr lang="pl-PL" altLang="pl-PL" sz="12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downstream</a:t>
            </a:r>
            <a:r>
              <a:rPr lang="pl-PL" altLang="pl-PL" sz="12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/</a:t>
            </a:r>
            <a:r>
              <a:rPr lang="pl-PL" altLang="pl-PL" sz="1200" dirty="0" err="1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upstream</a:t>
            </a:r>
            <a:r>
              <a:rPr lang="pl-PL" altLang="pl-PL" sz="1200" dirty="0">
                <a:solidFill>
                  <a:schemeClr val="tx2">
                    <a:lumMod val="10000"/>
                  </a:schemeClr>
                </a:solidFill>
                <a:latin typeface="Montserrat" pitchFamily="2" charset="0"/>
              </a:rPr>
              <a:t> devices: </a:t>
            </a:r>
            <a:endParaRPr lang="pl-PL" altLang="pl-PL" sz="1050" dirty="0">
              <a:solidFill>
                <a:schemeClr val="tx2">
                  <a:lumMod val="10000"/>
                </a:schemeClr>
              </a:solidFill>
              <a:latin typeface="Montserrat" pitchFamily="2" charset="0"/>
            </a:endParaRPr>
          </a:p>
        </p:txBody>
      </p:sp>
      <p:pic>
        <p:nvPicPr>
          <p:cNvPr id="32769" name="Picture 2" descr="page10image1434816064">
            <a:extLst>
              <a:ext uri="{FF2B5EF4-FFF2-40B4-BE49-F238E27FC236}">
                <a16:creationId xmlns:a16="http://schemas.microsoft.com/office/drawing/2014/main" id="{D5D4C807-0D7B-56E8-0CAD-41056D6E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4" descr="page10image1434816064">
            <a:extLst>
              <a:ext uri="{FF2B5EF4-FFF2-40B4-BE49-F238E27FC236}">
                <a16:creationId xmlns:a16="http://schemas.microsoft.com/office/drawing/2014/main" id="{C6CB6E6F-5871-8DD0-FD09-D89E25DA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6" descr="page10image1434816064">
            <a:extLst>
              <a:ext uri="{FF2B5EF4-FFF2-40B4-BE49-F238E27FC236}">
                <a16:creationId xmlns:a16="http://schemas.microsoft.com/office/drawing/2014/main" id="{0BAAD62E-502D-FB94-C035-DB3B08C9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page14image1434866752">
            <a:extLst>
              <a:ext uri="{FF2B5EF4-FFF2-40B4-BE49-F238E27FC236}">
                <a16:creationId xmlns:a16="http://schemas.microsoft.com/office/drawing/2014/main" id="{274136E3-986D-248C-773A-D2BCBF1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3" y="-3467100"/>
            <a:ext cx="7493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1" name="Picture 7" descr="page14image1434866944">
            <a:extLst>
              <a:ext uri="{FF2B5EF4-FFF2-40B4-BE49-F238E27FC236}">
                <a16:creationId xmlns:a16="http://schemas.microsoft.com/office/drawing/2014/main" id="{1582FF15-1737-D637-B0E9-F51EE1FC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200" y="-3467100"/>
            <a:ext cx="7493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page14image1434867136">
            <a:extLst>
              <a:ext uri="{FF2B5EF4-FFF2-40B4-BE49-F238E27FC236}">
                <a16:creationId xmlns:a16="http://schemas.microsoft.com/office/drawing/2014/main" id="{3A996B23-CDE7-FDC7-BF1B-1542042C8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50825"/>
            <a:ext cx="3937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3" name="Picture 9" descr="page14image1434867328">
            <a:extLst>
              <a:ext uri="{FF2B5EF4-FFF2-40B4-BE49-F238E27FC236}">
                <a16:creationId xmlns:a16="http://schemas.microsoft.com/office/drawing/2014/main" id="{9BE11B56-CB73-41EF-3402-CB71F583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50825"/>
            <a:ext cx="3937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page14image1434867520">
            <a:extLst>
              <a:ext uri="{FF2B5EF4-FFF2-40B4-BE49-F238E27FC236}">
                <a16:creationId xmlns:a16="http://schemas.microsoft.com/office/drawing/2014/main" id="{814F22DB-33CB-5C1A-1B77-627DD9B4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50825"/>
            <a:ext cx="3937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5" name="Picture 11" descr="page14image1434867712">
            <a:extLst>
              <a:ext uri="{FF2B5EF4-FFF2-40B4-BE49-F238E27FC236}">
                <a16:creationId xmlns:a16="http://schemas.microsoft.com/office/drawing/2014/main" id="{046A02C9-A210-456B-BD9A-83B14206B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250825"/>
            <a:ext cx="3937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4AF51224-C4BC-321F-EFC5-35B192393984}"/>
              </a:ext>
            </a:extLst>
          </p:cNvPr>
          <p:cNvSpPr/>
          <p:nvPr/>
        </p:nvSpPr>
        <p:spPr>
          <a:xfrm>
            <a:off x="2609496" y="2112173"/>
            <a:ext cx="6096000" cy="2985433"/>
          </a:xfrm>
          <a:prstGeom prst="rect">
            <a:avLst/>
          </a:prstGeom>
          <a:solidFill>
            <a:schemeClr val="l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leaf1(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config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)#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interface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port-Channel 11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leaf1(config-if-Po11)#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description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MLAG11 - HOST1 leaf1(config-if-Po11)#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switchport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mode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trunk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leaf1(config-if-Po11)#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mlag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leaf1(config-if-Po11)#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int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et5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leaf1(config-if-Et5)#channel-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group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11 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mode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active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pl-PL" altLang="pl-PL" dirty="0">
              <a:solidFill>
                <a:schemeClr val="tx2">
                  <a:lumMod val="10000"/>
                </a:schemeClr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leaf2(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config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)#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interface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port-Channel 11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leaf2(config-if-Po11)#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description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MLAG11 - HOST1 leaf2(config-if-Po11)#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switchport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mode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trunk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leaf2(config-if-Po11)#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mlag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11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leaf2(config-if-Po11)#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int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et5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leaf2(config-if-Et5)#channel-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group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11 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mode</a:t>
            </a:r>
            <a:r>
              <a:rPr lang="pl-PL" altLang="pl-PL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altLang="pl-PL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active</a:t>
            </a:r>
            <a:r>
              <a:rPr lang="pl-PL" altLang="pl-PL" sz="2000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374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xfrm>
            <a:off x="527268" y="1136770"/>
            <a:ext cx="11141643" cy="1900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– </a:t>
            </a:r>
            <a:r>
              <a:rPr lang="pl-PL" dirty="0" err="1"/>
              <a:t>Verification</a:t>
            </a:r>
            <a:r>
              <a:rPr lang="pl-PL" dirty="0"/>
              <a:t> </a:t>
            </a:r>
            <a:r>
              <a:rPr lang="pl-PL" dirty="0" err="1"/>
              <a:t>Commands</a:t>
            </a:r>
            <a:endParaRPr dirty="0"/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B3EE4486-E239-32CB-B086-3802E22D7D81}"/>
              </a:ext>
            </a:extLst>
          </p:cNvPr>
          <p:cNvSpPr/>
          <p:nvPr/>
        </p:nvSpPr>
        <p:spPr>
          <a:xfrm>
            <a:off x="2958857" y="614787"/>
            <a:ext cx="8339407" cy="145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5601" name="Picture 1" descr="page7image1434829184">
            <a:extLst>
              <a:ext uri="{FF2B5EF4-FFF2-40B4-BE49-F238E27FC236}">
                <a16:creationId xmlns:a16="http://schemas.microsoft.com/office/drawing/2014/main" id="{A60E8A20-90A3-E039-551C-EF6364179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2" name="Picture 3" descr="page7image1434829184">
            <a:extLst>
              <a:ext uri="{FF2B5EF4-FFF2-40B4-BE49-F238E27FC236}">
                <a16:creationId xmlns:a16="http://schemas.microsoft.com/office/drawing/2014/main" id="{3B8E4366-E21E-CE50-CB57-DEBE06198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page8image1435332608">
            <a:extLst>
              <a:ext uri="{FF2B5EF4-FFF2-40B4-BE49-F238E27FC236}">
                <a16:creationId xmlns:a16="http://schemas.microsoft.com/office/drawing/2014/main" id="{B00A00D9-885C-82D2-0126-76F3C5F89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3" y="698184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7" name="Picture 3" descr="page8image1435332608">
            <a:extLst>
              <a:ext uri="{FF2B5EF4-FFF2-40B4-BE49-F238E27FC236}">
                <a16:creationId xmlns:a16="http://schemas.microsoft.com/office/drawing/2014/main" id="{3F533FB5-15E6-BB88-C92A-D032045A3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501900" cy="2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69" name="Picture 2" descr="page10image1434816064">
            <a:extLst>
              <a:ext uri="{FF2B5EF4-FFF2-40B4-BE49-F238E27FC236}">
                <a16:creationId xmlns:a16="http://schemas.microsoft.com/office/drawing/2014/main" id="{D5D4C807-0D7B-56E8-0CAD-41056D6E6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0" name="Picture 4" descr="page10image1434816064">
            <a:extLst>
              <a:ext uri="{FF2B5EF4-FFF2-40B4-BE49-F238E27FC236}">
                <a16:creationId xmlns:a16="http://schemas.microsoft.com/office/drawing/2014/main" id="{C6CB6E6F-5871-8DD0-FD09-D89E25DAE2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1" name="Picture 6" descr="page10image1434816064">
            <a:extLst>
              <a:ext uri="{FF2B5EF4-FFF2-40B4-BE49-F238E27FC236}">
                <a16:creationId xmlns:a16="http://schemas.microsoft.com/office/drawing/2014/main" id="{0BAAD62E-502D-FB94-C035-DB3B08C95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79600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 descr="page14image1434866752">
            <a:extLst>
              <a:ext uri="{FF2B5EF4-FFF2-40B4-BE49-F238E27FC236}">
                <a16:creationId xmlns:a16="http://schemas.microsoft.com/office/drawing/2014/main" id="{274136E3-986D-248C-773A-D2BCBF10F0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4963" y="-3467100"/>
            <a:ext cx="7493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1" name="Picture 7" descr="page14image1434866944">
            <a:extLst>
              <a:ext uri="{FF2B5EF4-FFF2-40B4-BE49-F238E27FC236}">
                <a16:creationId xmlns:a16="http://schemas.microsoft.com/office/drawing/2014/main" id="{1582FF15-1737-D637-B0E9-F51EE1FC4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200" y="-3467100"/>
            <a:ext cx="749300" cy="34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2" name="Picture 8" descr="page14image1434867136">
            <a:extLst>
              <a:ext uri="{FF2B5EF4-FFF2-40B4-BE49-F238E27FC236}">
                <a16:creationId xmlns:a16="http://schemas.microsoft.com/office/drawing/2014/main" id="{3A996B23-CDE7-FDC7-BF1B-1542042C8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50825"/>
            <a:ext cx="3937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3" name="Picture 9" descr="page14image1434867328">
            <a:extLst>
              <a:ext uri="{FF2B5EF4-FFF2-40B4-BE49-F238E27FC236}">
                <a16:creationId xmlns:a16="http://schemas.microsoft.com/office/drawing/2014/main" id="{9BE11B56-CB73-41EF-3402-CB71F5832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250825"/>
            <a:ext cx="3937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4" name="Picture 10" descr="page14image1434867520">
            <a:extLst>
              <a:ext uri="{FF2B5EF4-FFF2-40B4-BE49-F238E27FC236}">
                <a16:creationId xmlns:a16="http://schemas.microsoft.com/office/drawing/2014/main" id="{814F22DB-33CB-5C1A-1B77-627DD9B4F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250825"/>
            <a:ext cx="3937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5" name="Picture 11" descr="page14image1434867712">
            <a:extLst>
              <a:ext uri="{FF2B5EF4-FFF2-40B4-BE49-F238E27FC236}">
                <a16:creationId xmlns:a16="http://schemas.microsoft.com/office/drawing/2014/main" id="{046A02C9-A210-456B-BD9A-83B14206B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250825"/>
            <a:ext cx="393700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Obraz 12">
            <a:extLst>
              <a:ext uri="{FF2B5EF4-FFF2-40B4-BE49-F238E27FC236}">
                <a16:creationId xmlns:a16="http://schemas.microsoft.com/office/drawing/2014/main" id="{79B31BC9-F1F7-26DC-3DC4-1B8AF42E5362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</a:blip>
          <a:stretch>
            <a:fillRect/>
          </a:stretch>
        </p:blipFill>
        <p:spPr>
          <a:xfrm>
            <a:off x="1504048" y="1740258"/>
            <a:ext cx="9829512" cy="45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6381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– </a:t>
            </a:r>
            <a:r>
              <a:rPr lang="pl-PL" dirty="0" err="1"/>
              <a:t>Mind</a:t>
            </a:r>
            <a:r>
              <a:rPr lang="pl-PL" dirty="0"/>
              <a:t> the </a:t>
            </a:r>
            <a:r>
              <a:rPr lang="pl-PL" dirty="0" err="1"/>
              <a:t>Reload</a:t>
            </a:r>
            <a:r>
              <a:rPr lang="pl-PL" dirty="0"/>
              <a:t> </a:t>
            </a:r>
            <a:r>
              <a:rPr lang="pl-PL" dirty="0" err="1"/>
              <a:t>Delay</a:t>
            </a:r>
            <a:endParaRPr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4EB2960-B2C2-2524-EBA8-C2CD1C0E5ED5}"/>
              </a:ext>
            </a:extLst>
          </p:cNvPr>
          <p:cNvSpPr/>
          <p:nvPr/>
        </p:nvSpPr>
        <p:spPr>
          <a:xfrm>
            <a:off x="2118803" y="2181800"/>
            <a:ext cx="828655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600" dirty="0">
                <a:latin typeface="Montserrat" pitchFamily="2" charset="0"/>
              </a:rPr>
              <a:t>MLAG </a:t>
            </a:r>
            <a:r>
              <a:rPr lang="pl-PL" sz="1600" dirty="0" err="1">
                <a:latin typeface="Montserrat" pitchFamily="2" charset="0"/>
              </a:rPr>
              <a:t>Reload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Delay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ensures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convergence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is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afforded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time</a:t>
            </a:r>
            <a:r>
              <a:rPr lang="pl-PL" sz="1600" dirty="0">
                <a:latin typeface="Montserrat" pitchFamily="2" charset="0"/>
              </a:rPr>
              <a:t> to </a:t>
            </a:r>
            <a:r>
              <a:rPr lang="pl-PL" sz="1600" dirty="0" err="1">
                <a:latin typeface="Montserrat" pitchFamily="2" charset="0"/>
              </a:rPr>
              <a:t>take</a:t>
            </a:r>
            <a:r>
              <a:rPr lang="pl-PL" sz="1600" dirty="0">
                <a:latin typeface="Montserrat" pitchFamily="2" charset="0"/>
              </a:rPr>
              <a:t> place </a:t>
            </a:r>
            <a:r>
              <a:rPr lang="pl-PL" sz="1600" dirty="0" err="1">
                <a:latin typeface="Montserrat" pitchFamily="2" charset="0"/>
              </a:rPr>
              <a:t>prior</a:t>
            </a:r>
            <a:r>
              <a:rPr lang="pl-PL" sz="1600" dirty="0">
                <a:latin typeface="Montserrat" pitchFamily="2" charset="0"/>
              </a:rPr>
              <a:t> to </a:t>
            </a:r>
            <a:r>
              <a:rPr lang="pl-PL" sz="1600" dirty="0" err="1">
                <a:latin typeface="Montserrat" pitchFamily="2" charset="0"/>
              </a:rPr>
              <a:t>moving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interfaces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into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forwarding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state</a:t>
            </a:r>
            <a:r>
              <a:rPr lang="pl-PL" sz="1600" dirty="0">
                <a:latin typeface="Montserrat" pitchFamily="2" charset="0"/>
              </a:rPr>
              <a:t>. </a:t>
            </a:r>
          </a:p>
          <a:p>
            <a:endParaRPr lang="pl-PL" sz="1600" dirty="0">
              <a:latin typeface="Montserrat" pitchFamily="2" charset="0"/>
            </a:endParaRPr>
          </a:p>
          <a:p>
            <a:endParaRPr lang="pl-PL" sz="1600" dirty="0">
              <a:latin typeface="Montserrat" pitchFamily="2" charset="0"/>
            </a:endParaRPr>
          </a:p>
          <a:p>
            <a:r>
              <a:rPr lang="pl-PL" sz="1600" dirty="0">
                <a:latin typeface="Montserrat" pitchFamily="2" charset="0"/>
              </a:rPr>
              <a:t>MLAG </a:t>
            </a:r>
            <a:r>
              <a:rPr lang="pl-PL" sz="1600" dirty="0" err="1">
                <a:latin typeface="Montserrat" pitchFamily="2" charset="0"/>
              </a:rPr>
              <a:t>Reload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Delay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is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addressed</a:t>
            </a:r>
            <a:r>
              <a:rPr lang="pl-PL" sz="1600" dirty="0">
                <a:latin typeface="Montserrat" pitchFamily="2" charset="0"/>
              </a:rPr>
              <a:t> with </a:t>
            </a:r>
            <a:r>
              <a:rPr lang="pl-PL" sz="1600" dirty="0" err="1">
                <a:latin typeface="Montserrat" pitchFamily="2" charset="0"/>
              </a:rPr>
              <a:t>both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Layer</a:t>
            </a:r>
            <a:r>
              <a:rPr lang="pl-PL" sz="1600" dirty="0">
                <a:latin typeface="Montserrat" pitchFamily="2" charset="0"/>
              </a:rPr>
              <a:t> 2 and </a:t>
            </a:r>
            <a:r>
              <a:rPr lang="pl-PL" sz="1600" dirty="0" err="1">
                <a:latin typeface="Montserrat" pitchFamily="2" charset="0"/>
              </a:rPr>
              <a:t>Layer</a:t>
            </a:r>
            <a:r>
              <a:rPr lang="pl-PL" sz="1600" dirty="0">
                <a:latin typeface="Montserrat" pitchFamily="2" charset="0"/>
              </a:rPr>
              <a:t> 3 </a:t>
            </a:r>
            <a:r>
              <a:rPr lang="pl-PL" sz="1600" dirty="0" err="1">
                <a:latin typeface="Montserrat" pitchFamily="2" charset="0"/>
              </a:rPr>
              <a:t>related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configurable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timers</a:t>
            </a:r>
            <a:endParaRPr lang="pl-PL" sz="1600" dirty="0">
              <a:latin typeface="Montserrat" pitchFamily="2" charset="0"/>
            </a:endParaRPr>
          </a:p>
          <a:p>
            <a:r>
              <a:rPr lang="pl-PL" sz="1600" dirty="0">
                <a:latin typeface="Montserrat" pitchFamily="2" charset="0"/>
              </a:rPr>
              <a:t> </a:t>
            </a:r>
          </a:p>
          <a:p>
            <a:endParaRPr lang="pl-PL" sz="1600" dirty="0">
              <a:latin typeface="Montserrat" pitchFamily="2" charset="0"/>
            </a:endParaRPr>
          </a:p>
          <a:p>
            <a:r>
              <a:rPr lang="pl-PL" sz="1600" dirty="0">
                <a:latin typeface="Montserrat" pitchFamily="2" charset="0"/>
              </a:rPr>
              <a:t>Be </a:t>
            </a:r>
            <a:r>
              <a:rPr lang="pl-PL" sz="1600" dirty="0" err="1">
                <a:latin typeface="Montserrat" pitchFamily="2" charset="0"/>
              </a:rPr>
              <a:t>sure</a:t>
            </a:r>
            <a:r>
              <a:rPr lang="pl-PL" sz="1600" dirty="0">
                <a:latin typeface="Montserrat" pitchFamily="2" charset="0"/>
              </a:rPr>
              <a:t> to </a:t>
            </a:r>
            <a:r>
              <a:rPr lang="pl-PL" sz="1600" dirty="0" err="1">
                <a:latin typeface="Montserrat" pitchFamily="2" charset="0"/>
              </a:rPr>
              <a:t>check</a:t>
            </a:r>
            <a:r>
              <a:rPr lang="pl-PL" sz="1600" dirty="0">
                <a:latin typeface="Montserrat" pitchFamily="2" charset="0"/>
              </a:rPr>
              <a:t> the MLAG </a:t>
            </a:r>
            <a:r>
              <a:rPr lang="pl-PL" sz="1600" dirty="0" err="1">
                <a:latin typeface="Montserrat" pitchFamily="2" charset="0"/>
              </a:rPr>
              <a:t>Reload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Delay</a:t>
            </a:r>
            <a:r>
              <a:rPr lang="pl-PL" sz="1600" dirty="0">
                <a:latin typeface="Montserrat" pitchFamily="2" charset="0"/>
              </a:rPr>
              <a:t> (show </a:t>
            </a:r>
            <a:r>
              <a:rPr lang="pl-PL" sz="1600" dirty="0" err="1">
                <a:latin typeface="Montserrat" pitchFamily="2" charset="0"/>
              </a:rPr>
              <a:t>mlag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detail</a:t>
            </a:r>
            <a:r>
              <a:rPr lang="pl-PL" sz="1600" dirty="0">
                <a:latin typeface="Montserrat" pitchFamily="2" charset="0"/>
              </a:rPr>
              <a:t>) </a:t>
            </a:r>
            <a:r>
              <a:rPr lang="pl-PL" sz="1600" dirty="0" err="1">
                <a:latin typeface="Montserrat" pitchFamily="2" charset="0"/>
              </a:rPr>
              <a:t>after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upgrading</a:t>
            </a:r>
            <a:r>
              <a:rPr lang="pl-PL" sz="1600" dirty="0">
                <a:latin typeface="Montserrat" pitchFamily="2" charset="0"/>
              </a:rPr>
              <a:t> one </a:t>
            </a:r>
            <a:r>
              <a:rPr lang="pl-PL" sz="1600" dirty="0" err="1">
                <a:latin typeface="Montserrat" pitchFamily="2" charset="0"/>
              </a:rPr>
              <a:t>switch</a:t>
            </a:r>
            <a:r>
              <a:rPr lang="pl-PL" sz="1600" dirty="0">
                <a:latin typeface="Montserrat" pitchFamily="2" charset="0"/>
              </a:rPr>
              <a:t> of </a:t>
            </a:r>
            <a:r>
              <a:rPr lang="pl-PL" sz="1600" dirty="0" err="1">
                <a:latin typeface="Montserrat" pitchFamily="2" charset="0"/>
              </a:rPr>
              <a:t>an</a:t>
            </a:r>
            <a:r>
              <a:rPr lang="pl-PL" sz="1600" dirty="0">
                <a:latin typeface="Montserrat" pitchFamily="2" charset="0"/>
              </a:rPr>
              <a:t> MLAG </a:t>
            </a:r>
            <a:r>
              <a:rPr lang="pl-PL" sz="1600" dirty="0" err="1">
                <a:latin typeface="Montserrat" pitchFamily="2" charset="0"/>
              </a:rPr>
              <a:t>pair</a:t>
            </a:r>
            <a:r>
              <a:rPr lang="pl-PL" sz="1600" dirty="0">
                <a:latin typeface="Montserrat" pitchFamily="2" charset="0"/>
              </a:rPr>
              <a:t> and </a:t>
            </a:r>
            <a:r>
              <a:rPr lang="pl-PL" sz="1600" dirty="0" err="1">
                <a:latin typeface="Montserrat" pitchFamily="2" charset="0"/>
              </a:rPr>
              <a:t>prior</a:t>
            </a:r>
            <a:r>
              <a:rPr lang="pl-PL" sz="1600" dirty="0">
                <a:latin typeface="Montserrat" pitchFamily="2" charset="0"/>
              </a:rPr>
              <a:t> to </a:t>
            </a:r>
            <a:r>
              <a:rPr lang="pl-PL" sz="1600" dirty="0" err="1">
                <a:latin typeface="Montserrat" pitchFamily="2" charset="0"/>
              </a:rPr>
              <a:t>upgrading</a:t>
            </a:r>
            <a:r>
              <a:rPr lang="pl-PL" sz="1600" dirty="0">
                <a:latin typeface="Montserrat" pitchFamily="2" charset="0"/>
              </a:rPr>
              <a:t> the </a:t>
            </a:r>
            <a:r>
              <a:rPr lang="pl-PL" sz="1600" dirty="0" err="1">
                <a:latin typeface="Montserrat" pitchFamily="2" charset="0"/>
              </a:rPr>
              <a:t>other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switch</a:t>
            </a:r>
            <a:r>
              <a:rPr lang="pl-PL" sz="1600" dirty="0">
                <a:latin typeface="Montserrat" pitchFamily="2" charset="0"/>
              </a:rPr>
              <a:t> of </a:t>
            </a:r>
            <a:r>
              <a:rPr lang="pl-PL" sz="1600" dirty="0" err="1">
                <a:latin typeface="Montserrat" pitchFamily="2" charset="0"/>
              </a:rPr>
              <a:t>that</a:t>
            </a:r>
            <a:r>
              <a:rPr lang="pl-PL" sz="1600" dirty="0">
                <a:latin typeface="Montserrat" pitchFamily="2" charset="0"/>
              </a:rPr>
              <a:t> MLAG </a:t>
            </a:r>
            <a:r>
              <a:rPr lang="pl-PL" sz="1600" dirty="0" err="1">
                <a:latin typeface="Montserrat" pitchFamily="2" charset="0"/>
              </a:rPr>
              <a:t>pair</a:t>
            </a:r>
            <a:r>
              <a:rPr lang="pl-PL" sz="1600" dirty="0">
                <a:latin typeface="Montserrat" pitchFamily="2" charset="0"/>
              </a:rPr>
              <a:t>. 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00661F-D8AE-7B00-C4D9-95EA015CDC49}"/>
              </a:ext>
            </a:extLst>
          </p:cNvPr>
          <p:cNvSpPr txBox="1"/>
          <p:nvPr/>
        </p:nvSpPr>
        <p:spPr>
          <a:xfrm>
            <a:off x="1786646" y="2012523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53A519BB-B6DE-B6A7-EFA1-CFDB0A430F05}"/>
              </a:ext>
            </a:extLst>
          </p:cNvPr>
          <p:cNvSpPr txBox="1"/>
          <p:nvPr/>
        </p:nvSpPr>
        <p:spPr>
          <a:xfrm>
            <a:off x="1786646" y="2970434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  <p:sp>
        <p:nvSpPr>
          <p:cNvPr id="13" name="pole tekstowe 12">
            <a:extLst>
              <a:ext uri="{FF2B5EF4-FFF2-40B4-BE49-F238E27FC236}">
                <a16:creationId xmlns:a16="http://schemas.microsoft.com/office/drawing/2014/main" id="{E36894E9-D783-DD41-D6EA-55F2CDCCFB6A}"/>
              </a:ext>
            </a:extLst>
          </p:cNvPr>
          <p:cNvSpPr txBox="1"/>
          <p:nvPr/>
        </p:nvSpPr>
        <p:spPr>
          <a:xfrm>
            <a:off x="1786646" y="3899556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03.</a:t>
            </a:r>
          </a:p>
        </p:txBody>
      </p:sp>
    </p:spTree>
    <p:extLst>
      <p:ext uri="{BB962C8B-B14F-4D97-AF65-F5344CB8AC3E}">
        <p14:creationId xmlns:p14="http://schemas.microsoft.com/office/powerpoint/2010/main" val="3116152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4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MLAG – </a:t>
            </a:r>
            <a:r>
              <a:rPr lang="pl-PL" dirty="0" err="1"/>
              <a:t>Mind</a:t>
            </a:r>
            <a:r>
              <a:rPr lang="pl-PL" dirty="0"/>
              <a:t> the </a:t>
            </a:r>
            <a:r>
              <a:rPr lang="pl-PL" dirty="0" err="1"/>
              <a:t>Reload</a:t>
            </a:r>
            <a:r>
              <a:rPr lang="pl-PL" dirty="0"/>
              <a:t> </a:t>
            </a:r>
            <a:r>
              <a:rPr lang="pl-PL" dirty="0" err="1"/>
              <a:t>Delay</a:t>
            </a:r>
            <a:endParaRPr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23041015-45DE-73BE-21AF-0854611F8CB5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35347" y="2309025"/>
            <a:ext cx="3943410" cy="3795337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F7F95E8F-46B9-68CB-93B1-2B616A781D6F}"/>
              </a:ext>
            </a:extLst>
          </p:cNvPr>
          <p:cNvSpPr/>
          <p:nvPr/>
        </p:nvSpPr>
        <p:spPr>
          <a:xfrm>
            <a:off x="5176847" y="1758462"/>
            <a:ext cx="6487885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Check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MLAG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Consistency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and ISSU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Warnings</a:t>
            </a:r>
            <a:endParaRPr lang="pl-PL" dirty="0">
              <a:solidFill>
                <a:srgbClr val="111111"/>
              </a:solidFill>
              <a:latin typeface="Montserrat" pitchFamily="2" charset="0"/>
            </a:endParaRPr>
          </a:p>
          <a:p>
            <a:pPr lvl="2"/>
            <a:r>
              <a:rPr lang="pl-PL" dirty="0">
                <a:solidFill>
                  <a:srgbClr val="111111"/>
                </a:solidFill>
                <a:latin typeface="Montserrat" pitchFamily="2" charset="0"/>
                <a:ea typeface="MesloLGS NF" panose="020B0609030804020204" pitchFamily="49" charset="0"/>
                <a:cs typeface="MesloLGS NF" panose="020B0609030804020204" pitchFamily="49" charset="0"/>
              </a:rPr>
              <a:t>	</a:t>
            </a:r>
            <a:r>
              <a:rPr lang="pl-PL" dirty="0">
                <a:solidFill>
                  <a:srgbClr val="11111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show </a:t>
            </a:r>
            <a:r>
              <a:rPr lang="pl-PL" dirty="0" err="1">
                <a:solidFill>
                  <a:srgbClr val="11111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mlag</a:t>
            </a:r>
            <a:r>
              <a:rPr lang="pl-PL" dirty="0">
                <a:solidFill>
                  <a:srgbClr val="11111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config-sanity</a:t>
            </a:r>
            <a:endParaRPr lang="pl-PL" dirty="0">
              <a:solidFill>
                <a:srgbClr val="111111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lvl="2"/>
            <a:r>
              <a:rPr lang="pl-PL" dirty="0">
                <a:solidFill>
                  <a:srgbClr val="11111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	show </a:t>
            </a:r>
            <a:r>
              <a:rPr lang="pl-PL" dirty="0" err="1">
                <a:solidFill>
                  <a:srgbClr val="11111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mlag</a:t>
            </a:r>
            <a:r>
              <a:rPr lang="pl-PL" dirty="0">
                <a:solidFill>
                  <a:srgbClr val="11111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issu</a:t>
            </a:r>
            <a:r>
              <a:rPr lang="pl-PL" dirty="0">
                <a:solidFill>
                  <a:srgbClr val="11111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warning</a:t>
            </a:r>
            <a:r>
              <a:rPr lang="pl-PL" dirty="0">
                <a:solidFill>
                  <a:srgbClr val="111111"/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endParaRPr lang="pl-PL" dirty="0">
              <a:solidFill>
                <a:srgbClr val="878787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solidFill>
                <a:srgbClr val="111111"/>
              </a:solidFill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Verify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EOS Compatibility 	</a:t>
            </a:r>
            <a:r>
              <a:rPr lang="pl-PL" dirty="0" err="1">
                <a:solidFill>
                  <a:srgbClr val="513FFF"/>
                </a:solidFill>
                <a:latin typeface="Montserrat" pitchFamily="2" charset="0"/>
              </a:rPr>
              <a:t>https</a:t>
            </a:r>
            <a:r>
              <a:rPr lang="pl-PL" dirty="0">
                <a:solidFill>
                  <a:srgbClr val="513FFF"/>
                </a:solidFill>
                <a:latin typeface="Montserrat" pitchFamily="2" charset="0"/>
              </a:rPr>
              <a:t>://</a:t>
            </a:r>
            <a:r>
              <a:rPr lang="pl-PL" dirty="0" err="1">
                <a:solidFill>
                  <a:srgbClr val="513FFF"/>
                </a:solidFill>
                <a:latin typeface="Montserrat" pitchFamily="2" charset="0"/>
              </a:rPr>
              <a:t>www.arista.com</a:t>
            </a:r>
            <a:r>
              <a:rPr lang="pl-PL" dirty="0">
                <a:solidFill>
                  <a:srgbClr val="513FFF"/>
                </a:solidFill>
                <a:latin typeface="Montserrat" pitchFamily="2" charset="0"/>
              </a:rPr>
              <a:t>/en/</a:t>
            </a:r>
            <a:r>
              <a:rPr lang="pl-PL" dirty="0" err="1">
                <a:solidFill>
                  <a:srgbClr val="513FFF"/>
                </a:solidFill>
                <a:latin typeface="Montserrat" pitchFamily="2" charset="0"/>
              </a:rPr>
              <a:t>support</a:t>
            </a:r>
            <a:r>
              <a:rPr lang="pl-PL" dirty="0">
                <a:solidFill>
                  <a:srgbClr val="513FFF"/>
                </a:solidFill>
                <a:latin typeface="Montserrat" pitchFamily="2" charset="0"/>
              </a:rPr>
              <a:t>/</a:t>
            </a:r>
            <a:r>
              <a:rPr lang="pl-PL" dirty="0" err="1">
                <a:solidFill>
                  <a:srgbClr val="513FFF"/>
                </a:solidFill>
                <a:latin typeface="Montserrat" pitchFamily="2" charset="0"/>
              </a:rPr>
              <a:t>mlag</a:t>
            </a:r>
            <a:r>
              <a:rPr lang="pl-PL" dirty="0">
                <a:solidFill>
                  <a:srgbClr val="513FFF"/>
                </a:solidFill>
                <a:latin typeface="Montserrat" pitchFamily="2" charset="0"/>
              </a:rPr>
              <a:t>-portal </a:t>
            </a:r>
            <a:endParaRPr lang="pl-PL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dirty="0">
              <a:solidFill>
                <a:srgbClr val="111111"/>
              </a:solidFill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Load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new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EOS on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Secondary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MLAG Peer </a:t>
            </a:r>
          </a:p>
          <a:p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	- SCP, FTP, USB, HTTP, etc. </a:t>
            </a:r>
          </a:p>
          <a:p>
            <a:endParaRPr lang="pl-PL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Change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Boot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Image </a:t>
            </a:r>
            <a:endParaRPr lang="pl-PL" dirty="0">
              <a:latin typeface="Montserrat" pitchFamily="2" charset="0"/>
            </a:endParaRPr>
          </a:p>
          <a:p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	-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boot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system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flash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:&lt;EOS&gt;.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swi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</a:p>
          <a:p>
            <a:endParaRPr lang="pl-PL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Save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and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Reboot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Secondary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MLAG Peer </a:t>
            </a:r>
            <a:endParaRPr lang="pl-PL" dirty="0">
              <a:latin typeface="Montserrat" pitchFamily="2" charset="0"/>
            </a:endParaRPr>
          </a:p>
          <a:p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	-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write</a:t>
            </a:r>
            <a:br>
              <a:rPr lang="pl-PL" dirty="0">
                <a:solidFill>
                  <a:srgbClr val="111111"/>
                </a:solidFill>
                <a:latin typeface="Montserrat" pitchFamily="2" charset="0"/>
              </a:rPr>
            </a:b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	-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reload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now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</a:p>
          <a:p>
            <a:endParaRPr lang="pl-PL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Verify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MLAG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Health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when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Peer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returns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Wait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for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reload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delay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timers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Verify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MLAG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Health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again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Load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EOS,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change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boot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image and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reboot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  <a:r>
              <a:rPr lang="pl-PL" dirty="0" err="1">
                <a:solidFill>
                  <a:srgbClr val="111111"/>
                </a:solidFill>
                <a:latin typeface="Montserrat" pitchFamily="2" charset="0"/>
              </a:rPr>
              <a:t>primary</a:t>
            </a:r>
            <a:r>
              <a:rPr lang="pl-PL" dirty="0">
                <a:solidFill>
                  <a:srgbClr val="111111"/>
                </a:solidFill>
                <a:latin typeface="Montserrat" pitchFamily="2" charset="0"/>
              </a:rPr>
              <a:t> </a:t>
            </a:r>
            <a:endParaRPr lang="pl-PL" dirty="0">
              <a:solidFill>
                <a:srgbClr val="111111"/>
              </a:solidFill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00296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l-PL" dirty="0"/>
              <a:t>5. MLAG &amp; </a:t>
            </a:r>
            <a:r>
              <a:rPr lang="pl-PL" dirty="0" err="1"/>
              <a:t>vARP</a:t>
            </a:r>
            <a:br>
              <a:rPr lang="pl-PL" dirty="0"/>
            </a:br>
            <a:br>
              <a:rPr lang="pl-PL" dirty="0"/>
            </a:br>
            <a:endParaRPr dirty="0"/>
          </a:p>
        </p:txBody>
      </p:sp>
      <p:sp>
        <p:nvSpPr>
          <p:cNvPr id="425" name="Google Shape;425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6659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5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vARP</a:t>
            </a:r>
            <a:r>
              <a:rPr lang="pl-PL" dirty="0"/>
              <a:t> - </a:t>
            </a:r>
            <a:r>
              <a:rPr lang="pl-PL" dirty="0" err="1"/>
              <a:t>Introduction</a:t>
            </a:r>
            <a:endParaRPr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4EB2960-B2C2-2524-EBA8-C2CD1C0E5ED5}"/>
              </a:ext>
            </a:extLst>
          </p:cNvPr>
          <p:cNvSpPr/>
          <p:nvPr/>
        </p:nvSpPr>
        <p:spPr>
          <a:xfrm>
            <a:off x="2118803" y="2181800"/>
            <a:ext cx="828655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vARP</a:t>
            </a:r>
            <a:r>
              <a:rPr lang="pl-PL" sz="1600" dirty="0">
                <a:latin typeface="Montserrat" pitchFamily="2" charset="0"/>
              </a:rPr>
              <a:t> (Virtual ARP)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Taking</a:t>
            </a:r>
            <a:r>
              <a:rPr lang="pl-PL" sz="1600" dirty="0">
                <a:latin typeface="Montserrat" pitchFamily="2" charset="0"/>
              </a:rPr>
              <a:t> FHRP (First Hop Router </a:t>
            </a:r>
            <a:r>
              <a:rPr lang="pl-PL" sz="1600" dirty="0" err="1">
                <a:latin typeface="Montserrat" pitchFamily="2" charset="0"/>
              </a:rPr>
              <a:t>Protocol</a:t>
            </a:r>
            <a:r>
              <a:rPr lang="pl-PL" sz="1600" dirty="0">
                <a:latin typeface="Montserrat" pitchFamily="2" charset="0"/>
              </a:rPr>
              <a:t>) </a:t>
            </a:r>
            <a:r>
              <a:rPr lang="pl-PL" sz="1600" dirty="0" err="1">
                <a:latin typeface="Montserrat" pitchFamily="2" charset="0"/>
              </a:rPr>
              <a:t>implementations</a:t>
            </a:r>
            <a:r>
              <a:rPr lang="pl-PL" sz="1600" dirty="0">
                <a:latin typeface="Montserrat" pitchFamily="2" charset="0"/>
              </a:rPr>
              <a:t> to the </a:t>
            </a:r>
            <a:r>
              <a:rPr lang="pl-PL" sz="1600" dirty="0" err="1">
                <a:latin typeface="Montserrat" pitchFamily="2" charset="0"/>
              </a:rPr>
              <a:t>next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level</a:t>
            </a:r>
            <a:r>
              <a:rPr lang="pl-PL" sz="1600" dirty="0">
                <a:latin typeface="Montserrat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Montserrat" pitchFamily="2" charset="0"/>
              </a:rPr>
              <a:t>Simple </a:t>
            </a:r>
            <a:r>
              <a:rPr lang="pl-PL" sz="1600" dirty="0" err="1">
                <a:latin typeface="Montserrat" pitchFamily="2" charset="0"/>
              </a:rPr>
              <a:t>configuration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that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provides</a:t>
            </a:r>
            <a:r>
              <a:rPr lang="pl-PL" sz="1600" dirty="0">
                <a:latin typeface="Montserrat" pitchFamily="2" charset="0"/>
              </a:rPr>
              <a:t> for Active/Active </a:t>
            </a:r>
            <a:r>
              <a:rPr lang="pl-PL" sz="1600" dirty="0" err="1">
                <a:latin typeface="Montserrat" pitchFamily="2" charset="0"/>
              </a:rPr>
              <a:t>forwarding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without</a:t>
            </a:r>
            <a:r>
              <a:rPr lang="pl-PL" sz="1600" dirty="0">
                <a:latin typeface="Montserrat" pitchFamily="2" charset="0"/>
              </a:rPr>
              <a:t> the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legacy</a:t>
            </a:r>
            <a:r>
              <a:rPr lang="pl-PL" sz="1600" dirty="0">
                <a:latin typeface="Montserrat" pitchFamily="2" charset="0"/>
              </a:rPr>
              <a:t> FHPR Active/</a:t>
            </a:r>
            <a:r>
              <a:rPr lang="pl-PL" sz="1600" dirty="0" err="1">
                <a:latin typeface="Montserrat" pitchFamily="2" charset="0"/>
              </a:rPr>
              <a:t>Standby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gymnastics</a:t>
            </a:r>
            <a:r>
              <a:rPr lang="pl-PL" sz="1600" dirty="0">
                <a:latin typeface="Montserrat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Leverages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industry</a:t>
            </a:r>
            <a:r>
              <a:rPr lang="pl-PL" sz="1600" dirty="0">
                <a:latin typeface="Montserrat" pitchFamily="2" charset="0"/>
              </a:rPr>
              <a:t> standard </a:t>
            </a:r>
            <a:r>
              <a:rPr lang="pl-PL" sz="1600" dirty="0" err="1">
                <a:latin typeface="Montserrat" pitchFamily="2" charset="0"/>
              </a:rPr>
              <a:t>forwarding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paradigm</a:t>
            </a:r>
            <a:r>
              <a:rPr lang="pl-PL" sz="1600" dirty="0">
                <a:latin typeface="Montserrat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Often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deployed</a:t>
            </a:r>
            <a:r>
              <a:rPr lang="pl-PL" sz="1600" dirty="0">
                <a:latin typeface="Montserrat" pitchFamily="2" charset="0"/>
              </a:rPr>
              <a:t> with MLAG, but not MLAG dependent. 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00661F-D8AE-7B00-C4D9-95EA015CDC49}"/>
              </a:ext>
            </a:extLst>
          </p:cNvPr>
          <p:cNvSpPr txBox="1"/>
          <p:nvPr/>
        </p:nvSpPr>
        <p:spPr>
          <a:xfrm>
            <a:off x="1786646" y="2012523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28818905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5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VRRP – </a:t>
            </a:r>
            <a:r>
              <a:rPr lang="pl-PL" dirty="0" err="1"/>
              <a:t>Legacy</a:t>
            </a:r>
            <a:r>
              <a:rPr lang="pl-PL" dirty="0"/>
              <a:t> Active/</a:t>
            </a:r>
            <a:r>
              <a:rPr lang="pl-PL" dirty="0" err="1"/>
              <a:t>Standby</a:t>
            </a:r>
            <a:r>
              <a:rPr lang="pl-PL" dirty="0"/>
              <a:t> FHRP</a:t>
            </a:r>
            <a:endParaRPr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4EB2960-B2C2-2524-EBA8-C2CD1C0E5ED5}"/>
              </a:ext>
            </a:extLst>
          </p:cNvPr>
          <p:cNvSpPr/>
          <p:nvPr/>
        </p:nvSpPr>
        <p:spPr>
          <a:xfrm>
            <a:off x="919397" y="2647579"/>
            <a:ext cx="3973238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>
                <a:latin typeface="Montserrat" pitchFamily="2" charset="0"/>
              </a:rPr>
              <a:t>The problem with Active/</a:t>
            </a:r>
            <a:r>
              <a:rPr lang="pl-PL" sz="1200" dirty="0" err="1">
                <a:latin typeface="Montserrat" pitchFamily="2" charset="0"/>
              </a:rPr>
              <a:t>Standby</a:t>
            </a:r>
            <a:r>
              <a:rPr lang="pl-PL" sz="1200" dirty="0">
                <a:latin typeface="Montserrat" pitchFamily="2" charset="0"/>
              </a:rPr>
              <a:t> FHRP </a:t>
            </a:r>
          </a:p>
          <a:p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 err="1">
                <a:latin typeface="Montserrat" pitchFamily="2" charset="0"/>
              </a:rPr>
              <a:t>When</a:t>
            </a:r>
            <a:r>
              <a:rPr lang="pl-PL" sz="1200" dirty="0">
                <a:latin typeface="Montserrat" pitchFamily="2" charset="0"/>
              </a:rPr>
              <a:t> SW1 </a:t>
            </a:r>
            <a:r>
              <a:rPr lang="pl-PL" sz="1200" dirty="0" err="1">
                <a:latin typeface="Montserrat" pitchFamily="2" charset="0"/>
              </a:rPr>
              <a:t>owns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that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VLAN’s</a:t>
            </a:r>
            <a:r>
              <a:rPr lang="pl-PL" sz="1200" dirty="0">
                <a:latin typeface="Montserrat" pitchFamily="2" charset="0"/>
              </a:rPr>
              <a:t> FHRP</a:t>
            </a:r>
            <a:br>
              <a:rPr lang="pl-PL" sz="1200" dirty="0">
                <a:latin typeface="Montserrat" pitchFamily="2" charset="0"/>
              </a:rPr>
            </a:br>
            <a:r>
              <a:rPr lang="pl-PL" sz="1200" dirty="0" err="1">
                <a:latin typeface="Montserrat" pitchFamily="2" charset="0"/>
              </a:rPr>
              <a:t>all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traffic</a:t>
            </a:r>
            <a:r>
              <a:rPr lang="pl-PL" sz="1200" dirty="0">
                <a:latin typeface="Montserrat" pitchFamily="2" charset="0"/>
              </a:rPr>
              <a:t> from </a:t>
            </a:r>
            <a:r>
              <a:rPr lang="pl-PL" sz="1200" dirty="0" err="1">
                <a:latin typeface="Montserrat" pitchFamily="2" charset="0"/>
              </a:rPr>
              <a:t>all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hosts</a:t>
            </a:r>
            <a:r>
              <a:rPr lang="pl-PL" sz="1200" dirty="0">
                <a:latin typeface="Montserrat" pitchFamily="2" charset="0"/>
              </a:rPr>
              <a:t> on </a:t>
            </a:r>
            <a:r>
              <a:rPr lang="pl-PL" sz="1200" dirty="0" err="1">
                <a:latin typeface="Montserrat" pitchFamily="2" charset="0"/>
              </a:rPr>
              <a:t>that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subnet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gets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pulled</a:t>
            </a:r>
            <a:r>
              <a:rPr lang="pl-PL" sz="1200" dirty="0">
                <a:latin typeface="Montserrat" pitchFamily="2" charset="0"/>
              </a:rPr>
              <a:t> to SW1 </a:t>
            </a:r>
            <a:r>
              <a:rPr lang="pl-PL" sz="1200" dirty="0" err="1">
                <a:latin typeface="Montserrat" pitchFamily="2" charset="0"/>
              </a:rPr>
              <a:t>even</a:t>
            </a:r>
            <a:r>
              <a:rPr lang="pl-PL" sz="1200" dirty="0">
                <a:latin typeface="Montserrat" pitchFamily="2" charset="0"/>
              </a:rPr>
              <a:t> for </a:t>
            </a:r>
            <a:r>
              <a:rPr lang="pl-PL" sz="1200" dirty="0" err="1">
                <a:latin typeface="Montserrat" pitchFamily="2" charset="0"/>
              </a:rPr>
              <a:t>hosts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connected</a:t>
            </a:r>
            <a:r>
              <a:rPr lang="pl-PL" sz="1200" dirty="0">
                <a:latin typeface="Montserrat" pitchFamily="2" charset="0"/>
              </a:rPr>
              <a:t> to SW2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 err="1">
                <a:latin typeface="Montserrat" pitchFamily="2" charset="0"/>
              </a:rPr>
              <a:t>This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creates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an</a:t>
            </a:r>
            <a:r>
              <a:rPr lang="pl-PL" sz="1200" dirty="0">
                <a:latin typeface="Montserrat" pitchFamily="2" charset="0"/>
              </a:rPr>
              <a:t> extra East-West hop </a:t>
            </a:r>
            <a:r>
              <a:rPr lang="pl-PL" sz="1200" dirty="0" err="1">
                <a:latin typeface="Montserrat" pitchFamily="2" charset="0"/>
              </a:rPr>
              <a:t>variable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based</a:t>
            </a:r>
            <a:r>
              <a:rPr lang="pl-PL" sz="1200" dirty="0">
                <a:latin typeface="Montserrat" pitchFamily="2" charset="0"/>
              </a:rPr>
              <a:t> on </a:t>
            </a:r>
            <a:r>
              <a:rPr lang="pl-PL" sz="1200" dirty="0" err="1">
                <a:latin typeface="Montserrat" pitchFamily="2" charset="0"/>
              </a:rPr>
              <a:t>originating</a:t>
            </a:r>
            <a:r>
              <a:rPr lang="pl-PL" sz="1200" dirty="0">
                <a:latin typeface="Montserrat" pitchFamily="2" charset="0"/>
              </a:rPr>
              <a:t> host and </a:t>
            </a:r>
            <a:r>
              <a:rPr lang="pl-PL" sz="1200" dirty="0" err="1">
                <a:latin typeface="Montserrat" pitchFamily="2" charset="0"/>
              </a:rPr>
              <a:t>is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true</a:t>
            </a:r>
            <a:r>
              <a:rPr lang="pl-PL" sz="1200" dirty="0">
                <a:latin typeface="Montserrat" pitchFamily="2" charset="0"/>
              </a:rPr>
              <a:t> for the return </a:t>
            </a:r>
            <a:r>
              <a:rPr lang="pl-PL" sz="1200" dirty="0" err="1">
                <a:latin typeface="Montserrat" pitchFamily="2" charset="0"/>
              </a:rPr>
              <a:t>flow</a:t>
            </a:r>
            <a:r>
              <a:rPr lang="pl-PL" sz="1200" dirty="0">
                <a:latin typeface="Montserrat" pitchFamily="2" charset="0"/>
              </a:rPr>
              <a:t> as </a:t>
            </a:r>
            <a:r>
              <a:rPr lang="pl-PL" sz="1200" dirty="0" err="1">
                <a:latin typeface="Montserrat" pitchFamily="2" charset="0"/>
              </a:rPr>
              <a:t>well</a:t>
            </a:r>
            <a:r>
              <a:rPr lang="pl-PL" sz="1200" dirty="0">
                <a:latin typeface="Montserrat" pitchFamily="2" charset="0"/>
              </a:rPr>
              <a:t> </a:t>
            </a:r>
          </a:p>
          <a:p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 err="1">
                <a:latin typeface="Montserrat" pitchFamily="2" charset="0"/>
              </a:rPr>
              <a:t>Calls</a:t>
            </a:r>
            <a:r>
              <a:rPr lang="pl-PL" sz="1200" dirty="0">
                <a:latin typeface="Montserrat" pitchFamily="2" charset="0"/>
              </a:rPr>
              <a:t> for </a:t>
            </a:r>
            <a:r>
              <a:rPr lang="pl-PL" sz="1200" dirty="0" err="1">
                <a:latin typeface="Montserrat" pitchFamily="2" charset="0"/>
              </a:rPr>
              <a:t>more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trunk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bandwidth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between</a:t>
            </a:r>
            <a:r>
              <a:rPr lang="pl-PL" sz="1200" dirty="0">
                <a:latin typeface="Montserrat" pitchFamily="2" charset="0"/>
              </a:rPr>
              <a:t> SW1 and SW2 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00661F-D8AE-7B00-C4D9-95EA015CDC49}"/>
              </a:ext>
            </a:extLst>
          </p:cNvPr>
          <p:cNvSpPr txBox="1"/>
          <p:nvPr/>
        </p:nvSpPr>
        <p:spPr>
          <a:xfrm>
            <a:off x="789119" y="230902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FC15F66C-D093-4724-E9F5-5CBA4C9CAF1D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940906" y="1971304"/>
            <a:ext cx="6708213" cy="3475594"/>
          </a:xfrm>
          <a:prstGeom prst="rect">
            <a:avLst/>
          </a:prstGeom>
        </p:spPr>
      </p:pic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B231B11E-1A18-15AD-1DBD-766EBB6BD421}"/>
              </a:ext>
            </a:extLst>
          </p:cNvPr>
          <p:cNvCxnSpPr/>
          <p:nvPr/>
        </p:nvCxnSpPr>
        <p:spPr>
          <a:xfrm flipV="1">
            <a:off x="9274629" y="3894074"/>
            <a:ext cx="0" cy="879807"/>
          </a:xfrm>
          <a:prstGeom prst="line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15A0D633-F47B-444B-F7E2-4D042646A25D}"/>
              </a:ext>
            </a:extLst>
          </p:cNvPr>
          <p:cNvCxnSpPr>
            <a:cxnSpLocks/>
          </p:cNvCxnSpPr>
          <p:nvPr/>
        </p:nvCxnSpPr>
        <p:spPr>
          <a:xfrm flipV="1">
            <a:off x="7360723" y="2502063"/>
            <a:ext cx="0" cy="1392011"/>
          </a:xfrm>
          <a:prstGeom prst="line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Łącznik prosty 18">
            <a:extLst>
              <a:ext uri="{FF2B5EF4-FFF2-40B4-BE49-F238E27FC236}">
                <a16:creationId xmlns:a16="http://schemas.microsoft.com/office/drawing/2014/main" id="{2A0A726C-DD13-463C-FEE0-E367833E879A}"/>
              </a:ext>
            </a:extLst>
          </p:cNvPr>
          <p:cNvCxnSpPr>
            <a:cxnSpLocks/>
          </p:cNvCxnSpPr>
          <p:nvPr/>
        </p:nvCxnSpPr>
        <p:spPr>
          <a:xfrm>
            <a:off x="7360723" y="3894074"/>
            <a:ext cx="1913906" cy="0"/>
          </a:xfrm>
          <a:prstGeom prst="line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prosty ze strzałką 19">
            <a:extLst>
              <a:ext uri="{FF2B5EF4-FFF2-40B4-BE49-F238E27FC236}">
                <a16:creationId xmlns:a16="http://schemas.microsoft.com/office/drawing/2014/main" id="{7ED3B5F2-AC69-CB5C-9BA1-596C84282071}"/>
              </a:ext>
            </a:extLst>
          </p:cNvPr>
          <p:cNvCxnSpPr>
            <a:cxnSpLocks/>
          </p:cNvCxnSpPr>
          <p:nvPr/>
        </p:nvCxnSpPr>
        <p:spPr>
          <a:xfrm>
            <a:off x="7360723" y="2502063"/>
            <a:ext cx="560119" cy="0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E9B1317B-75DE-821F-5883-EA4A0D2402CF}"/>
              </a:ext>
            </a:extLst>
          </p:cNvPr>
          <p:cNvCxnSpPr>
            <a:cxnSpLocks/>
          </p:cNvCxnSpPr>
          <p:nvPr/>
        </p:nvCxnSpPr>
        <p:spPr>
          <a:xfrm flipV="1">
            <a:off x="7014360" y="2309025"/>
            <a:ext cx="0" cy="246485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8D987773-36BA-3A63-ACD1-AFB00DC08F40}"/>
              </a:ext>
            </a:extLst>
          </p:cNvPr>
          <p:cNvCxnSpPr>
            <a:cxnSpLocks/>
          </p:cNvCxnSpPr>
          <p:nvPr/>
        </p:nvCxnSpPr>
        <p:spPr>
          <a:xfrm>
            <a:off x="7014360" y="2309025"/>
            <a:ext cx="90648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113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AFAB0D4-97E1-B5D1-1A3D-6D2206E88D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grayscl/>
          </a:blip>
          <a:stretch>
            <a:fillRect/>
          </a:stretch>
        </p:blipFill>
        <p:spPr>
          <a:xfrm>
            <a:off x="5520195" y="1971304"/>
            <a:ext cx="6872204" cy="3781746"/>
          </a:xfrm>
          <a:prstGeom prst="rect">
            <a:avLst/>
          </a:prstGeom>
        </p:spPr>
      </p:pic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5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vARP</a:t>
            </a:r>
            <a:r>
              <a:rPr lang="pl-PL" dirty="0"/>
              <a:t> – Active/Active FHRP</a:t>
            </a:r>
            <a:endParaRPr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4EB2960-B2C2-2524-EBA8-C2CD1C0E5ED5}"/>
              </a:ext>
            </a:extLst>
          </p:cNvPr>
          <p:cNvSpPr/>
          <p:nvPr/>
        </p:nvSpPr>
        <p:spPr>
          <a:xfrm>
            <a:off x="919397" y="2647579"/>
            <a:ext cx="39732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b="1" dirty="0">
                <a:latin typeface="Montserrat" pitchFamily="2" charset="0"/>
              </a:rPr>
              <a:t>The </a:t>
            </a:r>
            <a:r>
              <a:rPr lang="pl-PL" sz="1200" b="1" dirty="0" err="1">
                <a:latin typeface="Montserrat" pitchFamily="2" charset="0"/>
              </a:rPr>
              <a:t>answer</a:t>
            </a:r>
            <a:r>
              <a:rPr lang="pl-PL" sz="1200" b="1" dirty="0">
                <a:latin typeface="Montserrat" pitchFamily="2" charset="0"/>
              </a:rPr>
              <a:t> = Active/Active FHRP </a:t>
            </a:r>
          </a:p>
          <a:p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 err="1">
                <a:latin typeface="Montserrat" pitchFamily="2" charset="0"/>
              </a:rPr>
              <a:t>Now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both</a:t>
            </a:r>
            <a:r>
              <a:rPr lang="pl-PL" sz="1200" dirty="0">
                <a:latin typeface="Montserrat" pitchFamily="2" charset="0"/>
              </a:rPr>
              <a:t> SW1 and SW2 </a:t>
            </a:r>
            <a:r>
              <a:rPr lang="pl-PL" sz="1200" dirty="0" err="1">
                <a:latin typeface="Montserrat" pitchFamily="2" charset="0"/>
              </a:rPr>
              <a:t>can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provide</a:t>
            </a:r>
            <a:r>
              <a:rPr lang="pl-PL" sz="1200" dirty="0">
                <a:latin typeface="Montserrat" pitchFamily="2" charset="0"/>
              </a:rPr>
              <a:t> the </a:t>
            </a:r>
            <a:r>
              <a:rPr lang="pl-PL" sz="1200" dirty="0" err="1">
                <a:latin typeface="Montserrat" pitchFamily="2" charset="0"/>
              </a:rPr>
              <a:t>first</a:t>
            </a:r>
            <a:r>
              <a:rPr lang="pl-PL" sz="1200" dirty="0">
                <a:latin typeface="Montserrat" pitchFamily="2" charset="0"/>
              </a:rPr>
              <a:t> hop </a:t>
            </a:r>
            <a:r>
              <a:rPr lang="pl-PL" sz="1200" dirty="0" err="1">
                <a:latin typeface="Montserrat" pitchFamily="2" charset="0"/>
              </a:rPr>
              <a:t>default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gateway</a:t>
            </a:r>
            <a:r>
              <a:rPr lang="pl-PL" sz="1200" dirty="0">
                <a:latin typeface="Montserrat" pitchFamily="2" charset="0"/>
              </a:rPr>
              <a:t> services </a:t>
            </a:r>
          </a:p>
          <a:p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 err="1">
                <a:latin typeface="Montserrat" pitchFamily="2" charset="0"/>
              </a:rPr>
              <a:t>Traffic</a:t>
            </a:r>
            <a:r>
              <a:rPr lang="pl-PL" sz="1200" dirty="0">
                <a:latin typeface="Montserrat" pitchFamily="2" charset="0"/>
              </a:rPr>
              <a:t> from </a:t>
            </a:r>
            <a:r>
              <a:rPr lang="pl-PL" sz="1200" dirty="0" err="1">
                <a:latin typeface="Montserrat" pitchFamily="2" charset="0"/>
              </a:rPr>
              <a:t>any</a:t>
            </a:r>
            <a:r>
              <a:rPr lang="pl-PL" sz="1200" dirty="0">
                <a:latin typeface="Montserrat" pitchFamily="2" charset="0"/>
              </a:rPr>
              <a:t> host to </a:t>
            </a:r>
            <a:r>
              <a:rPr lang="pl-PL" sz="1200" dirty="0" err="1">
                <a:latin typeface="Montserrat" pitchFamily="2" charset="0"/>
              </a:rPr>
              <a:t>either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switch</a:t>
            </a:r>
            <a:br>
              <a:rPr lang="pl-PL" sz="1200" dirty="0">
                <a:latin typeface="Montserrat" pitchFamily="2" charset="0"/>
              </a:rPr>
            </a:br>
            <a:r>
              <a:rPr lang="pl-PL" sz="1200" dirty="0" err="1">
                <a:latin typeface="Montserrat" pitchFamily="2" charset="0"/>
              </a:rPr>
              <a:t>gets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forwarded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north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bound</a:t>
            </a:r>
            <a:r>
              <a:rPr lang="pl-PL" sz="1200" dirty="0">
                <a:latin typeface="Montserrat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 err="1">
                <a:latin typeface="Montserrat" pitchFamily="2" charset="0"/>
              </a:rPr>
              <a:t>immediately</a:t>
            </a:r>
            <a:endParaRPr lang="pl-PL" sz="1200" dirty="0">
              <a:latin typeface="Montserrat" pitchFamily="2" charset="0"/>
            </a:endParaRPr>
          </a:p>
          <a:p>
            <a:r>
              <a:rPr lang="pl-PL" sz="1200" dirty="0">
                <a:latin typeface="Montserrat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 err="1">
                <a:latin typeface="Montserrat" pitchFamily="2" charset="0"/>
              </a:rPr>
              <a:t>Eliminates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unnecessary</a:t>
            </a:r>
            <a:r>
              <a:rPr lang="pl-PL" sz="1200" dirty="0">
                <a:latin typeface="Montserrat" pitchFamily="2" charset="0"/>
              </a:rPr>
              <a:t> East-West hop </a:t>
            </a:r>
          </a:p>
          <a:p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 err="1">
                <a:latin typeface="Montserrat" pitchFamily="2" charset="0"/>
              </a:rPr>
              <a:t>Local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traffic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forwarding</a:t>
            </a:r>
            <a:r>
              <a:rPr lang="pl-PL" sz="1200" dirty="0">
                <a:latin typeface="Montserrat" pitchFamily="2" charset="0"/>
              </a:rPr>
              <a:t> </a:t>
            </a:r>
          </a:p>
          <a:p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 err="1">
                <a:latin typeface="Montserrat" pitchFamily="2" charset="0"/>
              </a:rPr>
              <a:t>Better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load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sharing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than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traditional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Odd</a:t>
            </a:r>
            <a:r>
              <a:rPr lang="pl-PL" sz="1200" dirty="0">
                <a:latin typeface="Montserrat" pitchFamily="2" charset="0"/>
              </a:rPr>
              <a:t> VLAN-</a:t>
            </a:r>
            <a:r>
              <a:rPr lang="pl-PL" sz="1200" dirty="0" err="1">
                <a:latin typeface="Montserrat" pitchFamily="2" charset="0"/>
              </a:rPr>
              <a:t>left</a:t>
            </a:r>
            <a:r>
              <a:rPr lang="pl-PL" sz="1200" dirty="0">
                <a:latin typeface="Montserrat" pitchFamily="2" charset="0"/>
              </a:rPr>
              <a:t>, </a:t>
            </a:r>
            <a:r>
              <a:rPr lang="pl-PL" sz="1200" dirty="0" err="1">
                <a:latin typeface="Montserrat" pitchFamily="2" charset="0"/>
              </a:rPr>
              <a:t>Even</a:t>
            </a:r>
            <a:r>
              <a:rPr lang="pl-PL" sz="1200" dirty="0">
                <a:latin typeface="Montserrat" pitchFamily="2" charset="0"/>
              </a:rPr>
              <a:t> VLAN-</a:t>
            </a:r>
            <a:r>
              <a:rPr lang="pl-PL" sz="1200" dirty="0" err="1">
                <a:latin typeface="Montserrat" pitchFamily="2" charset="0"/>
              </a:rPr>
              <a:t>right</a:t>
            </a:r>
            <a:r>
              <a:rPr lang="pl-PL" sz="1200" dirty="0">
                <a:latin typeface="Montserrat" pitchFamily="2" charset="0"/>
              </a:rPr>
              <a:t> </a:t>
            </a:r>
            <a:r>
              <a:rPr lang="pl-PL" sz="1200" dirty="0" err="1">
                <a:latin typeface="Montserrat" pitchFamily="2" charset="0"/>
              </a:rPr>
              <a:t>games</a:t>
            </a:r>
            <a:r>
              <a:rPr lang="pl-PL" sz="1200" dirty="0">
                <a:latin typeface="Montserrat" pitchFamily="2" charset="0"/>
              </a:rPr>
              <a:t> 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00661F-D8AE-7B00-C4D9-95EA015CDC49}"/>
              </a:ext>
            </a:extLst>
          </p:cNvPr>
          <p:cNvSpPr txBox="1"/>
          <p:nvPr/>
        </p:nvSpPr>
        <p:spPr>
          <a:xfrm>
            <a:off x="789119" y="230902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E9B1317B-75DE-821F-5883-EA4A0D2402CF}"/>
              </a:ext>
            </a:extLst>
          </p:cNvPr>
          <p:cNvCxnSpPr>
            <a:cxnSpLocks/>
          </p:cNvCxnSpPr>
          <p:nvPr/>
        </p:nvCxnSpPr>
        <p:spPr>
          <a:xfrm flipV="1">
            <a:off x="7014360" y="2309025"/>
            <a:ext cx="0" cy="246485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8D987773-36BA-3A63-ACD1-AFB00DC08F40}"/>
              </a:ext>
            </a:extLst>
          </p:cNvPr>
          <p:cNvCxnSpPr>
            <a:cxnSpLocks/>
          </p:cNvCxnSpPr>
          <p:nvPr/>
        </p:nvCxnSpPr>
        <p:spPr>
          <a:xfrm>
            <a:off x="7014360" y="2309025"/>
            <a:ext cx="90648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789DD8D0-8B80-1617-C417-896701B9C9B6}"/>
              </a:ext>
            </a:extLst>
          </p:cNvPr>
          <p:cNvCxnSpPr>
            <a:cxnSpLocks/>
          </p:cNvCxnSpPr>
          <p:nvPr/>
        </p:nvCxnSpPr>
        <p:spPr>
          <a:xfrm flipV="1">
            <a:off x="9275831" y="2537060"/>
            <a:ext cx="0" cy="223682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812B2586-E86B-A06B-35D6-B4AED915AE55}"/>
              </a:ext>
            </a:extLst>
          </p:cNvPr>
          <p:cNvCxnSpPr>
            <a:cxnSpLocks/>
          </p:cNvCxnSpPr>
          <p:nvPr/>
        </p:nvCxnSpPr>
        <p:spPr>
          <a:xfrm flipH="1">
            <a:off x="8563947" y="2537060"/>
            <a:ext cx="71188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>
            <a:extLst>
              <a:ext uri="{FF2B5EF4-FFF2-40B4-BE49-F238E27FC236}">
                <a16:creationId xmlns:a16="http://schemas.microsoft.com/office/drawing/2014/main" id="{17486D50-64FA-210D-5AC5-7709DBD6805B}"/>
              </a:ext>
            </a:extLst>
          </p:cNvPr>
          <p:cNvSpPr/>
          <p:nvPr/>
        </p:nvSpPr>
        <p:spPr>
          <a:xfrm>
            <a:off x="5284519" y="2826327"/>
            <a:ext cx="811481" cy="71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6" name="Obraz 25">
            <a:extLst>
              <a:ext uri="{FF2B5EF4-FFF2-40B4-BE49-F238E27FC236}">
                <a16:creationId xmlns:a16="http://schemas.microsoft.com/office/drawing/2014/main" id="{1B0A7DBC-1701-E185-5ADB-94EBCFB0E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435" y="3695155"/>
            <a:ext cx="2006168" cy="473679"/>
          </a:xfrm>
          <a:prstGeom prst="rect">
            <a:avLst/>
          </a:prstGeom>
        </p:spPr>
      </p:pic>
      <p:sp>
        <p:nvSpPr>
          <p:cNvPr id="30" name="pole tekstowe 29">
            <a:extLst>
              <a:ext uri="{FF2B5EF4-FFF2-40B4-BE49-F238E27FC236}">
                <a16:creationId xmlns:a16="http://schemas.microsoft.com/office/drawing/2014/main" id="{6431BD87-DA34-F15D-3DB2-76B952B5805D}"/>
              </a:ext>
            </a:extLst>
          </p:cNvPr>
          <p:cNvSpPr txBox="1"/>
          <p:nvPr/>
        </p:nvSpPr>
        <p:spPr>
          <a:xfrm>
            <a:off x="11318470" y="3801528"/>
            <a:ext cx="65224" cy="184666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pl-PL" sz="6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E8DE1044-5CD3-A3D3-4865-9F4EC0B45AEF}"/>
              </a:ext>
            </a:extLst>
          </p:cNvPr>
          <p:cNvSpPr txBox="1"/>
          <p:nvPr/>
        </p:nvSpPr>
        <p:spPr>
          <a:xfrm>
            <a:off x="11330035" y="3790085"/>
            <a:ext cx="65224" cy="184666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r>
              <a:rPr lang="pl-PL" sz="600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04272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AFAB0D4-97E1-B5D1-1A3D-6D2206E88DF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grayscl/>
          </a:blip>
          <a:stretch>
            <a:fillRect/>
          </a:stretch>
        </p:blipFill>
        <p:spPr>
          <a:xfrm>
            <a:off x="5519412" y="1971304"/>
            <a:ext cx="6872204" cy="3781746"/>
          </a:xfrm>
          <a:prstGeom prst="rect">
            <a:avLst/>
          </a:prstGeom>
        </p:spPr>
      </p:pic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5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vARP</a:t>
            </a:r>
            <a:r>
              <a:rPr lang="pl-PL" dirty="0"/>
              <a:t> –  </a:t>
            </a:r>
            <a:r>
              <a:rPr lang="pl-PL" dirty="0" err="1"/>
              <a:t>Configuration</a:t>
            </a:r>
            <a:endParaRPr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4EB2960-B2C2-2524-EBA8-C2CD1C0E5ED5}"/>
              </a:ext>
            </a:extLst>
          </p:cNvPr>
          <p:cNvSpPr/>
          <p:nvPr/>
        </p:nvSpPr>
        <p:spPr>
          <a:xfrm>
            <a:off x="812519" y="2647579"/>
            <a:ext cx="39732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b="1" dirty="0" err="1">
                <a:latin typeface="Montserrat" pitchFamily="2" charset="0"/>
              </a:rPr>
              <a:t>Easy</a:t>
            </a:r>
            <a:r>
              <a:rPr lang="pl-PL" sz="1200" b="1" dirty="0">
                <a:latin typeface="Montserrat" pitchFamily="2" charset="0"/>
              </a:rPr>
              <a:t> to </a:t>
            </a:r>
            <a:r>
              <a:rPr lang="pl-PL" sz="1200" b="1" dirty="0" err="1">
                <a:latin typeface="Montserrat" pitchFamily="2" charset="0"/>
              </a:rPr>
              <a:t>configure</a:t>
            </a:r>
            <a:endParaRPr lang="pl-PL" sz="1200" b="1" dirty="0">
              <a:latin typeface="Montserrat" pitchFamily="2" charset="0"/>
            </a:endParaRPr>
          </a:p>
          <a:p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>
                <a:latin typeface="Montserrat" pitchFamily="2" charset="0"/>
              </a:rPr>
              <a:t>SW1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200" dirty="0">
              <a:latin typeface="Montserrat" pitchFamily="2" charset="0"/>
            </a:endParaRPr>
          </a:p>
          <a:p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2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200" dirty="0">
                <a:latin typeface="Montserrat" pitchFamily="2" charset="0"/>
              </a:rPr>
              <a:t>SW2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00661F-D8AE-7B00-C4D9-95EA015CDC49}"/>
              </a:ext>
            </a:extLst>
          </p:cNvPr>
          <p:cNvSpPr txBox="1"/>
          <p:nvPr/>
        </p:nvSpPr>
        <p:spPr>
          <a:xfrm>
            <a:off x="682241" y="230902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E9B1317B-75DE-821F-5883-EA4A0D2402CF}"/>
              </a:ext>
            </a:extLst>
          </p:cNvPr>
          <p:cNvCxnSpPr>
            <a:cxnSpLocks/>
          </p:cNvCxnSpPr>
          <p:nvPr/>
        </p:nvCxnSpPr>
        <p:spPr>
          <a:xfrm flipV="1">
            <a:off x="7014360" y="2309025"/>
            <a:ext cx="0" cy="246485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ze strzałką 26">
            <a:extLst>
              <a:ext uri="{FF2B5EF4-FFF2-40B4-BE49-F238E27FC236}">
                <a16:creationId xmlns:a16="http://schemas.microsoft.com/office/drawing/2014/main" id="{8D987773-36BA-3A63-ACD1-AFB00DC08F40}"/>
              </a:ext>
            </a:extLst>
          </p:cNvPr>
          <p:cNvCxnSpPr>
            <a:cxnSpLocks/>
          </p:cNvCxnSpPr>
          <p:nvPr/>
        </p:nvCxnSpPr>
        <p:spPr>
          <a:xfrm>
            <a:off x="7014360" y="2309025"/>
            <a:ext cx="90648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Łącznik prosty 14">
            <a:extLst>
              <a:ext uri="{FF2B5EF4-FFF2-40B4-BE49-F238E27FC236}">
                <a16:creationId xmlns:a16="http://schemas.microsoft.com/office/drawing/2014/main" id="{789DD8D0-8B80-1617-C417-896701B9C9B6}"/>
              </a:ext>
            </a:extLst>
          </p:cNvPr>
          <p:cNvCxnSpPr>
            <a:cxnSpLocks/>
          </p:cNvCxnSpPr>
          <p:nvPr/>
        </p:nvCxnSpPr>
        <p:spPr>
          <a:xfrm flipV="1">
            <a:off x="9275831" y="2537060"/>
            <a:ext cx="0" cy="223682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Łącznik prosty ze strzałką 17">
            <a:extLst>
              <a:ext uri="{FF2B5EF4-FFF2-40B4-BE49-F238E27FC236}">
                <a16:creationId xmlns:a16="http://schemas.microsoft.com/office/drawing/2014/main" id="{812B2586-E86B-A06B-35D6-B4AED915AE55}"/>
              </a:ext>
            </a:extLst>
          </p:cNvPr>
          <p:cNvCxnSpPr>
            <a:cxnSpLocks/>
          </p:cNvCxnSpPr>
          <p:nvPr/>
        </p:nvCxnSpPr>
        <p:spPr>
          <a:xfrm flipH="1">
            <a:off x="8563947" y="2537060"/>
            <a:ext cx="711884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rostokąt 12">
            <a:extLst>
              <a:ext uri="{FF2B5EF4-FFF2-40B4-BE49-F238E27FC236}">
                <a16:creationId xmlns:a16="http://schemas.microsoft.com/office/drawing/2014/main" id="{17486D50-64FA-210D-5AC5-7709DBD6805B}"/>
              </a:ext>
            </a:extLst>
          </p:cNvPr>
          <p:cNvSpPr/>
          <p:nvPr/>
        </p:nvSpPr>
        <p:spPr>
          <a:xfrm>
            <a:off x="5177641" y="2826327"/>
            <a:ext cx="811481" cy="7151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9CDEE9F-3E81-92D8-BEC3-53A62775E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139" y="3361501"/>
            <a:ext cx="5176601" cy="707886"/>
          </a:xfrm>
          <a:prstGeom prst="rect">
            <a:avLst/>
          </a:prstGeom>
          <a:solidFill>
            <a:srgbClr val="FFFF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SW1(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config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)#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virtual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-router mac-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00:1C:73:00:00:01 </a:t>
            </a:r>
            <a:endParaRPr lang="pl-PL" altLang="pl-PL" sz="1000" b="1" dirty="0">
              <a:solidFill>
                <a:srgbClr val="111111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SW1(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config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)#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int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vlan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</a:t>
            </a:r>
            <a:b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</a:b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SW1(config-if-Vl10)#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10.10.10.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2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SW1(config-if-Vl10)#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virtual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-router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10.10.10.1 </a:t>
            </a:r>
            <a:endParaRPr kumimoji="0" lang="pl-PL" altLang="pl-PL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id="{05880E9C-706A-A11E-B533-BB892E60D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660" y="4655758"/>
            <a:ext cx="4896752" cy="707886"/>
          </a:xfrm>
          <a:prstGeom prst="rect">
            <a:avLst/>
          </a:prstGeom>
          <a:solidFill>
            <a:srgbClr val="FFFF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SW1(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config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)#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virtual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-router mac-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00:1C:73:00:00:01 </a:t>
            </a:r>
            <a:endParaRPr lang="pl-PL" altLang="pl-PL" sz="1000" b="1" dirty="0">
              <a:solidFill>
                <a:srgbClr val="111111"/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SW1(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config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)#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int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vlan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</a:t>
            </a:r>
            <a:b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</a:b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SW1(config-if-Vl10)#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10.10.10.</a:t>
            </a:r>
            <a:r>
              <a:rPr kumimoji="0" lang="pl-PL" altLang="pl-PL" sz="1000" b="1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3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/24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SW1(config-if-Vl10)#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virtual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-router </a:t>
            </a:r>
            <a:r>
              <a:rPr kumimoji="0" lang="pl-PL" altLang="pl-PL" sz="1000" i="0" u="none" strike="noStrike" cap="none" normalizeH="0" baseline="0" dirty="0" err="1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kumimoji="0" lang="pl-PL" altLang="pl-PL" sz="1000" i="0" u="none" strike="noStrike" cap="none" normalizeH="0" baseline="0" dirty="0">
                <a:ln>
                  <a:noFill/>
                </a:ln>
                <a:solidFill>
                  <a:srgbClr val="111111"/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10.10.10.1 </a:t>
            </a:r>
            <a:endParaRPr kumimoji="0" lang="pl-PL" altLang="pl-PL" sz="1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C200E703-63AC-81B7-11AD-EDAFF2D60A58}"/>
              </a:ext>
            </a:extLst>
          </p:cNvPr>
          <p:cNvSpPr/>
          <p:nvPr/>
        </p:nvSpPr>
        <p:spPr>
          <a:xfrm>
            <a:off x="658140" y="5858655"/>
            <a:ext cx="93879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>
                <a:latin typeface="Montserrat" pitchFamily="2" charset="0"/>
              </a:rPr>
              <a:t>NOTE: Virtual Router MAC </a:t>
            </a:r>
            <a:r>
              <a:rPr lang="pl-PL" dirty="0" err="1">
                <a:latin typeface="Montserrat" pitchFamily="2" charset="0"/>
              </a:rPr>
              <a:t>Addresses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are</a:t>
            </a:r>
            <a:r>
              <a:rPr lang="pl-PL" dirty="0">
                <a:latin typeface="Montserrat" pitchFamily="2" charset="0"/>
              </a:rPr>
              <a:t> the same. </a:t>
            </a:r>
            <a:r>
              <a:rPr lang="pl-PL" dirty="0" err="1">
                <a:latin typeface="Montserrat" pitchFamily="2" charset="0"/>
              </a:rPr>
              <a:t>This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is</a:t>
            </a:r>
            <a:r>
              <a:rPr lang="pl-PL" dirty="0">
                <a:latin typeface="Montserrat" pitchFamily="2" charset="0"/>
              </a:rPr>
              <a:t> a </a:t>
            </a:r>
            <a:r>
              <a:rPr lang="pl-PL" dirty="0" err="1">
                <a:latin typeface="Montserrat" pitchFamily="2" charset="0"/>
              </a:rPr>
              <a:t>special</a:t>
            </a:r>
            <a:r>
              <a:rPr lang="pl-PL" dirty="0">
                <a:latin typeface="Montserrat" pitchFamily="2" charset="0"/>
              </a:rPr>
              <a:t>, </a:t>
            </a:r>
            <a:r>
              <a:rPr lang="pl-PL" dirty="0" err="1">
                <a:latin typeface="Montserrat" pitchFamily="2" charset="0"/>
              </a:rPr>
              <a:t>Arista-owned</a:t>
            </a:r>
            <a:r>
              <a:rPr lang="pl-PL" dirty="0">
                <a:latin typeface="Montserrat" pitchFamily="2" charset="0"/>
              </a:rPr>
              <a:t> MAC (OUI </a:t>
            </a:r>
            <a:r>
              <a:rPr lang="pl-PL" altLang="pl-PL" dirty="0">
                <a:solidFill>
                  <a:srgbClr val="111111"/>
                </a:solidFill>
                <a:latin typeface="Montserrat" pitchFamily="2" charset="0"/>
                <a:ea typeface="MesloLGS NF" panose="020B0609030804020204" pitchFamily="49" charset="0"/>
                <a:cs typeface="MesloLGS NF" panose="020B0609030804020204" pitchFamily="49" charset="0"/>
              </a:rPr>
              <a:t>00:1C:73</a:t>
            </a:r>
            <a:r>
              <a:rPr lang="pl-PL" altLang="pl-PL" dirty="0">
                <a:solidFill>
                  <a:srgbClr val="111111"/>
                </a:solidFill>
                <a:latin typeface="Montserrat" pitchFamily="2" charset="0"/>
                <a:ea typeface="MesloLGS NF" panose="020B0609030804020204" pitchFamily="49" charset="0"/>
                <a:cs typeface="MesloLGS NF" panose="020B0609030804020204" pitchFamily="49" charset="0"/>
                <a:sym typeface="Wingdings" pitchFamily="2" charset="2"/>
              </a:rPr>
              <a:t>)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that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is</a:t>
            </a:r>
            <a:r>
              <a:rPr lang="pl-PL" dirty="0">
                <a:latin typeface="Montserrat" pitchFamily="2" charset="0"/>
              </a:rPr>
              <a:t> </a:t>
            </a:r>
            <a:r>
              <a:rPr lang="pl-PL" dirty="0" err="1">
                <a:latin typeface="Montserrat" pitchFamily="2" charset="0"/>
              </a:rPr>
              <a:t>reserved</a:t>
            </a:r>
            <a:r>
              <a:rPr lang="pl-PL" dirty="0">
                <a:latin typeface="Montserrat" pitchFamily="2" charset="0"/>
              </a:rPr>
              <a:t> for VARP. </a:t>
            </a:r>
            <a:endParaRPr lang="pl-PL" dirty="0">
              <a:effectLst/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579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Przedstawienie firmy </a:t>
            </a: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/>
              <a:t>I</a:t>
            </a:r>
            <a:endParaRPr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</p:txBody>
      </p:sp>
      <p:grpSp>
        <p:nvGrpSpPr>
          <p:cNvPr id="23" name="Group 97">
            <a:extLst>
              <a:ext uri="{FF2B5EF4-FFF2-40B4-BE49-F238E27FC236}">
                <a16:creationId xmlns:a16="http://schemas.microsoft.com/office/drawing/2014/main" id="{5457FD16-3EBC-404F-96ED-560A8B9BBC4C}"/>
              </a:ext>
            </a:extLst>
          </p:cNvPr>
          <p:cNvGrpSpPr/>
          <p:nvPr/>
        </p:nvGrpSpPr>
        <p:grpSpPr>
          <a:xfrm>
            <a:off x="886983" y="2182125"/>
            <a:ext cx="4066017" cy="3888476"/>
            <a:chOff x="1486885" y="1512309"/>
            <a:chExt cx="2300581" cy="2260262"/>
          </a:xfrm>
        </p:grpSpPr>
        <p:sp>
          <p:nvSpPr>
            <p:cNvPr id="24" name="Trapezoid 98">
              <a:extLst>
                <a:ext uri="{FF2B5EF4-FFF2-40B4-BE49-F238E27FC236}">
                  <a16:creationId xmlns:a16="http://schemas.microsoft.com/office/drawing/2014/main" id="{203057C8-19F5-41CA-A879-F9BAEFB81489}"/>
                </a:ext>
              </a:extLst>
            </p:cNvPr>
            <p:cNvSpPr/>
            <p:nvPr/>
          </p:nvSpPr>
          <p:spPr>
            <a:xfrm>
              <a:off x="1740850" y="2054499"/>
              <a:ext cx="1573402" cy="1105584"/>
            </a:xfrm>
            <a:prstGeom prst="trapezoid">
              <a:avLst>
                <a:gd name="adj" fmla="val 37636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 cap="rnd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5" name="Trapezoid 99">
              <a:extLst>
                <a:ext uri="{FF2B5EF4-FFF2-40B4-BE49-F238E27FC236}">
                  <a16:creationId xmlns:a16="http://schemas.microsoft.com/office/drawing/2014/main" id="{566C24EE-E665-4B25-8E15-60E9EF786F63}"/>
                </a:ext>
              </a:extLst>
            </p:cNvPr>
            <p:cNvSpPr/>
            <p:nvPr/>
          </p:nvSpPr>
          <p:spPr>
            <a:xfrm>
              <a:off x="1743050" y="2626715"/>
              <a:ext cx="1573402" cy="790001"/>
            </a:xfrm>
            <a:prstGeom prst="trapezoid">
              <a:avLst>
                <a:gd name="adj" fmla="val 6737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2700" cap="rnd">
              <a:noFill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l-PL">
                <a:solidFill>
                  <a:schemeClr val="tx1"/>
                </a:solidFill>
                <a:latin typeface="+mj-lt"/>
              </a:endParaRPr>
            </a:p>
          </p:txBody>
        </p:sp>
        <p:pic>
          <p:nvPicPr>
            <p:cNvPr id="26" name="Picture 100">
              <a:extLst>
                <a:ext uri="{FF2B5EF4-FFF2-40B4-BE49-F238E27FC236}">
                  <a16:creationId xmlns:a16="http://schemas.microsoft.com/office/drawing/2014/main" id="{7EC64D8F-D5E0-4563-9130-2812EE716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03340" y="3335644"/>
              <a:ext cx="620060" cy="370382"/>
            </a:xfrm>
            <a:prstGeom prst="rect">
              <a:avLst/>
            </a:prstGeom>
          </p:spPr>
        </p:pic>
        <p:pic>
          <p:nvPicPr>
            <p:cNvPr id="27" name="Picture 101">
              <a:extLst>
                <a:ext uri="{FF2B5EF4-FFF2-40B4-BE49-F238E27FC236}">
                  <a16:creationId xmlns:a16="http://schemas.microsoft.com/office/drawing/2014/main" id="{95BA50AA-B9F3-4D4C-A8E1-119488D4C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2225" y="3102249"/>
              <a:ext cx="666667" cy="233396"/>
            </a:xfrm>
            <a:prstGeom prst="rect">
              <a:avLst/>
            </a:prstGeom>
          </p:spPr>
        </p:pic>
        <p:pic>
          <p:nvPicPr>
            <p:cNvPr id="28" name="Picture 3" descr="504 Specifications">
              <a:extLst>
                <a:ext uri="{FF2B5EF4-FFF2-40B4-BE49-F238E27FC236}">
                  <a16:creationId xmlns:a16="http://schemas.microsoft.com/office/drawing/2014/main" id="{83E8FEE8-2C22-4487-A029-A6BE72C5DA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3400" y="3160084"/>
              <a:ext cx="714568" cy="612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03" descr="7260QX-64_right.png">
              <a:extLst>
                <a:ext uri="{FF2B5EF4-FFF2-40B4-BE49-F238E27FC236}">
                  <a16:creationId xmlns:a16="http://schemas.microsoft.com/office/drawing/2014/main" id="{1B6A8AD1-155E-4251-9B4F-7EC61A7C5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4670" y="2921197"/>
              <a:ext cx="680270" cy="268035"/>
            </a:xfrm>
            <a:prstGeom prst="rect">
              <a:avLst/>
            </a:prstGeom>
          </p:spPr>
        </p:pic>
        <p:pic>
          <p:nvPicPr>
            <p:cNvPr id="30" name="Picture 104">
              <a:extLst>
                <a:ext uri="{FF2B5EF4-FFF2-40B4-BE49-F238E27FC236}">
                  <a16:creationId xmlns:a16="http://schemas.microsoft.com/office/drawing/2014/main" id="{989C129E-6B21-4330-90F6-FAD49697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6885" y="2896046"/>
              <a:ext cx="652463" cy="206203"/>
            </a:xfrm>
            <a:prstGeom prst="rect">
              <a:avLst/>
            </a:prstGeom>
          </p:spPr>
        </p:pic>
        <p:pic>
          <p:nvPicPr>
            <p:cNvPr id="31" name="Picture 105" descr="NetDB_linux_160.png">
              <a:extLst>
                <a:ext uri="{FF2B5EF4-FFF2-40B4-BE49-F238E27FC236}">
                  <a16:creationId xmlns:a16="http://schemas.microsoft.com/office/drawing/2014/main" id="{6EDE127E-29CF-450E-948E-26DAAB3C7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86619" y="2206942"/>
              <a:ext cx="686264" cy="596871"/>
            </a:xfrm>
            <a:prstGeom prst="rect">
              <a:avLst/>
            </a:prstGeom>
          </p:spPr>
        </p:pic>
        <p:pic>
          <p:nvPicPr>
            <p:cNvPr id="32" name="Picture 2" descr="7512R">
              <a:extLst>
                <a:ext uri="{FF2B5EF4-FFF2-40B4-BE49-F238E27FC236}">
                  <a16:creationId xmlns:a16="http://schemas.microsoft.com/office/drawing/2014/main" id="{96C3A937-9A2C-41C0-85E3-D3120DE401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77" y="2963649"/>
              <a:ext cx="867989" cy="743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Google Shape;313;p26" descr="CloudVision-Vertical-Light-Blue.png">
              <a:extLst>
                <a:ext uri="{FF2B5EF4-FFF2-40B4-BE49-F238E27FC236}">
                  <a16:creationId xmlns:a16="http://schemas.microsoft.com/office/drawing/2014/main" id="{8DCA581D-58CA-4D3F-9184-1BC4201CCEFD}"/>
                </a:ext>
              </a:extLst>
            </p:cNvPr>
            <p:cNvPicPr preferRelativeResize="0"/>
            <p:nvPr/>
          </p:nvPicPr>
          <p:blipFill rotWithShape="1">
            <a:blip r:embed="rId10" cstate="screen">
              <a:alphaModFix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8330" y="1512309"/>
              <a:ext cx="800098" cy="4756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" name="Grupa 6">
            <a:extLst>
              <a:ext uri="{FF2B5EF4-FFF2-40B4-BE49-F238E27FC236}">
                <a16:creationId xmlns:a16="http://schemas.microsoft.com/office/drawing/2014/main" id="{3EA5457D-F9BF-442C-9C13-5EE6F0967B88}"/>
              </a:ext>
            </a:extLst>
          </p:cNvPr>
          <p:cNvGrpSpPr/>
          <p:nvPr/>
        </p:nvGrpSpPr>
        <p:grpSpPr>
          <a:xfrm>
            <a:off x="5870494" y="1578252"/>
            <a:ext cx="5813506" cy="2347360"/>
            <a:chOff x="5972094" y="614461"/>
            <a:chExt cx="5584906" cy="2347360"/>
          </a:xfrm>
        </p:grpSpPr>
        <p:sp>
          <p:nvSpPr>
            <p:cNvPr id="2" name="Owal 1">
              <a:extLst>
                <a:ext uri="{FF2B5EF4-FFF2-40B4-BE49-F238E27FC236}">
                  <a16:creationId xmlns:a16="http://schemas.microsoft.com/office/drawing/2014/main" id="{8B565D7A-AAD5-4903-AC00-2DED0E7D38A7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" name="pole tekstowe 4">
              <a:extLst>
                <a:ext uri="{FF2B5EF4-FFF2-40B4-BE49-F238E27FC236}">
                  <a16:creationId xmlns:a16="http://schemas.microsoft.com/office/drawing/2014/main" id="{E5627D8F-5790-41ED-B235-3C8E9EF41355}"/>
                </a:ext>
              </a:extLst>
            </p:cNvPr>
            <p:cNvSpPr txBox="1"/>
            <p:nvPr/>
          </p:nvSpPr>
          <p:spPr>
            <a:xfrm>
              <a:off x="6096000" y="807385"/>
              <a:ext cx="5461000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sz="1600" dirty="0" err="1">
                  <a:solidFill>
                    <a:schemeClr val="dk1"/>
                  </a:solidFill>
                  <a:latin typeface="Work Sans"/>
                  <a:sym typeface="Work Sans"/>
                </a:rPr>
                <a:t>Arista</a:t>
              </a:r>
              <a:r>
                <a:rPr lang="pl-PL" sz="1600" dirty="0">
                  <a:solidFill>
                    <a:schemeClr val="dk1"/>
                  </a:solidFill>
                  <a:latin typeface="Work Sans"/>
                  <a:sym typeface="Work Sans"/>
                </a:rPr>
                <a:t> Networks</a:t>
              </a:r>
            </a:p>
            <a:p>
              <a:pPr marL="0" indent="0">
                <a:spcBef>
                  <a:spcPts val="0"/>
                </a:spcBef>
              </a:pPr>
              <a:endParaRPr lang="pl-PL" sz="16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Jest dostawcą rozwiązań sieciowych, o 17-letniej historii, z miliardowymi przychodami. </a:t>
              </a:r>
            </a:p>
            <a:p>
              <a:pPr marL="0" indent="0">
                <a:spcBef>
                  <a:spcPts val="0"/>
                </a:spcBef>
              </a:pP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Wartość giełdowa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Aristy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wynosi około 40Mld USD. </a:t>
              </a:r>
            </a:p>
            <a:p>
              <a:pPr marL="0" indent="0">
                <a:spcBef>
                  <a:spcPts val="0"/>
                </a:spcBef>
              </a:pP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#1 pod względem ilości dostarczonych portów 100GE &amp; 400GE do DC</a:t>
              </a: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#2 pod względem ogólnie dostarczonej liczby portów do DC w historii</a:t>
              </a:r>
            </a:p>
            <a:p>
              <a:endParaRPr lang="pl-PL" sz="1800" dirty="0"/>
            </a:p>
          </p:txBody>
        </p:sp>
      </p:grpSp>
      <p:grpSp>
        <p:nvGrpSpPr>
          <p:cNvPr id="6" name="Grupa 5">
            <a:extLst>
              <a:ext uri="{FF2B5EF4-FFF2-40B4-BE49-F238E27FC236}">
                <a16:creationId xmlns:a16="http://schemas.microsoft.com/office/drawing/2014/main" id="{8BCA301D-4E95-49B6-97E7-C2FFDE55B4A6}"/>
              </a:ext>
            </a:extLst>
          </p:cNvPr>
          <p:cNvGrpSpPr/>
          <p:nvPr/>
        </p:nvGrpSpPr>
        <p:grpSpPr>
          <a:xfrm>
            <a:off x="5870494" y="4115098"/>
            <a:ext cx="5960262" cy="2347360"/>
            <a:chOff x="5984794" y="3306861"/>
            <a:chExt cx="5584906" cy="2347360"/>
          </a:xfrm>
        </p:grpSpPr>
        <p:sp>
          <p:nvSpPr>
            <p:cNvPr id="44" name="Owal 43">
              <a:extLst>
                <a:ext uri="{FF2B5EF4-FFF2-40B4-BE49-F238E27FC236}">
                  <a16:creationId xmlns:a16="http://schemas.microsoft.com/office/drawing/2014/main" id="{93CF93FF-B153-4075-9EAC-BE2024667CD5}"/>
                </a:ext>
              </a:extLst>
            </p:cNvPr>
            <p:cNvSpPr/>
            <p:nvPr/>
          </p:nvSpPr>
          <p:spPr>
            <a:xfrm>
              <a:off x="5984794" y="33068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45" name="pole tekstowe 44">
              <a:extLst>
                <a:ext uri="{FF2B5EF4-FFF2-40B4-BE49-F238E27FC236}">
                  <a16:creationId xmlns:a16="http://schemas.microsoft.com/office/drawing/2014/main" id="{C85C851D-95C3-424E-9B96-A2ECBB67D958}"/>
                </a:ext>
              </a:extLst>
            </p:cNvPr>
            <p:cNvSpPr txBox="1"/>
            <p:nvPr/>
          </p:nvSpPr>
          <p:spPr>
            <a:xfrm>
              <a:off x="6108700" y="3499785"/>
              <a:ext cx="5461000" cy="215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sz="1600" dirty="0">
                  <a:solidFill>
                    <a:schemeClr val="dk1"/>
                  </a:solidFill>
                  <a:latin typeface="Work Sans"/>
                  <a:sym typeface="Work Sans"/>
                </a:rPr>
                <a:t>Unikalne cechy</a:t>
              </a:r>
            </a:p>
            <a:p>
              <a:pPr marL="0" indent="0">
                <a:spcBef>
                  <a:spcPts val="0"/>
                </a:spcBef>
              </a:pPr>
              <a:endParaRPr lang="pl-PL" sz="16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Pojedynczy system operacyjny dla wszystkich urządzeń EOS</a:t>
              </a: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Unikalna jakość kodu – najniższa liczba podatności bezpieczeństwa CVE</a:t>
              </a: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Pojedynczy system zarządzania dla wszystkich rozwiązań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Cloud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Vision</a:t>
              </a: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Prosty system licencyjny typu „trust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based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”</a:t>
              </a: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Telemetria i strumieniowanie danych w czasie rzeczywistym</a:t>
              </a: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endParaRPr lang="pl-PL" sz="1800" dirty="0"/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5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pl-PL" dirty="0" err="1"/>
              <a:t>vARP</a:t>
            </a:r>
            <a:r>
              <a:rPr lang="pl-PL" dirty="0"/>
              <a:t> – </a:t>
            </a:r>
            <a:r>
              <a:rPr lang="pl-PL" dirty="0" err="1"/>
              <a:t>Benefits</a:t>
            </a:r>
            <a:r>
              <a:rPr lang="pl-PL" dirty="0"/>
              <a:t> </a:t>
            </a:r>
            <a:r>
              <a:rPr lang="pl-PL" dirty="0" err="1"/>
              <a:t>included</a:t>
            </a:r>
            <a:r>
              <a:rPr lang="pl-PL" dirty="0"/>
              <a:t> with Active/Active </a:t>
            </a:r>
            <a:br>
              <a:rPr lang="pl-PL" dirty="0"/>
            </a:br>
            <a:endParaRPr dirty="0"/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04EB2960-B2C2-2524-EBA8-C2CD1C0E5ED5}"/>
              </a:ext>
            </a:extLst>
          </p:cNvPr>
          <p:cNvSpPr/>
          <p:nvPr/>
        </p:nvSpPr>
        <p:spPr>
          <a:xfrm>
            <a:off x="2118803" y="2181800"/>
            <a:ext cx="8286551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This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isn’t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just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about</a:t>
            </a:r>
            <a:r>
              <a:rPr lang="pl-PL" sz="1600" dirty="0">
                <a:latin typeface="Montserrat" pitchFamily="2" charset="0"/>
              </a:rPr>
              <a:t> Active/Active </a:t>
            </a:r>
            <a:r>
              <a:rPr lang="pl-PL" sz="1600" dirty="0" err="1">
                <a:latin typeface="Montserrat" pitchFamily="2" charset="0"/>
              </a:rPr>
              <a:t>forwarding</a:t>
            </a:r>
            <a:r>
              <a:rPr lang="pl-PL" sz="1600" dirty="0">
                <a:latin typeface="Montserrat" pitchFamily="2" charset="0"/>
              </a:rPr>
              <a:t> and </a:t>
            </a:r>
            <a:r>
              <a:rPr lang="pl-PL" sz="1600" dirty="0" err="1">
                <a:latin typeface="Montserrat" pitchFamily="2" charset="0"/>
              </a:rPr>
              <a:t>better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utilization</a:t>
            </a:r>
            <a:r>
              <a:rPr lang="pl-PL" sz="1600" dirty="0">
                <a:latin typeface="Montserrat" pitchFamily="2" charset="0"/>
              </a:rPr>
              <a:t> of network </a:t>
            </a:r>
            <a:r>
              <a:rPr lang="pl-PL" sz="1600" dirty="0" err="1">
                <a:latin typeface="Montserrat" pitchFamily="2" charset="0"/>
              </a:rPr>
              <a:t>resources</a:t>
            </a:r>
            <a:r>
              <a:rPr lang="pl-PL" sz="1600" dirty="0">
                <a:latin typeface="Montserrat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vARP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also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plays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well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into</a:t>
            </a:r>
            <a:r>
              <a:rPr lang="pl-PL" sz="1600" dirty="0">
                <a:latin typeface="Montserrat" pitchFamily="2" charset="0"/>
              </a:rPr>
              <a:t> SSU (Smart System Upgrade) and MLAG ISSU (In-Service System Upgrade).</a:t>
            </a:r>
          </a:p>
          <a:p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>
                <a:latin typeface="Montserrat" pitchFamily="2" charset="0"/>
              </a:rPr>
              <a:t>SSU </a:t>
            </a:r>
            <a:r>
              <a:rPr lang="pl-PL" sz="1600" dirty="0" err="1">
                <a:latin typeface="Montserrat" pitchFamily="2" charset="0"/>
              </a:rPr>
              <a:t>provides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hitless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reloads</a:t>
            </a:r>
            <a:r>
              <a:rPr lang="pl-PL" sz="1600" dirty="0">
                <a:latin typeface="Montserrat" pitchFamily="2" charset="0"/>
              </a:rPr>
              <a:t>. MLAG ISSU </a:t>
            </a:r>
            <a:r>
              <a:rPr lang="pl-PL" sz="1600" dirty="0" err="1">
                <a:latin typeface="Montserrat" pitchFamily="2" charset="0"/>
              </a:rPr>
              <a:t>provides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consistent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uptime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during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peer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reloads</a:t>
            </a:r>
            <a:r>
              <a:rPr lang="pl-PL" sz="1600" dirty="0">
                <a:latin typeface="Montserrat" pitchFamily="2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600" dirty="0"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1600" dirty="0" err="1">
                <a:latin typeface="Montserrat" pitchFamily="2" charset="0"/>
              </a:rPr>
              <a:t>vARP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doesn’t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rely</a:t>
            </a:r>
            <a:r>
              <a:rPr lang="pl-PL" sz="1600" dirty="0">
                <a:latin typeface="Montserrat" pitchFamily="2" charset="0"/>
              </a:rPr>
              <a:t> on </a:t>
            </a:r>
            <a:r>
              <a:rPr lang="pl-PL" sz="1600" dirty="0" err="1">
                <a:latin typeface="Montserrat" pitchFamily="2" charset="0"/>
              </a:rPr>
              <a:t>any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timers</a:t>
            </a:r>
            <a:r>
              <a:rPr lang="pl-PL" sz="1600" dirty="0">
                <a:latin typeface="Montserrat" pitchFamily="2" charset="0"/>
              </a:rPr>
              <a:t> and </a:t>
            </a:r>
            <a:r>
              <a:rPr lang="pl-PL" sz="1600" dirty="0" err="1">
                <a:latin typeface="Montserrat" pitchFamily="2" charset="0"/>
              </a:rPr>
              <a:t>therefore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maintains</a:t>
            </a:r>
            <a:r>
              <a:rPr lang="pl-PL" sz="1600" dirty="0">
                <a:latin typeface="Montserrat" pitchFamily="2" charset="0"/>
              </a:rPr>
              <a:t> Active/Active </a:t>
            </a:r>
            <a:r>
              <a:rPr lang="pl-PL" sz="1600" dirty="0" err="1">
                <a:latin typeface="Montserrat" pitchFamily="2" charset="0"/>
              </a:rPr>
              <a:t>forwarding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throughout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all</a:t>
            </a:r>
            <a:r>
              <a:rPr lang="pl-PL" sz="1600" dirty="0">
                <a:latin typeface="Montserrat" pitchFamily="2" charset="0"/>
              </a:rPr>
              <a:t> </a:t>
            </a:r>
            <a:r>
              <a:rPr lang="pl-PL" sz="1600" dirty="0" err="1">
                <a:latin typeface="Montserrat" pitchFamily="2" charset="0"/>
              </a:rPr>
              <a:t>operations</a:t>
            </a:r>
            <a:r>
              <a:rPr lang="pl-PL" sz="1600" dirty="0">
                <a:latin typeface="Montserrat" pitchFamily="2" charset="0"/>
              </a:rPr>
              <a:t> </a:t>
            </a:r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1300661F-D8AE-7B00-C4D9-95EA015CDC49}"/>
              </a:ext>
            </a:extLst>
          </p:cNvPr>
          <p:cNvSpPr txBox="1"/>
          <p:nvPr/>
        </p:nvSpPr>
        <p:spPr>
          <a:xfrm>
            <a:off x="1786646" y="2012523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</p:spTree>
    <p:extLst>
      <p:ext uri="{BB962C8B-B14F-4D97-AF65-F5344CB8AC3E}">
        <p14:creationId xmlns:p14="http://schemas.microsoft.com/office/powerpoint/2010/main" val="39006865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5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pl-PL" dirty="0" err="1"/>
              <a:t>vARP</a:t>
            </a:r>
            <a:r>
              <a:rPr lang="pl-PL" dirty="0"/>
              <a:t> – </a:t>
            </a:r>
            <a:r>
              <a:rPr lang="pl-PL" dirty="0" err="1"/>
              <a:t>Verfication</a:t>
            </a:r>
            <a:r>
              <a:rPr lang="pl-PL" dirty="0"/>
              <a:t> </a:t>
            </a:r>
            <a:r>
              <a:rPr lang="pl-PL" dirty="0" err="1"/>
              <a:t>Commands</a:t>
            </a:r>
            <a:br>
              <a:rPr lang="pl-PL" dirty="0"/>
            </a:br>
            <a:endParaRPr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5FDAE41-C9CD-E1E5-6743-10985F243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053" y="2383504"/>
            <a:ext cx="4647426" cy="1523494"/>
          </a:xfrm>
          <a:prstGeom prst="rect">
            <a:avLst/>
          </a:prstGeom>
          <a:solidFill>
            <a:srgbClr val="FFFF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SW1#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show run </a:t>
            </a: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int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vlan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 </a:t>
            </a:r>
            <a:r>
              <a:rPr kumimoji="0" lang="pl-PL" altLang="pl-PL" sz="12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interface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Vlan10 </a:t>
            </a:r>
            <a:endParaRPr kumimoji="0" lang="pl-PL" altLang="pl-PL" sz="900" b="0" i="0" u="none" strike="noStrike" cap="none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description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Server Network 10</a:t>
            </a:r>
            <a:b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</a:br>
            <a:r>
              <a:rPr kumimoji="0" lang="pl-PL" altLang="pl-PL" sz="1200" b="0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mtu</a:t>
            </a: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9000</a:t>
            </a:r>
            <a:b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</a:b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10.10.10.2/24</a:t>
            </a:r>
            <a:b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</a:b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virtual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-router </a:t>
            </a: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10.10.10.1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900" b="0" i="0" u="none" strike="noStrike" cap="none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200" b="0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SW1#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show run | i mac</a:t>
            </a:r>
            <a:b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</a:b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virtual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-router mac-</a:t>
            </a:r>
            <a:r>
              <a:rPr kumimoji="0" lang="pl-PL" altLang="pl-PL" sz="1200" b="1" i="0" u="none" strike="noStrike" cap="none" normalizeH="0" baseline="0" dirty="0" err="1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kumimoji="0" lang="pl-PL" altLang="pl-PL" sz="1200" b="1" i="0" u="none" strike="noStrike" cap="none" normalizeH="0" baseline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00:1c:73:00:00:01 </a:t>
            </a:r>
            <a:endParaRPr kumimoji="0" lang="pl-PL" altLang="pl-PL" sz="1600" b="0" i="0" u="none" strike="noStrike" cap="none" normalizeH="0" baseline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E391D369-49F5-5660-D608-95EF6D6F59B2}"/>
              </a:ext>
            </a:extLst>
          </p:cNvPr>
          <p:cNvSpPr/>
          <p:nvPr/>
        </p:nvSpPr>
        <p:spPr>
          <a:xfrm>
            <a:off x="4977245" y="434802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sz="1200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SW2#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show run </a:t>
            </a:r>
            <a:r>
              <a:rPr lang="pl-PL" sz="1200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int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sz="1200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vlan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 </a:t>
            </a:r>
            <a:r>
              <a:rPr lang="pl-PL" sz="1200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interface</a:t>
            </a:r>
            <a:r>
              <a:rPr lang="pl-PL" sz="1200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Vlan10 </a:t>
            </a:r>
          </a:p>
          <a:p>
            <a:r>
              <a:rPr lang="pl-PL" sz="1200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description</a:t>
            </a:r>
            <a:r>
              <a:rPr lang="pl-PL" sz="1200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Server Network 10</a:t>
            </a:r>
            <a:br>
              <a:rPr lang="pl-PL" sz="1200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</a:br>
            <a:r>
              <a:rPr lang="pl-PL" sz="1200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mtu</a:t>
            </a:r>
            <a:r>
              <a:rPr lang="pl-PL" sz="1200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9000</a:t>
            </a:r>
            <a:br>
              <a:rPr lang="pl-PL" sz="1200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</a:br>
            <a:r>
              <a:rPr lang="pl-PL" sz="1200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sz="1200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10.10.10.3/24</a:t>
            </a:r>
            <a:b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</a:br>
            <a:r>
              <a:rPr lang="pl-PL" sz="1200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sz="1200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virtual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-router </a:t>
            </a:r>
            <a:r>
              <a:rPr lang="pl-PL" sz="1200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10.10.10.1 </a:t>
            </a:r>
          </a:p>
          <a:p>
            <a:endParaRPr lang="pl-PL" sz="1200" dirty="0">
              <a:solidFill>
                <a:schemeClr val="tx2">
                  <a:lumMod val="10000"/>
                </a:schemeClr>
              </a:solidFill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  <a:p>
            <a:r>
              <a:rPr lang="pl-PL" sz="1200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SW2#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show run | i mac</a:t>
            </a:r>
            <a:b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</a:br>
            <a:r>
              <a:rPr lang="pl-PL" sz="1200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ip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</a:t>
            </a:r>
            <a:r>
              <a:rPr lang="pl-PL" sz="1200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virtual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-router mac-</a:t>
            </a:r>
            <a:r>
              <a:rPr lang="pl-PL" sz="1200" b="1" dirty="0" err="1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address</a:t>
            </a:r>
            <a:r>
              <a:rPr lang="pl-PL" sz="1200" b="1" dirty="0">
                <a:solidFill>
                  <a:schemeClr val="tx2">
                    <a:lumMod val="10000"/>
                  </a:schemeClr>
                </a:solidFill>
                <a:latin typeface="MesloLGS NF" panose="020B0609030804020204" pitchFamily="49" charset="0"/>
                <a:ea typeface="MesloLGS NF" panose="020B0609030804020204" pitchFamily="49" charset="0"/>
                <a:cs typeface="MesloLGS NF" panose="020B0609030804020204" pitchFamily="49" charset="0"/>
              </a:rPr>
              <a:t> 00:1c:73:00:00:01 </a:t>
            </a:r>
            <a:endParaRPr lang="pl-PL" sz="1200" dirty="0">
              <a:solidFill>
                <a:schemeClr val="tx2">
                  <a:lumMod val="10000"/>
                </a:schemeClr>
              </a:solidFill>
              <a:effectLst/>
              <a:latin typeface="MesloLGS NF" panose="020B0609030804020204" pitchFamily="49" charset="0"/>
              <a:ea typeface="MesloLGS NF" panose="020B0609030804020204" pitchFamily="49" charset="0"/>
              <a:cs typeface="MesloLGS NF" panose="020B0609030804020204" pitchFamily="49" charset="0"/>
            </a:endParaRP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45D9E5A1-CDFB-85DC-9911-51AEC58CC1E1}"/>
              </a:ext>
            </a:extLst>
          </p:cNvPr>
          <p:cNvSpPr txBox="1"/>
          <p:nvPr/>
        </p:nvSpPr>
        <p:spPr>
          <a:xfrm>
            <a:off x="1614391" y="2098811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12" name="pole tekstowe 11">
            <a:extLst>
              <a:ext uri="{FF2B5EF4-FFF2-40B4-BE49-F238E27FC236}">
                <a16:creationId xmlns:a16="http://schemas.microsoft.com/office/drawing/2014/main" id="{3981FAED-1C13-A784-A3EF-0C10D43F5316}"/>
              </a:ext>
            </a:extLst>
          </p:cNvPr>
          <p:cNvSpPr txBox="1"/>
          <p:nvPr/>
        </p:nvSpPr>
        <p:spPr>
          <a:xfrm>
            <a:off x="4570014" y="4148229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E24AD391-1D90-B4D0-D090-4B73C2B8D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09" y="1758462"/>
            <a:ext cx="9559636" cy="45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067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5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pl-PL" dirty="0" err="1"/>
              <a:t>vARP</a:t>
            </a:r>
            <a:r>
              <a:rPr lang="pl-PL" dirty="0"/>
              <a:t> – </a:t>
            </a:r>
            <a:r>
              <a:rPr lang="pl-PL" dirty="0" err="1"/>
              <a:t>Verfication</a:t>
            </a:r>
            <a:r>
              <a:rPr lang="pl-PL" dirty="0"/>
              <a:t> </a:t>
            </a:r>
            <a:r>
              <a:rPr lang="pl-PL" dirty="0" err="1"/>
              <a:t>Commands</a:t>
            </a:r>
            <a:br>
              <a:rPr lang="pl-PL" dirty="0"/>
            </a:br>
            <a:endParaRPr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501EE6C7-4CBB-1346-397E-9F42F46B6E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294" y="2141517"/>
            <a:ext cx="8609610" cy="343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9763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MLAG &amp; </a:t>
            </a:r>
            <a:r>
              <a:rPr lang="pl-PL" dirty="0" err="1"/>
              <a:t>vARP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5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r>
              <a:rPr lang="pl-PL" dirty="0" err="1"/>
              <a:t>vARP</a:t>
            </a:r>
            <a:r>
              <a:rPr lang="pl-PL" dirty="0"/>
              <a:t> – </a:t>
            </a:r>
            <a:r>
              <a:rPr lang="pl-PL" dirty="0" err="1"/>
              <a:t>Alternate</a:t>
            </a:r>
            <a:r>
              <a:rPr lang="pl-PL" dirty="0"/>
              <a:t> </a:t>
            </a:r>
            <a:r>
              <a:rPr lang="pl-PL" dirty="0" err="1"/>
              <a:t>Configurations</a:t>
            </a:r>
            <a:br>
              <a:rPr lang="pl-PL" dirty="0"/>
            </a:br>
            <a:endParaRPr dirty="0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0C4B4717-BB7E-5D7C-85D1-3DA1B157C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98" y="3075709"/>
            <a:ext cx="4578325" cy="1710294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A18924A8-5FEB-848E-856F-5E4636A9E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117" y="3113809"/>
            <a:ext cx="5035585" cy="1814946"/>
          </a:xfrm>
          <a:prstGeom prst="rect">
            <a:avLst/>
          </a:prstGeom>
        </p:spPr>
      </p:pic>
      <p:sp>
        <p:nvSpPr>
          <p:cNvPr id="9" name="pole tekstowe 8">
            <a:extLst>
              <a:ext uri="{FF2B5EF4-FFF2-40B4-BE49-F238E27FC236}">
                <a16:creationId xmlns:a16="http://schemas.microsoft.com/office/drawing/2014/main" id="{1C9CDBAB-D005-9260-0202-A30634FFF735}"/>
              </a:ext>
            </a:extLst>
          </p:cNvPr>
          <p:cNvSpPr txBox="1"/>
          <p:nvPr/>
        </p:nvSpPr>
        <p:spPr>
          <a:xfrm>
            <a:off x="717867" y="273715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01.</a:t>
            </a:r>
          </a:p>
        </p:txBody>
      </p:sp>
      <p:sp>
        <p:nvSpPr>
          <p:cNvPr id="10" name="pole tekstowe 9">
            <a:extLst>
              <a:ext uri="{FF2B5EF4-FFF2-40B4-BE49-F238E27FC236}">
                <a16:creationId xmlns:a16="http://schemas.microsoft.com/office/drawing/2014/main" id="{D0F73A1C-D4B4-4E35-86C8-3AA3A83ED237}"/>
              </a:ext>
            </a:extLst>
          </p:cNvPr>
          <p:cNvSpPr txBox="1"/>
          <p:nvPr/>
        </p:nvSpPr>
        <p:spPr>
          <a:xfrm>
            <a:off x="5965755" y="2737155"/>
            <a:ext cx="5713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600" b="1" dirty="0">
                <a:solidFill>
                  <a:schemeClr val="bg2"/>
                </a:solidFill>
                <a:latin typeface="Montserrat" pitchFamily="2" charset="0"/>
              </a:rPr>
              <a:t>02.</a:t>
            </a:r>
          </a:p>
        </p:txBody>
      </p:sp>
    </p:spTree>
    <p:extLst>
      <p:ext uri="{BB962C8B-B14F-4D97-AF65-F5344CB8AC3E}">
        <p14:creationId xmlns:p14="http://schemas.microsoft.com/office/powerpoint/2010/main" val="42252318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l-PL" dirty="0"/>
              <a:t>6. MLAG LAB01</a:t>
            </a:r>
            <a:br>
              <a:rPr lang="pl-PL" dirty="0"/>
            </a:br>
            <a:br>
              <a:rPr lang="pl-PL" dirty="0"/>
            </a:br>
            <a:endParaRPr dirty="0"/>
          </a:p>
        </p:txBody>
      </p:sp>
      <p:sp>
        <p:nvSpPr>
          <p:cNvPr id="425" name="Google Shape;425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603422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 err="1"/>
              <a:t>ApiusLAB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 dirty="0"/>
              <a:t>II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ApiusLAB</a:t>
            </a:r>
            <a:r>
              <a:rPr lang="pl-PL" dirty="0"/>
              <a:t> </a:t>
            </a:r>
            <a:endParaRPr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F526983C-5658-E2F5-2317-C05E2FAC6BA6}"/>
              </a:ext>
            </a:extLst>
          </p:cNvPr>
          <p:cNvSpPr txBox="1"/>
          <p:nvPr/>
        </p:nvSpPr>
        <p:spPr>
          <a:xfrm>
            <a:off x="2879733" y="5459620"/>
            <a:ext cx="6432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https</a:t>
            </a:r>
            <a:r>
              <a:rPr lang="pl-PL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://</a:t>
            </a:r>
            <a:r>
              <a:rPr lang="pl-PL" sz="2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marekplaza.github.io</a:t>
            </a:r>
            <a:r>
              <a:rPr lang="pl-PL" sz="28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/</a:t>
            </a:r>
            <a:r>
              <a:rPr lang="pl-PL" sz="2800" dirty="0" err="1">
                <a:solidFill>
                  <a:schemeClr val="tx1">
                    <a:lumMod val="60000"/>
                    <a:lumOff val="40000"/>
                  </a:schemeClr>
                </a:solidFill>
              </a:rPr>
              <a:t>apiuslab</a:t>
            </a:r>
            <a:endParaRPr lang="pl-PL" sz="2800" dirty="0"/>
          </a:p>
        </p:txBody>
      </p:sp>
      <p:pic>
        <p:nvPicPr>
          <p:cNvPr id="52228" name="Picture 4">
            <a:extLst>
              <a:ext uri="{FF2B5EF4-FFF2-40B4-BE49-F238E27FC236}">
                <a16:creationId xmlns:a16="http://schemas.microsoft.com/office/drawing/2014/main" id="{364AF40F-553E-7667-7AFB-5C44D3A2A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0" y="1679575"/>
            <a:ext cx="3498850" cy="349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7985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pl-PL" dirty="0"/>
              <a:t>6. Q&amp;A</a:t>
            </a:r>
            <a:br>
              <a:rPr lang="pl-PL" dirty="0"/>
            </a:br>
            <a:br>
              <a:rPr lang="pl-PL" dirty="0"/>
            </a:br>
            <a:endParaRPr dirty="0"/>
          </a:p>
        </p:txBody>
      </p:sp>
      <p:sp>
        <p:nvSpPr>
          <p:cNvPr id="425" name="Google Shape;425;p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3092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pl-PL" dirty="0"/>
              <a:t>Skontaktuj się z nami!</a:t>
            </a:r>
            <a:endParaRPr dirty="0"/>
          </a:p>
        </p:txBody>
      </p:sp>
      <p:sp>
        <p:nvSpPr>
          <p:cNvPr id="706" name="Google Shape;706;p2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l-PL" dirty="0"/>
              <a:t>marek.plaza@apius.pl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l-PL" dirty="0"/>
              <a:t>www.apius.pl</a:t>
            </a:r>
            <a:endParaRPr dirty="0"/>
          </a:p>
        </p:txBody>
      </p:sp>
      <p:sp>
        <p:nvSpPr>
          <p:cNvPr id="707" name="Google Shape;707;p27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pl-PL"/>
              <a:t>Dziękuję </a:t>
            </a:r>
            <a:br>
              <a:rPr lang="pl-PL"/>
            </a:br>
            <a:r>
              <a:rPr lang="pl-PL"/>
              <a:t>za uwagę</a:t>
            </a:r>
            <a:endParaRPr/>
          </a:p>
        </p:txBody>
      </p:sp>
      <p:sp>
        <p:nvSpPr>
          <p:cNvPr id="708" name="Google Shape;708;p27"/>
          <p:cNvSpPr txBox="1">
            <a:spLocks noGrp="1"/>
          </p:cNvSpPr>
          <p:nvPr>
            <p:ph type="body" idx="4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/>
              <a:t>KONTAKT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92782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Przedstawienie firmy </a:t>
            </a: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/>
              <a:t>I</a:t>
            </a:r>
            <a:endParaRPr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1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3EA5457D-F9BF-442C-9C13-5EE6F0967B88}"/>
              </a:ext>
            </a:extLst>
          </p:cNvPr>
          <p:cNvGrpSpPr/>
          <p:nvPr/>
        </p:nvGrpSpPr>
        <p:grpSpPr>
          <a:xfrm>
            <a:off x="446523" y="2653045"/>
            <a:ext cx="5094286" cy="3086024"/>
            <a:chOff x="5972094" y="614461"/>
            <a:chExt cx="5584906" cy="3086024"/>
          </a:xfrm>
        </p:grpSpPr>
        <p:sp>
          <p:nvSpPr>
            <p:cNvPr id="2" name="Owal 1">
              <a:extLst>
                <a:ext uri="{FF2B5EF4-FFF2-40B4-BE49-F238E27FC236}">
                  <a16:creationId xmlns:a16="http://schemas.microsoft.com/office/drawing/2014/main" id="{8B565D7A-AAD5-4903-AC00-2DED0E7D38A7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" name="pole tekstowe 4">
              <a:extLst>
                <a:ext uri="{FF2B5EF4-FFF2-40B4-BE49-F238E27FC236}">
                  <a16:creationId xmlns:a16="http://schemas.microsoft.com/office/drawing/2014/main" id="{E5627D8F-5790-41ED-B235-3C8E9EF41355}"/>
                </a:ext>
              </a:extLst>
            </p:cNvPr>
            <p:cNvSpPr txBox="1"/>
            <p:nvPr/>
          </p:nvSpPr>
          <p:spPr>
            <a:xfrm>
              <a:off x="6096000" y="807385"/>
              <a:ext cx="5461000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sz="1600" dirty="0">
                  <a:solidFill>
                    <a:schemeClr val="dk1"/>
                  </a:solidFill>
                  <a:latin typeface="Work Sans"/>
                  <a:sym typeface="Work Sans"/>
                </a:rPr>
                <a:t>Lider w rankingach branżowych</a:t>
              </a:r>
            </a:p>
            <a:p>
              <a:pPr marL="0" indent="0">
                <a:spcBef>
                  <a:spcPts val="0"/>
                </a:spcBef>
              </a:pPr>
              <a:endParaRPr lang="pl-PL" sz="16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ponad 34% udziału w rynku w segmencie portów 100G</a:t>
              </a:r>
            </a:p>
            <a:p>
              <a:pPr marL="0" indent="0">
                <a:spcBef>
                  <a:spcPts val="0"/>
                </a:spcBef>
              </a:pP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sz="1200" b="1" dirty="0">
                  <a:solidFill>
                    <a:schemeClr val="dk1"/>
                  </a:solidFill>
                  <a:latin typeface="Work Sans"/>
                  <a:sym typeface="Work Sans"/>
                </a:rPr>
                <a:t>45+ 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portów dostarczonych</a:t>
              </a:r>
            </a:p>
            <a:p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sz="1200" b="1" dirty="0">
                  <a:solidFill>
                    <a:schemeClr val="dk1"/>
                  </a:solidFill>
                  <a:latin typeface="Work Sans"/>
                  <a:sym typeface="Work Sans"/>
                </a:rPr>
                <a:t>7500+ 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klientów na całym Świecie</a:t>
              </a:r>
            </a:p>
            <a:p>
              <a:pPr marL="0" indent="0">
                <a:spcBef>
                  <a:spcPts val="0"/>
                </a:spcBef>
              </a:pP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sz="1200" b="1" dirty="0">
                  <a:solidFill>
                    <a:schemeClr val="dk1"/>
                  </a:solidFill>
                  <a:latin typeface="Work Sans"/>
                  <a:sym typeface="Work Sans"/>
                </a:rPr>
                <a:t>~$3B 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Przychodu</a:t>
              </a:r>
            </a:p>
            <a:p>
              <a:pPr marL="0" indent="0">
                <a:spcBef>
                  <a:spcPts val="0"/>
                </a:spcBef>
              </a:pP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Wartość giełdowa  40mldUSD wyższa niż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Juniper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10MldUSD, Extreme Networks 1,7MldUSD  (dane z listopada 2021)</a:t>
              </a:r>
            </a:p>
            <a:p>
              <a:pPr marL="0" indent="0">
                <a:spcBef>
                  <a:spcPts val="0"/>
                </a:spcBef>
              </a:pPr>
              <a:endParaRPr lang="pl-PL" sz="1800" dirty="0"/>
            </a:p>
          </p:txBody>
        </p:sp>
      </p:grpSp>
      <p:grpSp>
        <p:nvGrpSpPr>
          <p:cNvPr id="3" name="Grupa 2">
            <a:extLst>
              <a:ext uri="{FF2B5EF4-FFF2-40B4-BE49-F238E27FC236}">
                <a16:creationId xmlns:a16="http://schemas.microsoft.com/office/drawing/2014/main" id="{7B11D081-544C-4E5E-A641-DBFC30451C2D}"/>
              </a:ext>
            </a:extLst>
          </p:cNvPr>
          <p:cNvGrpSpPr/>
          <p:nvPr/>
        </p:nvGrpSpPr>
        <p:grpSpPr>
          <a:xfrm>
            <a:off x="5780629" y="811043"/>
            <a:ext cx="5901419" cy="5009307"/>
            <a:chOff x="194581" y="1758462"/>
            <a:chExt cx="5901419" cy="5009307"/>
          </a:xfrm>
        </p:grpSpPr>
        <p:grpSp>
          <p:nvGrpSpPr>
            <p:cNvPr id="39" name="Group 9">
              <a:extLst>
                <a:ext uri="{FF2B5EF4-FFF2-40B4-BE49-F238E27FC236}">
                  <a16:creationId xmlns:a16="http://schemas.microsoft.com/office/drawing/2014/main" id="{F1B4335F-1962-4FD8-8815-6D9146BAFECF}"/>
                </a:ext>
              </a:extLst>
            </p:cNvPr>
            <p:cNvGrpSpPr/>
            <p:nvPr/>
          </p:nvGrpSpPr>
          <p:grpSpPr>
            <a:xfrm>
              <a:off x="3889281" y="3051903"/>
              <a:ext cx="2206719" cy="1747417"/>
              <a:chOff x="6934789" y="3191675"/>
              <a:chExt cx="2034887" cy="1664418"/>
            </a:xfrm>
          </p:grpSpPr>
          <p:pic>
            <p:nvPicPr>
              <p:cNvPr id="40" name="Google Shape;112;p15">
                <a:extLst>
                  <a:ext uri="{FF2B5EF4-FFF2-40B4-BE49-F238E27FC236}">
                    <a16:creationId xmlns:a16="http://schemas.microsoft.com/office/drawing/2014/main" id="{E65DCBFF-66F2-4D06-861F-0EF259450640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6934789" y="3191675"/>
                <a:ext cx="2034887" cy="166441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1" name="TextBox 26">
                <a:extLst>
                  <a:ext uri="{FF2B5EF4-FFF2-40B4-BE49-F238E27FC236}">
                    <a16:creationId xmlns:a16="http://schemas.microsoft.com/office/drawing/2014/main" id="{C78D2B16-E162-43C5-BFE9-7667A454379F}"/>
                  </a:ext>
                </a:extLst>
              </p:cNvPr>
              <p:cNvSpPr txBox="1"/>
              <p:nvPr/>
            </p:nvSpPr>
            <p:spPr>
              <a:xfrm>
                <a:off x="8441979" y="3817620"/>
                <a:ext cx="407655" cy="17589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75000"/>
                      </a:schemeClr>
                    </a:solidFill>
                    <a:latin typeface="Helvetica Neue"/>
                    <a:cs typeface="Helvetica Neue"/>
                  </a:rPr>
                  <a:t>2020</a:t>
                </a:r>
              </a:p>
            </p:txBody>
          </p:sp>
          <p:sp>
            <p:nvSpPr>
              <p:cNvPr id="42" name="Oval 27">
                <a:extLst>
                  <a:ext uri="{FF2B5EF4-FFF2-40B4-BE49-F238E27FC236}">
                    <a16:creationId xmlns:a16="http://schemas.microsoft.com/office/drawing/2014/main" id="{5020722B-B0A3-42F7-AC18-CD8B88F1FBC9}"/>
                  </a:ext>
                </a:extLst>
              </p:cNvPr>
              <p:cNvSpPr/>
              <p:nvPr/>
            </p:nvSpPr>
            <p:spPr>
              <a:xfrm>
                <a:off x="8251655" y="3654968"/>
                <a:ext cx="376834" cy="190103"/>
              </a:xfrm>
              <a:prstGeom prst="ellipse">
                <a:avLst/>
              </a:prstGeom>
              <a:noFill/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023DFC0C-1A39-403D-863D-CF3E697F4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581" y="1758462"/>
              <a:ext cx="3761558" cy="4127350"/>
            </a:xfrm>
            <a:prstGeom prst="rect">
              <a:avLst/>
            </a:prstGeom>
          </p:spPr>
        </p:pic>
        <p:pic>
          <p:nvPicPr>
            <p:cNvPr id="48" name="Google Shape;111;p15">
              <a:extLst>
                <a:ext uri="{FF2B5EF4-FFF2-40B4-BE49-F238E27FC236}">
                  <a16:creationId xmlns:a16="http://schemas.microsoft.com/office/drawing/2014/main" id="{F1D52CCF-CFA5-49E2-B72F-2F97EA3EAD2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977605" y="3991867"/>
              <a:ext cx="2131560" cy="187015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5" name="Group 7">
              <a:extLst>
                <a:ext uri="{FF2B5EF4-FFF2-40B4-BE49-F238E27FC236}">
                  <a16:creationId xmlns:a16="http://schemas.microsoft.com/office/drawing/2014/main" id="{809E2575-AC33-4028-A9CE-1C39C4288EDA}"/>
                </a:ext>
              </a:extLst>
            </p:cNvPr>
            <p:cNvGrpSpPr/>
            <p:nvPr/>
          </p:nvGrpSpPr>
          <p:grpSpPr>
            <a:xfrm>
              <a:off x="1863491" y="4823541"/>
              <a:ext cx="2050916" cy="1944228"/>
              <a:chOff x="4639636" y="3251252"/>
              <a:chExt cx="1960263" cy="1848286"/>
            </a:xfrm>
          </p:grpSpPr>
          <p:pic>
            <p:nvPicPr>
              <p:cNvPr id="36" name="Google Shape;109;p15">
                <a:extLst>
                  <a:ext uri="{FF2B5EF4-FFF2-40B4-BE49-F238E27FC236}">
                    <a16:creationId xmlns:a16="http://schemas.microsoft.com/office/drawing/2014/main" id="{05620C78-C7B6-4E53-898F-DE0B1C4595EB}"/>
                  </a:ext>
                </a:extLst>
              </p:cNvPr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4639636" y="3251252"/>
                <a:ext cx="1960263" cy="184828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" name="TextBox 22">
                <a:extLst>
                  <a:ext uri="{FF2B5EF4-FFF2-40B4-BE49-F238E27FC236}">
                    <a16:creationId xmlns:a16="http://schemas.microsoft.com/office/drawing/2014/main" id="{ADEC69E0-51B6-4F3B-8760-54523BA2C2CF}"/>
                  </a:ext>
                </a:extLst>
              </p:cNvPr>
              <p:cNvSpPr txBox="1"/>
              <p:nvPr/>
            </p:nvSpPr>
            <p:spPr>
              <a:xfrm>
                <a:off x="6124569" y="3978940"/>
                <a:ext cx="407655" cy="17555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1200" dirty="0">
                    <a:solidFill>
                      <a:schemeClr val="bg2"/>
                    </a:solidFill>
                    <a:latin typeface="Helvetica Neue"/>
                    <a:cs typeface="Helvetica Neue"/>
                  </a:rPr>
                  <a:t>2018</a:t>
                </a:r>
              </a:p>
            </p:txBody>
          </p:sp>
        </p:grpSp>
        <p:sp>
          <p:nvSpPr>
            <p:cNvPr id="46" name="Oval 27">
              <a:extLst>
                <a:ext uri="{FF2B5EF4-FFF2-40B4-BE49-F238E27FC236}">
                  <a16:creationId xmlns:a16="http://schemas.microsoft.com/office/drawing/2014/main" id="{B51408A5-A34F-4F2F-AD23-4297F7B2B6D2}"/>
                </a:ext>
              </a:extLst>
            </p:cNvPr>
            <p:cNvSpPr/>
            <p:nvPr/>
          </p:nvSpPr>
          <p:spPr>
            <a:xfrm>
              <a:off x="3400615" y="2952111"/>
              <a:ext cx="408655" cy="199583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27">
              <a:extLst>
                <a:ext uri="{FF2B5EF4-FFF2-40B4-BE49-F238E27FC236}">
                  <a16:creationId xmlns:a16="http://schemas.microsoft.com/office/drawing/2014/main" id="{1B624099-3C94-438E-A780-87D16B30427B}"/>
                </a:ext>
              </a:extLst>
            </p:cNvPr>
            <p:cNvSpPr/>
            <p:nvPr/>
          </p:nvSpPr>
          <p:spPr>
            <a:xfrm>
              <a:off x="3106990" y="5413113"/>
              <a:ext cx="408655" cy="199583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27">
              <a:extLst>
                <a:ext uri="{FF2B5EF4-FFF2-40B4-BE49-F238E27FC236}">
                  <a16:creationId xmlns:a16="http://schemas.microsoft.com/office/drawing/2014/main" id="{B3516791-C2DB-45FE-8CA7-45C0F0C49983}"/>
                </a:ext>
              </a:extLst>
            </p:cNvPr>
            <p:cNvSpPr/>
            <p:nvPr/>
          </p:nvSpPr>
          <p:spPr>
            <a:xfrm>
              <a:off x="4590155" y="4376098"/>
              <a:ext cx="408655" cy="199583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26">
              <a:extLst>
                <a:ext uri="{FF2B5EF4-FFF2-40B4-BE49-F238E27FC236}">
                  <a16:creationId xmlns:a16="http://schemas.microsoft.com/office/drawing/2014/main" id="{5963DB45-93B9-4B94-9E25-74AA68CDCA0A}"/>
                </a:ext>
              </a:extLst>
            </p:cNvPr>
            <p:cNvSpPr txBox="1"/>
            <p:nvPr/>
          </p:nvSpPr>
          <p:spPr>
            <a:xfrm>
              <a:off x="4628662" y="4613438"/>
              <a:ext cx="442079" cy="18466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accent1">
                      <a:lumMod val="75000"/>
                    </a:schemeClr>
                  </a:solidFill>
                  <a:latin typeface="Helvetica Neue"/>
                  <a:cs typeface="Helvetica Neue"/>
                </a:rPr>
                <a:t>202</a:t>
              </a:r>
              <a:r>
                <a:rPr lang="pl-PL" sz="1200" dirty="0">
                  <a:solidFill>
                    <a:schemeClr val="accent1">
                      <a:lumMod val="75000"/>
                    </a:schemeClr>
                  </a:solidFill>
                  <a:latin typeface="Helvetica Neue"/>
                  <a:cs typeface="Helvetica Neue"/>
                </a:rPr>
                <a:t>1</a:t>
              </a:r>
              <a:endParaRPr lang="en-US" sz="1200" dirty="0">
                <a:solidFill>
                  <a:schemeClr val="accent1">
                    <a:lumMod val="75000"/>
                  </a:schemeClr>
                </a:solidFill>
                <a:latin typeface="Helvetica Neue"/>
                <a:cs typeface="Helvetica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536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9"/>
          <p:cNvSpPr txBox="1">
            <a:spLocks noGrp="1"/>
          </p:cNvSpPr>
          <p:nvPr>
            <p:ph type="body" idx="1"/>
          </p:nvPr>
        </p:nvSpPr>
        <p:spPr>
          <a:xfrm>
            <a:off x="516270" y="265532"/>
            <a:ext cx="3112077" cy="32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pl-PL" dirty="0"/>
              <a:t>Przedstawienie firmy </a:t>
            </a:r>
            <a:r>
              <a:rPr lang="pl-PL" dirty="0" err="1"/>
              <a:t>Arista</a:t>
            </a:r>
            <a:r>
              <a:rPr lang="pl-PL" dirty="0"/>
              <a:t> Networks</a:t>
            </a:r>
            <a:endParaRPr dirty="0"/>
          </a:p>
        </p:txBody>
      </p:sp>
      <p:sp>
        <p:nvSpPr>
          <p:cNvPr id="605" name="Google Shape;605;p19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l-PL"/>
              <a:t>I</a:t>
            </a:r>
            <a:endParaRPr/>
          </a:p>
        </p:txBody>
      </p:sp>
      <p:sp>
        <p:nvSpPr>
          <p:cNvPr id="607" name="Google Shape;60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SLAJD 3</a:t>
            </a:r>
            <a:endParaRPr dirty="0"/>
          </a:p>
        </p:txBody>
      </p:sp>
      <p:sp>
        <p:nvSpPr>
          <p:cNvPr id="608" name="Google Shape;608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SemiBold"/>
              <a:buNone/>
            </a:pPr>
            <a:r>
              <a:rPr lang="pl-PL" dirty="0"/>
              <a:t>Unikalne produkty</a:t>
            </a:r>
            <a:endParaRPr dirty="0"/>
          </a:p>
        </p:txBody>
      </p:sp>
      <p:sp>
        <p:nvSpPr>
          <p:cNvPr id="78" name="TextBox 48">
            <a:extLst>
              <a:ext uri="{FF2B5EF4-FFF2-40B4-BE49-F238E27FC236}">
                <a16:creationId xmlns:a16="http://schemas.microsoft.com/office/drawing/2014/main" id="{8890CF43-0A2B-476D-AF88-19C8363D4084}"/>
              </a:ext>
            </a:extLst>
          </p:cNvPr>
          <p:cNvSpPr txBox="1"/>
          <p:nvPr/>
        </p:nvSpPr>
        <p:spPr>
          <a:xfrm>
            <a:off x="9364460" y="1828794"/>
            <a:ext cx="1328570" cy="8617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DMF</a:t>
            </a:r>
            <a:endParaRPr lang="pl-PL" sz="1400" b="1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  <a:p>
            <a:r>
              <a:rPr lang="pl-PL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DANZ Monitoring </a:t>
            </a:r>
            <a:r>
              <a:rPr lang="pl-PL" b="1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Fabric</a:t>
            </a:r>
            <a:r>
              <a:rPr lang="pl-PL" b="1" dirty="0">
                <a:solidFill>
                  <a:schemeClr val="tx1">
                    <a:lumMod val="60000"/>
                    <a:lumOff val="40000"/>
                  </a:schemeClr>
                </a:solidFill>
                <a:latin typeface="Helvetica Neue"/>
                <a:cs typeface="Helvetica Neue"/>
              </a:rPr>
              <a:t> (DMF)</a:t>
            </a:r>
            <a:endParaRPr lang="en-GB" sz="1400" b="1" dirty="0">
              <a:solidFill>
                <a:schemeClr val="tx1">
                  <a:lumMod val="60000"/>
                  <a:lumOff val="40000"/>
                </a:schemeClr>
              </a:solidFill>
              <a:latin typeface="Helvetica Neue"/>
              <a:cs typeface="Helvetica Neue"/>
            </a:endParaRPr>
          </a:p>
        </p:txBody>
      </p:sp>
      <p:pic>
        <p:nvPicPr>
          <p:cNvPr id="80" name="Google Shape;313;p26" descr="CloudVision-Vertical-Light-Blue.png">
            <a:extLst>
              <a:ext uri="{FF2B5EF4-FFF2-40B4-BE49-F238E27FC236}">
                <a16:creationId xmlns:a16="http://schemas.microsoft.com/office/drawing/2014/main" id="{E9C345DB-639D-42AE-9E67-667E148A523E}"/>
              </a:ext>
            </a:extLst>
          </p:cNvPr>
          <p:cNvPicPr preferRelativeResize="0"/>
          <p:nvPr/>
        </p:nvPicPr>
        <p:blipFill rotWithShape="1">
          <a:blip r:embed="rId3" cstate="screen">
            <a:alphaModFix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03149" y="2013756"/>
            <a:ext cx="1149403" cy="676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upa 1">
            <a:extLst>
              <a:ext uri="{FF2B5EF4-FFF2-40B4-BE49-F238E27FC236}">
                <a16:creationId xmlns:a16="http://schemas.microsoft.com/office/drawing/2014/main" id="{C7BD5C22-EAFD-4A1E-8A4F-94C5D7E43998}"/>
              </a:ext>
            </a:extLst>
          </p:cNvPr>
          <p:cNvGrpSpPr/>
          <p:nvPr/>
        </p:nvGrpSpPr>
        <p:grpSpPr>
          <a:xfrm>
            <a:off x="5452015" y="1801013"/>
            <a:ext cx="1266225" cy="866519"/>
            <a:chOff x="1439890" y="2592940"/>
            <a:chExt cx="1266225" cy="866519"/>
          </a:xfrm>
        </p:grpSpPr>
        <p:grpSp>
          <p:nvGrpSpPr>
            <p:cNvPr id="3" name="Grupa 2">
              <a:extLst>
                <a:ext uri="{FF2B5EF4-FFF2-40B4-BE49-F238E27FC236}">
                  <a16:creationId xmlns:a16="http://schemas.microsoft.com/office/drawing/2014/main" id="{34EA5CA9-A87D-4753-AFD6-3F1C8AE07D7C}"/>
                </a:ext>
              </a:extLst>
            </p:cNvPr>
            <p:cNvGrpSpPr/>
            <p:nvPr/>
          </p:nvGrpSpPr>
          <p:grpSpPr>
            <a:xfrm>
              <a:off x="2055212" y="2728857"/>
              <a:ext cx="650903" cy="676812"/>
              <a:chOff x="6076604" y="945259"/>
              <a:chExt cx="781896" cy="769950"/>
            </a:xfrm>
          </p:grpSpPr>
          <p:pic>
            <p:nvPicPr>
              <p:cNvPr id="76" name="Picture 43" descr="Text&#10;&#10;Description automatically generated">
                <a:extLst>
                  <a:ext uri="{FF2B5EF4-FFF2-40B4-BE49-F238E27FC236}">
                    <a16:creationId xmlns:a16="http://schemas.microsoft.com/office/drawing/2014/main" id="{E26350FD-6A5F-42F1-AD5B-1ADB8BE82D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76604" y="945259"/>
                <a:ext cx="769950" cy="769950"/>
              </a:xfrm>
              <a:prstGeom prst="rect">
                <a:avLst/>
              </a:prstGeom>
            </p:spPr>
          </p:pic>
          <p:sp>
            <p:nvSpPr>
              <p:cNvPr id="77" name="TextBox 47">
                <a:extLst>
                  <a:ext uri="{FF2B5EF4-FFF2-40B4-BE49-F238E27FC236}">
                    <a16:creationId xmlns:a16="http://schemas.microsoft.com/office/drawing/2014/main" id="{ADA5245D-C216-4E0F-BAB9-9775CA041E43}"/>
                  </a:ext>
                </a:extLst>
              </p:cNvPr>
              <p:cNvSpPr txBox="1"/>
              <p:nvPr/>
            </p:nvSpPr>
            <p:spPr>
              <a:xfrm>
                <a:off x="6250016" y="982184"/>
                <a:ext cx="608484" cy="215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GB" sz="1400" dirty="0">
                    <a:solidFill>
                      <a:srgbClr val="5131FF"/>
                    </a:solidFill>
                    <a:latin typeface="Helvetica Neue"/>
                    <a:cs typeface="Helvetica Neue"/>
                  </a:rPr>
                  <a:t>NDR</a:t>
                </a:r>
              </a:p>
            </p:txBody>
          </p:sp>
        </p:grpSp>
        <p:pic>
          <p:nvPicPr>
            <p:cNvPr id="83" name="Google Shape;2044;p57">
              <a:extLst>
                <a:ext uri="{FF2B5EF4-FFF2-40B4-BE49-F238E27FC236}">
                  <a16:creationId xmlns:a16="http://schemas.microsoft.com/office/drawing/2014/main" id="{7A4FBE7A-0EB3-4A44-8080-B8F98DFDDE7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39890" y="2728311"/>
              <a:ext cx="671826" cy="731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2050;p57">
              <a:extLst>
                <a:ext uri="{FF2B5EF4-FFF2-40B4-BE49-F238E27FC236}">
                  <a16:creationId xmlns:a16="http://schemas.microsoft.com/office/drawing/2014/main" id="{CC2C43A6-5A54-44D6-84D4-ADA29CAE5752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804267" y="2592940"/>
              <a:ext cx="379899" cy="32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rupa 78">
            <a:extLst>
              <a:ext uri="{FF2B5EF4-FFF2-40B4-BE49-F238E27FC236}">
                <a16:creationId xmlns:a16="http://schemas.microsoft.com/office/drawing/2014/main" id="{0366728A-EAB4-40D3-9709-A9DE8BAD211D}"/>
              </a:ext>
            </a:extLst>
          </p:cNvPr>
          <p:cNvGrpSpPr/>
          <p:nvPr/>
        </p:nvGrpSpPr>
        <p:grpSpPr>
          <a:xfrm>
            <a:off x="941759" y="2930839"/>
            <a:ext cx="3017956" cy="2901358"/>
            <a:chOff x="5972094" y="614461"/>
            <a:chExt cx="2899283" cy="2901358"/>
          </a:xfrm>
        </p:grpSpPr>
        <p:sp>
          <p:nvSpPr>
            <p:cNvPr id="81" name="Owal 80">
              <a:extLst>
                <a:ext uri="{FF2B5EF4-FFF2-40B4-BE49-F238E27FC236}">
                  <a16:creationId xmlns:a16="http://schemas.microsoft.com/office/drawing/2014/main" id="{C2FEA5F0-E98C-4710-9402-C97AA295AE8E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82" name="pole tekstowe 81">
              <a:extLst>
                <a:ext uri="{FF2B5EF4-FFF2-40B4-BE49-F238E27FC236}">
                  <a16:creationId xmlns:a16="http://schemas.microsoft.com/office/drawing/2014/main" id="{FE3B71DF-181E-4BF1-8491-1F621EB2FF82}"/>
                </a:ext>
              </a:extLst>
            </p:cNvPr>
            <p:cNvSpPr txBox="1"/>
            <p:nvPr/>
          </p:nvSpPr>
          <p:spPr>
            <a:xfrm>
              <a:off x="6096001" y="807385"/>
              <a:ext cx="2775376" cy="2708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sz="1600" dirty="0">
                  <a:solidFill>
                    <a:schemeClr val="dk1"/>
                  </a:solidFill>
                  <a:latin typeface="Work Sans"/>
                  <a:sym typeface="Work Sans"/>
                </a:rPr>
                <a:t>CLOUD VISION PLATFORM</a:t>
              </a:r>
            </a:p>
            <a:p>
              <a:pPr marL="0" indent="0">
                <a:spcBef>
                  <a:spcPts val="0"/>
                </a:spcBef>
              </a:pPr>
              <a:endParaRPr lang="pl-PL" sz="16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Jest uniwersalną i jednolitą platformą zapewniającą możliwość:</a:t>
              </a:r>
            </a:p>
            <a:p>
              <a:pPr marL="0" indent="0">
                <a:spcBef>
                  <a:spcPts val="0"/>
                </a:spcBef>
              </a:pP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Zarządzania spójnością konfiguracji urządzeń</a:t>
              </a: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Obsługę pełnej telemetrii i wizualizacji przepływów w sieci</a:t>
              </a: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Integracji z systemami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wirtualizacyjnymi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, SDN</a:t>
              </a: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endParaRPr lang="pl-PL" sz="1800" dirty="0"/>
            </a:p>
          </p:txBody>
        </p:sp>
      </p:grpSp>
      <p:grpSp>
        <p:nvGrpSpPr>
          <p:cNvPr id="91" name="Grupa 90">
            <a:extLst>
              <a:ext uri="{FF2B5EF4-FFF2-40B4-BE49-F238E27FC236}">
                <a16:creationId xmlns:a16="http://schemas.microsoft.com/office/drawing/2014/main" id="{88AE6F14-8C34-40E4-B9C2-650F6A74ABCF}"/>
              </a:ext>
            </a:extLst>
          </p:cNvPr>
          <p:cNvGrpSpPr/>
          <p:nvPr/>
        </p:nvGrpSpPr>
        <p:grpSpPr>
          <a:xfrm>
            <a:off x="4775607" y="2930839"/>
            <a:ext cx="2872179" cy="3086024"/>
            <a:chOff x="5972094" y="614461"/>
            <a:chExt cx="2759238" cy="3086024"/>
          </a:xfrm>
        </p:grpSpPr>
        <p:sp>
          <p:nvSpPr>
            <p:cNvPr id="92" name="Owal 91">
              <a:extLst>
                <a:ext uri="{FF2B5EF4-FFF2-40B4-BE49-F238E27FC236}">
                  <a16:creationId xmlns:a16="http://schemas.microsoft.com/office/drawing/2014/main" id="{D19620DF-015D-42C3-8A65-1DD421FFA752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93" name="pole tekstowe 92">
              <a:extLst>
                <a:ext uri="{FF2B5EF4-FFF2-40B4-BE49-F238E27FC236}">
                  <a16:creationId xmlns:a16="http://schemas.microsoft.com/office/drawing/2014/main" id="{B683B43B-EE0C-4269-B1F8-49E94128DD01}"/>
                </a:ext>
              </a:extLst>
            </p:cNvPr>
            <p:cNvSpPr txBox="1"/>
            <p:nvPr/>
          </p:nvSpPr>
          <p:spPr>
            <a:xfrm>
              <a:off x="6096001" y="807385"/>
              <a:ext cx="2635331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sz="1600" dirty="0">
                  <a:solidFill>
                    <a:schemeClr val="dk1"/>
                  </a:solidFill>
                  <a:latin typeface="Work Sans"/>
                  <a:sym typeface="Work Sans"/>
                </a:rPr>
                <a:t>NDR AWAKE &amp; NUCLEUS</a:t>
              </a:r>
            </a:p>
            <a:p>
              <a:pPr marL="0" indent="0">
                <a:spcBef>
                  <a:spcPts val="0"/>
                </a:spcBef>
              </a:pPr>
              <a:endParaRPr lang="pl-PL" sz="16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Rozwiązanie klasy NDR  - Network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Detection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and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Response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:</a:t>
              </a:r>
            </a:p>
            <a:p>
              <a:pPr marL="0" indent="0">
                <a:spcBef>
                  <a:spcPts val="0"/>
                </a:spcBef>
              </a:pP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AI-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based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system do automatycznego wykrywania zagrożeń</a:t>
              </a: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AI/ML autonomiczne mechanizmy redukujące tzw.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fasle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positives</a:t>
              </a: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Mechanizmy dla sieci IOT, DC, Campus,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Cloud</a:t>
              </a: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endParaRPr lang="pl-PL" sz="1800" dirty="0"/>
            </a:p>
          </p:txBody>
        </p:sp>
      </p:grpSp>
      <p:grpSp>
        <p:nvGrpSpPr>
          <p:cNvPr id="94" name="Grupa 93">
            <a:extLst>
              <a:ext uri="{FF2B5EF4-FFF2-40B4-BE49-F238E27FC236}">
                <a16:creationId xmlns:a16="http://schemas.microsoft.com/office/drawing/2014/main" id="{42E5269E-2ED5-46E5-ACA8-73406981AEFA}"/>
              </a:ext>
            </a:extLst>
          </p:cNvPr>
          <p:cNvGrpSpPr/>
          <p:nvPr/>
        </p:nvGrpSpPr>
        <p:grpSpPr>
          <a:xfrm>
            <a:off x="8592655" y="2930839"/>
            <a:ext cx="2872179" cy="3086024"/>
            <a:chOff x="5972094" y="614461"/>
            <a:chExt cx="2759238" cy="3086024"/>
          </a:xfrm>
        </p:grpSpPr>
        <p:sp>
          <p:nvSpPr>
            <p:cNvPr id="95" name="Owal 94">
              <a:extLst>
                <a:ext uri="{FF2B5EF4-FFF2-40B4-BE49-F238E27FC236}">
                  <a16:creationId xmlns:a16="http://schemas.microsoft.com/office/drawing/2014/main" id="{4434316A-39D8-4BDC-98D4-3C9D8C2DB323}"/>
                </a:ext>
              </a:extLst>
            </p:cNvPr>
            <p:cNvSpPr/>
            <p:nvPr/>
          </p:nvSpPr>
          <p:spPr>
            <a:xfrm>
              <a:off x="5972094" y="614461"/>
              <a:ext cx="522000" cy="522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96" name="pole tekstowe 95">
              <a:extLst>
                <a:ext uri="{FF2B5EF4-FFF2-40B4-BE49-F238E27FC236}">
                  <a16:creationId xmlns:a16="http://schemas.microsoft.com/office/drawing/2014/main" id="{453A4C78-625B-493A-9FA9-92D8C1FA23A8}"/>
                </a:ext>
              </a:extLst>
            </p:cNvPr>
            <p:cNvSpPr txBox="1"/>
            <p:nvPr/>
          </p:nvSpPr>
          <p:spPr>
            <a:xfrm>
              <a:off x="6096001" y="807385"/>
              <a:ext cx="2635331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spcBef>
                  <a:spcPts val="0"/>
                </a:spcBef>
              </a:pPr>
              <a:r>
                <a:rPr lang="pl-PL" sz="1600" dirty="0">
                  <a:solidFill>
                    <a:schemeClr val="dk1"/>
                  </a:solidFill>
                  <a:latin typeface="Work Sans"/>
                  <a:sym typeface="Work Sans"/>
                </a:rPr>
                <a:t>DMF</a:t>
              </a:r>
            </a:p>
            <a:p>
              <a:pPr marL="0" indent="0">
                <a:spcBef>
                  <a:spcPts val="0"/>
                </a:spcBef>
              </a:pPr>
              <a:endParaRPr lang="pl-PL" sz="16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0" indent="0">
                <a:spcBef>
                  <a:spcPts val="0"/>
                </a:spcBef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DANZ Monitoring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Fabric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</a:t>
              </a:r>
            </a:p>
            <a:p>
              <a:pPr marL="0" indent="0">
                <a:spcBef>
                  <a:spcPts val="0"/>
                </a:spcBef>
              </a:pP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Next-Generation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Packet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Broker</a:t>
              </a:r>
            </a:p>
            <a:p>
              <a:pPr marL="0" indent="0">
                <a:spcBef>
                  <a:spcPts val="0"/>
                </a:spcBef>
              </a:pPr>
              <a:endParaRPr lang="pl-PL" sz="1200" dirty="0">
                <a:solidFill>
                  <a:schemeClr val="dk1"/>
                </a:solidFill>
                <a:latin typeface="Work Sans"/>
                <a:sym typeface="Work Sans"/>
              </a:endParaRP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Service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Node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–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deduplikacj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, przycinanie pakietów,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zdejmowaie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nagłówków, replikacja pakietów -&gt; generacja IPFIX/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Netflow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</a:t>
              </a:r>
            </a:p>
            <a:p>
              <a:pPr marL="171450" indent="-171450">
                <a:spcBef>
                  <a:spcPts val="0"/>
                </a:spcBef>
                <a:buFont typeface="Arial" panose="020B0604020202020204" pitchFamily="34" charset="0"/>
                <a:buChar char="•"/>
              </a:pP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Recorder </a:t>
              </a:r>
              <a:r>
                <a:rPr lang="pl-PL" sz="1200" dirty="0" err="1">
                  <a:solidFill>
                    <a:schemeClr val="dk1"/>
                  </a:solidFill>
                  <a:latin typeface="Work Sans"/>
                  <a:sym typeface="Work Sans"/>
                </a:rPr>
                <a:t>Node</a:t>
              </a:r>
              <a:r>
                <a:rPr lang="pl-PL" sz="1200" dirty="0">
                  <a:solidFill>
                    <a:schemeClr val="dk1"/>
                  </a:solidFill>
                  <a:latin typeface="Work Sans"/>
                  <a:sym typeface="Work Sans"/>
                </a:rPr>
                <a:t> – nagrywanie pakietów, przeszukiwanie i odtwarzanie</a:t>
              </a:r>
            </a:p>
            <a:p>
              <a:endParaRPr lang="pl-PL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78374760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Niestandardowy 3">
      <a:dk1>
        <a:srgbClr val="191C63"/>
      </a:dk1>
      <a:lt1>
        <a:srgbClr val="FFFFFF"/>
      </a:lt1>
      <a:dk2>
        <a:srgbClr val="0CEDC7"/>
      </a:dk2>
      <a:lt2>
        <a:srgbClr val="F2F2F2"/>
      </a:lt2>
      <a:accent1>
        <a:srgbClr val="0CEDC7"/>
      </a:accent1>
      <a:accent2>
        <a:srgbClr val="65F5DB"/>
      </a:accent2>
      <a:accent3>
        <a:srgbClr val="2DDEEB"/>
      </a:accent3>
      <a:accent4>
        <a:srgbClr val="2AC1D7"/>
      </a:accent4>
      <a:accent5>
        <a:srgbClr val="9123E0"/>
      </a:accent5>
      <a:accent6>
        <a:srgbClr val="0CEDC7"/>
      </a:accent6>
      <a:hlink>
        <a:srgbClr val="FF2BF1"/>
      </a:hlink>
      <a:folHlink>
        <a:srgbClr val="FF61F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otyw pakietu Office">
  <a:themeElements>
    <a:clrScheme name="Niestandardowy 1">
      <a:dk1>
        <a:srgbClr val="191C63"/>
      </a:dk1>
      <a:lt1>
        <a:srgbClr val="FFFFFF"/>
      </a:lt1>
      <a:dk2>
        <a:srgbClr val="0CEDC7"/>
      </a:dk2>
      <a:lt2>
        <a:srgbClr val="F2F2F2"/>
      </a:lt2>
      <a:accent1>
        <a:srgbClr val="0CEDC7"/>
      </a:accent1>
      <a:accent2>
        <a:srgbClr val="65F5DB"/>
      </a:accent2>
      <a:accent3>
        <a:srgbClr val="2DDEEB"/>
      </a:accent3>
      <a:accent4>
        <a:srgbClr val="2AC1D7"/>
      </a:accent4>
      <a:accent5>
        <a:srgbClr val="9123E0"/>
      </a:accent5>
      <a:accent6>
        <a:srgbClr val="0CEDC7"/>
      </a:accent6>
      <a:hlink>
        <a:srgbClr val="FF2BF1"/>
      </a:hlink>
      <a:folHlink>
        <a:srgbClr val="FF61F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14124</TotalTime>
  <Words>6672</Words>
  <Application>Microsoft Macintosh PowerPoint</Application>
  <PresentationFormat>Panoramiczny</PresentationFormat>
  <Paragraphs>1299</Paragraphs>
  <Slides>77</Slides>
  <Notes>77</Notes>
  <HiddenSlides>4</HiddenSlides>
  <MMClips>0</MMClips>
  <ScaleCrop>false</ScaleCrop>
  <HeadingPairs>
    <vt:vector size="6" baseType="variant">
      <vt:variant>
        <vt:lpstr>Używane czcionki</vt:lpstr>
      </vt:variant>
      <vt:variant>
        <vt:i4>16</vt:i4>
      </vt:variant>
      <vt:variant>
        <vt:lpstr>Motyw</vt:lpstr>
      </vt:variant>
      <vt:variant>
        <vt:i4>2</vt:i4>
      </vt:variant>
      <vt:variant>
        <vt:lpstr>Tytuły slajdów</vt:lpstr>
      </vt:variant>
      <vt:variant>
        <vt:i4>77</vt:i4>
      </vt:variant>
    </vt:vector>
  </HeadingPairs>
  <TitlesOfParts>
    <vt:vector size="95" baseType="lpstr">
      <vt:lpstr>Work Sans</vt:lpstr>
      <vt:lpstr>Helvetica Neue</vt:lpstr>
      <vt:lpstr>Montserrat ExtraBold</vt:lpstr>
      <vt:lpstr>Montserrat Medium</vt:lpstr>
      <vt:lpstr>Montserrat</vt:lpstr>
      <vt:lpstr>Menlo</vt:lpstr>
      <vt:lpstr>Calibri</vt:lpstr>
      <vt:lpstr>Montserrat Light</vt:lpstr>
      <vt:lpstr>MesloLGS NF</vt:lpstr>
      <vt:lpstr>Montserrat SemiBold</vt:lpstr>
      <vt:lpstr>Arial</vt:lpstr>
      <vt:lpstr>Arial</vt:lpstr>
      <vt:lpstr>Century Gothic</vt:lpstr>
      <vt:lpstr>Myriad Pro</vt:lpstr>
      <vt:lpstr>Consolas</vt:lpstr>
      <vt:lpstr>Montserrat ExtraLight</vt:lpstr>
      <vt:lpstr>Motyw pakietu Office</vt:lpstr>
      <vt:lpstr>1_Motyw pakietu Office</vt:lpstr>
      <vt:lpstr>Prezentacja programu PowerPoint</vt:lpstr>
      <vt:lpstr>Prezentacja programu PowerPoint</vt:lpstr>
      <vt:lpstr>1. Agenda</vt:lpstr>
      <vt:lpstr>1. Arista Networks </vt:lpstr>
      <vt:lpstr>1. Tytuł slajdu</vt:lpstr>
      <vt:lpstr>1. Tytuł slajdu</vt:lpstr>
      <vt:lpstr>Arista Networks</vt:lpstr>
      <vt:lpstr>Arista Networks</vt:lpstr>
      <vt:lpstr>Unikalne produkty</vt:lpstr>
      <vt:lpstr>Portfolio</vt:lpstr>
      <vt:lpstr>Wykorzystywane Chipsety</vt:lpstr>
      <vt:lpstr>Ewolucja Chipsetów</vt:lpstr>
      <vt:lpstr>Arista EOS</vt:lpstr>
      <vt:lpstr>OS development strategy</vt:lpstr>
      <vt:lpstr>Arista EOS Quality</vt:lpstr>
      <vt:lpstr>Simplifying Provisionig</vt:lpstr>
      <vt:lpstr>Arista’s Consistent Software Approach</vt:lpstr>
      <vt:lpstr>Monitoring, Telemetry Era</vt:lpstr>
      <vt:lpstr>Monitoring, Telemetry Era</vt:lpstr>
      <vt:lpstr>Monitoring, Telemetry Era</vt:lpstr>
      <vt:lpstr>Arista CloudVision Data Plane Visibility</vt:lpstr>
      <vt:lpstr>Flow Visibility on Topology</vt:lpstr>
      <vt:lpstr>Device Inventory, Config,. and Compliance</vt:lpstr>
      <vt:lpstr>Configlet Builder, Studios</vt:lpstr>
      <vt:lpstr>Device Inventory, Config,. and Compliance</vt:lpstr>
      <vt:lpstr>2. Konteneryzacja sieci </vt:lpstr>
      <vt:lpstr>Konteneryzacja – co to jest? Komu to potrzebne? </vt:lpstr>
      <vt:lpstr>From the scratch </vt:lpstr>
      <vt:lpstr>Arista EOS</vt:lpstr>
      <vt:lpstr>Uruchomienie cEOS jest łatwe i przyjemne ;)</vt:lpstr>
      <vt:lpstr>Tworzymy sieć…</vt:lpstr>
      <vt:lpstr>Containerlab</vt:lpstr>
      <vt:lpstr>Containerlab</vt:lpstr>
      <vt:lpstr>ApiusLAB</vt:lpstr>
      <vt:lpstr>ApiusLAB (dockerfile)</vt:lpstr>
      <vt:lpstr>3. ApiusLAB  </vt:lpstr>
      <vt:lpstr>ApiusLAB </vt:lpstr>
      <vt:lpstr>ApiusLAB – uruchamiamy środowisko</vt:lpstr>
      <vt:lpstr>ApiusLAB – uruchamiamy środowisko</vt:lpstr>
      <vt:lpstr>ApiusLAB – importujemy kontenery</vt:lpstr>
      <vt:lpstr>ApiusLAB – importujemy kontenery</vt:lpstr>
      <vt:lpstr>ApiusLAB – pobieramy repozytorium IaaC</vt:lpstr>
      <vt:lpstr>ApiusLAB – IaaC</vt:lpstr>
      <vt:lpstr>ApiusLAB – uruchamiamy aplikację</vt:lpstr>
      <vt:lpstr>ApiusLAB – Nawigacja po Menu</vt:lpstr>
      <vt:lpstr>ApiusLAB – Uruchamiamy LAB’a MLAG</vt:lpstr>
      <vt:lpstr>4. MLAG i vARP  </vt:lpstr>
      <vt:lpstr>MLAG Introduction</vt:lpstr>
      <vt:lpstr>MLAG Introduction</vt:lpstr>
      <vt:lpstr>Benefits of MLAG</vt:lpstr>
      <vt:lpstr>MLAG simplifies the overall network design</vt:lpstr>
      <vt:lpstr>MLAG  &amp; SysDB</vt:lpstr>
      <vt:lpstr>MLAG Terminology</vt:lpstr>
      <vt:lpstr>MLAG Operation</vt:lpstr>
      <vt:lpstr>MLAG Configuration - Overview</vt:lpstr>
      <vt:lpstr>MLAG - Peer-Link configuration</vt:lpstr>
      <vt:lpstr>MLAG – Configure the MLAG VLAN at Layer2</vt:lpstr>
      <vt:lpstr>MLAG – Configure the MLAG VLAN at Layer3</vt:lpstr>
      <vt:lpstr>MLAG – Configure the MLAG Domain</vt:lpstr>
      <vt:lpstr>MLAG – Domain Verification</vt:lpstr>
      <vt:lpstr>MLAG – Configure the MLAG member Ports</vt:lpstr>
      <vt:lpstr>MLAG – Verification Commands</vt:lpstr>
      <vt:lpstr>MLAG – Mind the Reload Delay</vt:lpstr>
      <vt:lpstr>MLAG – Mind the Reload Delay</vt:lpstr>
      <vt:lpstr>5. MLAG &amp; vARP  </vt:lpstr>
      <vt:lpstr>vARP - Introduction</vt:lpstr>
      <vt:lpstr>VRRP – Legacy Active/Standby FHRP</vt:lpstr>
      <vt:lpstr>vARP – Active/Active FHRP</vt:lpstr>
      <vt:lpstr>vARP –  Configuration</vt:lpstr>
      <vt:lpstr>vARP – Benefits included with Active/Active  </vt:lpstr>
      <vt:lpstr>vARP – Verfication Commands </vt:lpstr>
      <vt:lpstr>vARP – Verfication Commands </vt:lpstr>
      <vt:lpstr>vARP – Alternate Configurations </vt:lpstr>
      <vt:lpstr>6. MLAG LAB01  </vt:lpstr>
      <vt:lpstr>ApiusLAB </vt:lpstr>
      <vt:lpstr>6. Q&amp;A  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Agnieszka Sadlik</dc:creator>
  <cp:lastModifiedBy>Marek Plaza</cp:lastModifiedBy>
  <cp:revision>34</cp:revision>
  <dcterms:created xsi:type="dcterms:W3CDTF">2020-03-31T07:51:20Z</dcterms:created>
  <dcterms:modified xsi:type="dcterms:W3CDTF">2022-06-21T10:05:04Z</dcterms:modified>
</cp:coreProperties>
</file>